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notesMasterIdLst>
    <p:notesMasterId r:id="rId36"/>
  </p:notesMasterIdLst>
  <p:sldIdLst>
    <p:sldId id="256" r:id="rId2"/>
    <p:sldId id="257" r:id="rId3"/>
    <p:sldId id="258" r:id="rId4"/>
    <p:sldId id="286" r:id="rId5"/>
    <p:sldId id="261" r:id="rId6"/>
    <p:sldId id="259" r:id="rId7"/>
    <p:sldId id="262" r:id="rId8"/>
    <p:sldId id="263" r:id="rId9"/>
    <p:sldId id="264" r:id="rId10"/>
    <p:sldId id="278" r:id="rId11"/>
    <p:sldId id="265" r:id="rId12"/>
    <p:sldId id="267" r:id="rId13"/>
    <p:sldId id="268" r:id="rId14"/>
    <p:sldId id="279" r:id="rId15"/>
    <p:sldId id="266" r:id="rId16"/>
    <p:sldId id="270" r:id="rId17"/>
    <p:sldId id="269" r:id="rId18"/>
    <p:sldId id="281" r:id="rId19"/>
    <p:sldId id="271" r:id="rId20"/>
    <p:sldId id="282" r:id="rId21"/>
    <p:sldId id="274" r:id="rId22"/>
    <p:sldId id="275" r:id="rId23"/>
    <p:sldId id="277" r:id="rId24"/>
    <p:sldId id="285" r:id="rId25"/>
    <p:sldId id="287" r:id="rId26"/>
    <p:sldId id="284" r:id="rId27"/>
    <p:sldId id="288" r:id="rId28"/>
    <p:sldId id="289" r:id="rId29"/>
    <p:sldId id="290" r:id="rId30"/>
    <p:sldId id="291" r:id="rId31"/>
    <p:sldId id="294" r:id="rId32"/>
    <p:sldId id="293" r:id="rId33"/>
    <p:sldId id="295" r:id="rId34"/>
    <p:sldId id="29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88889" autoAdjust="0"/>
  </p:normalViewPr>
  <p:slideViewPr>
    <p:cSldViewPr snapToGrid="0">
      <p:cViewPr varScale="1">
        <p:scale>
          <a:sx n="76" d="100"/>
          <a:sy n="76" d="100"/>
        </p:scale>
        <p:origin x="112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78EB0-6FEC-4CC2-B882-424BC550D7F2}" type="doc">
      <dgm:prSet loTypeId="urn:microsoft.com/office/officeart/2005/8/layout/StepDown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07C51-A8BB-4EEA-B159-4FA4FFC18EA6}">
      <dgm:prSet phldrT="[Text]" custT="1"/>
      <dgm:spPr/>
      <dgm:t>
        <a:bodyPr/>
        <a:lstStyle/>
        <a:p>
          <a:r>
            <a:rPr lang="en-US" sz="1600" noProof="0" dirty="0" smtClean="0"/>
            <a:t>Schedule Design</a:t>
          </a:r>
          <a:endParaRPr lang="en-US" sz="1600" noProof="0" dirty="0"/>
        </a:p>
      </dgm:t>
    </dgm:pt>
    <dgm:pt modelId="{FD5E3E30-0BA5-4411-A2EE-242D33CE5A66}" type="parTrans" cxnId="{25330626-2D7C-46FA-9806-4F5655736230}">
      <dgm:prSet/>
      <dgm:spPr/>
      <dgm:t>
        <a:bodyPr/>
        <a:lstStyle/>
        <a:p>
          <a:endParaRPr lang="en-US"/>
        </a:p>
      </dgm:t>
    </dgm:pt>
    <dgm:pt modelId="{CC741006-809A-4E40-B059-C6815B6C1943}" type="sibTrans" cxnId="{25330626-2D7C-46FA-9806-4F5655736230}">
      <dgm:prSet/>
      <dgm:spPr/>
      <dgm:t>
        <a:bodyPr/>
        <a:lstStyle/>
        <a:p>
          <a:endParaRPr lang="en-US"/>
        </a:p>
      </dgm:t>
    </dgm:pt>
    <dgm:pt modelId="{A4C4FF5A-4C8C-4052-BCFA-C8ADD9F9381E}">
      <dgm:prSet phldrT="[Text]" custT="1"/>
      <dgm:spPr/>
      <dgm:t>
        <a:bodyPr/>
        <a:lstStyle/>
        <a:p>
          <a:r>
            <a:rPr lang="en-US" sz="1400" b="1" noProof="0" dirty="0" smtClean="0"/>
            <a:t>Which markets with what frequency </a:t>
          </a:r>
          <a:endParaRPr lang="en-US" sz="1400" b="1" noProof="0" dirty="0"/>
        </a:p>
      </dgm:t>
    </dgm:pt>
    <dgm:pt modelId="{2CBBB9F3-E736-40D5-B512-F74A8E7D0A1C}" type="parTrans" cxnId="{2E22ABF2-8F02-4BAD-80B3-95AEA95BBEBF}">
      <dgm:prSet/>
      <dgm:spPr/>
      <dgm:t>
        <a:bodyPr/>
        <a:lstStyle/>
        <a:p>
          <a:endParaRPr lang="en-US"/>
        </a:p>
      </dgm:t>
    </dgm:pt>
    <dgm:pt modelId="{309EFB4B-DFF9-41B2-A0AC-AC87E400A8D4}" type="sibTrans" cxnId="{2E22ABF2-8F02-4BAD-80B3-95AEA95BBEBF}">
      <dgm:prSet/>
      <dgm:spPr/>
      <dgm:t>
        <a:bodyPr/>
        <a:lstStyle/>
        <a:p>
          <a:endParaRPr lang="en-US"/>
        </a:p>
      </dgm:t>
    </dgm:pt>
    <dgm:pt modelId="{4C28C95D-1108-4AB0-B315-E43F26DCA6B1}">
      <dgm:prSet phldrT="[Text]" custT="1"/>
      <dgm:spPr/>
      <dgm:t>
        <a:bodyPr/>
        <a:lstStyle/>
        <a:p>
          <a:r>
            <a:rPr lang="en-US" sz="1600" noProof="0" dirty="0" smtClean="0"/>
            <a:t>Fleet A</a:t>
          </a:r>
          <a:r>
            <a:rPr lang="tr-TR" sz="1600" noProof="0" dirty="0" smtClean="0"/>
            <a:t>s</a:t>
          </a:r>
          <a:r>
            <a:rPr lang="en-US" sz="1600" noProof="0" dirty="0" err="1" smtClean="0"/>
            <a:t>signment</a:t>
          </a:r>
          <a:endParaRPr lang="en-US" sz="1600" noProof="0" dirty="0"/>
        </a:p>
      </dgm:t>
    </dgm:pt>
    <dgm:pt modelId="{B8B0F5C8-BC15-42D7-A604-37834B957A8F}" type="parTrans" cxnId="{A95AAD4A-A717-4770-B705-41AE0F9415C9}">
      <dgm:prSet/>
      <dgm:spPr/>
      <dgm:t>
        <a:bodyPr/>
        <a:lstStyle/>
        <a:p>
          <a:endParaRPr lang="en-US"/>
        </a:p>
      </dgm:t>
    </dgm:pt>
    <dgm:pt modelId="{DB80D8ED-2D76-4D7F-B319-B88BF1466CFF}" type="sibTrans" cxnId="{A95AAD4A-A717-4770-B705-41AE0F9415C9}">
      <dgm:prSet/>
      <dgm:spPr/>
      <dgm:t>
        <a:bodyPr/>
        <a:lstStyle/>
        <a:p>
          <a:endParaRPr lang="en-US"/>
        </a:p>
      </dgm:t>
    </dgm:pt>
    <dgm:pt modelId="{56F5311E-79DD-4E4F-A102-E414698C17A7}">
      <dgm:prSet phldrT="[Text]" custT="1"/>
      <dgm:spPr/>
      <dgm:t>
        <a:bodyPr/>
        <a:lstStyle/>
        <a:p>
          <a:r>
            <a:rPr lang="en-US" sz="1400" b="1" noProof="0" dirty="0" smtClean="0"/>
            <a:t>What</a:t>
          </a:r>
          <a:r>
            <a:rPr lang="en-US" sz="1000" b="1" noProof="0" dirty="0" smtClean="0"/>
            <a:t> </a:t>
          </a:r>
          <a:r>
            <a:rPr lang="en-US" sz="1400" b="1" noProof="0" dirty="0" smtClean="0"/>
            <a:t>size</a:t>
          </a:r>
          <a:r>
            <a:rPr lang="en-US" sz="1000" b="1" noProof="0" dirty="0" smtClean="0"/>
            <a:t> </a:t>
          </a:r>
          <a:r>
            <a:rPr lang="en-US" sz="1400" b="1" noProof="0" dirty="0" smtClean="0"/>
            <a:t>of</a:t>
          </a:r>
          <a:r>
            <a:rPr lang="en-US" sz="1000" b="1" noProof="0" dirty="0" smtClean="0"/>
            <a:t> </a:t>
          </a:r>
          <a:r>
            <a:rPr lang="en-US" sz="1400" b="1" noProof="0" dirty="0" smtClean="0"/>
            <a:t>aircraft</a:t>
          </a:r>
          <a:endParaRPr lang="en-US" sz="1400" b="1" noProof="0" dirty="0"/>
        </a:p>
      </dgm:t>
    </dgm:pt>
    <dgm:pt modelId="{F08DEBE7-0727-4AD3-873E-D056FAA18619}" type="parTrans" cxnId="{62212B47-F8BB-41B6-995D-5AAB56533722}">
      <dgm:prSet/>
      <dgm:spPr/>
      <dgm:t>
        <a:bodyPr/>
        <a:lstStyle/>
        <a:p>
          <a:endParaRPr lang="en-US"/>
        </a:p>
      </dgm:t>
    </dgm:pt>
    <dgm:pt modelId="{DEB79401-9BEA-435D-8EEA-1C94E250544B}" type="sibTrans" cxnId="{62212B47-F8BB-41B6-995D-5AAB56533722}">
      <dgm:prSet/>
      <dgm:spPr/>
      <dgm:t>
        <a:bodyPr/>
        <a:lstStyle/>
        <a:p>
          <a:endParaRPr lang="en-US"/>
        </a:p>
      </dgm:t>
    </dgm:pt>
    <dgm:pt modelId="{025DE372-BD00-4575-BF39-708952D554C9}">
      <dgm:prSet phldrT="[Text]" custT="1"/>
      <dgm:spPr/>
      <dgm:t>
        <a:bodyPr/>
        <a:lstStyle/>
        <a:p>
          <a:r>
            <a:rPr lang="en-US" sz="1600" noProof="0" dirty="0" smtClean="0"/>
            <a:t>Aircraft Maintenance Routing</a:t>
          </a:r>
          <a:endParaRPr lang="en-US" sz="1600" noProof="0" dirty="0"/>
        </a:p>
      </dgm:t>
    </dgm:pt>
    <dgm:pt modelId="{D5F4E492-4946-4B75-9203-200AF599E080}" type="parTrans" cxnId="{C9106406-92C1-40B6-92C8-8DD863C938BB}">
      <dgm:prSet/>
      <dgm:spPr/>
      <dgm:t>
        <a:bodyPr/>
        <a:lstStyle/>
        <a:p>
          <a:endParaRPr lang="en-US"/>
        </a:p>
      </dgm:t>
    </dgm:pt>
    <dgm:pt modelId="{B484F643-7B96-4ED7-8B33-3CB119309F4F}" type="sibTrans" cxnId="{C9106406-92C1-40B6-92C8-8DD863C938BB}">
      <dgm:prSet/>
      <dgm:spPr/>
      <dgm:t>
        <a:bodyPr/>
        <a:lstStyle/>
        <a:p>
          <a:endParaRPr lang="en-US"/>
        </a:p>
      </dgm:t>
    </dgm:pt>
    <dgm:pt modelId="{B2AB482C-0DB4-4A5C-9E54-AFD8F93E6931}">
      <dgm:prSet phldrT="[Text]" custT="1"/>
      <dgm:spPr/>
      <dgm:t>
        <a:bodyPr/>
        <a:lstStyle/>
        <a:p>
          <a:r>
            <a:rPr lang="en-US" sz="1400" b="1" noProof="0" dirty="0" smtClean="0"/>
            <a:t>How to route to satisfy maintenance</a:t>
          </a:r>
          <a:endParaRPr lang="en-US" sz="1400" b="1" noProof="0" dirty="0"/>
        </a:p>
      </dgm:t>
    </dgm:pt>
    <dgm:pt modelId="{3629C871-62E4-42D7-BCC9-6DD34846514A}" type="parTrans" cxnId="{8996B764-9C6B-4EF7-AED6-829CB87193DE}">
      <dgm:prSet/>
      <dgm:spPr/>
      <dgm:t>
        <a:bodyPr/>
        <a:lstStyle/>
        <a:p>
          <a:endParaRPr lang="en-US"/>
        </a:p>
      </dgm:t>
    </dgm:pt>
    <dgm:pt modelId="{B1F235C3-B12A-47A0-9AF3-797F410ED002}" type="sibTrans" cxnId="{8996B764-9C6B-4EF7-AED6-829CB87193DE}">
      <dgm:prSet/>
      <dgm:spPr/>
      <dgm:t>
        <a:bodyPr/>
        <a:lstStyle/>
        <a:p>
          <a:endParaRPr lang="en-US"/>
        </a:p>
      </dgm:t>
    </dgm:pt>
    <dgm:pt modelId="{EAB3331E-37D3-46F8-8E4E-790F00F9C1DF}">
      <dgm:prSet phldrT="[Text]" custT="1"/>
      <dgm:spPr/>
      <dgm:t>
        <a:bodyPr/>
        <a:lstStyle/>
        <a:p>
          <a:r>
            <a:rPr lang="en-US" sz="1600" noProof="0" dirty="0" smtClean="0"/>
            <a:t>Crew Scheduling</a:t>
          </a:r>
          <a:endParaRPr lang="en-US" sz="1600" noProof="0" dirty="0"/>
        </a:p>
      </dgm:t>
    </dgm:pt>
    <dgm:pt modelId="{3C6CF473-A872-4E3F-AE90-61A0AE221DF5}" type="parTrans" cxnId="{53579D3C-2753-4E1F-8055-0469E4A98520}">
      <dgm:prSet/>
      <dgm:spPr/>
      <dgm:t>
        <a:bodyPr/>
        <a:lstStyle/>
        <a:p>
          <a:endParaRPr lang="en-US"/>
        </a:p>
      </dgm:t>
    </dgm:pt>
    <dgm:pt modelId="{7F135690-F944-4BF4-93E3-68F29033C364}" type="sibTrans" cxnId="{53579D3C-2753-4E1F-8055-0469E4A98520}">
      <dgm:prSet/>
      <dgm:spPr/>
      <dgm:t>
        <a:bodyPr/>
        <a:lstStyle/>
        <a:p>
          <a:endParaRPr lang="en-US"/>
        </a:p>
      </dgm:t>
    </dgm:pt>
    <dgm:pt modelId="{B9E0A8DE-DCB9-4EA4-BB05-FD6C61D8EE42}">
      <dgm:prSet phldrT="[Text]" custT="1"/>
      <dgm:spPr/>
      <dgm:t>
        <a:bodyPr/>
        <a:lstStyle/>
        <a:p>
          <a:r>
            <a:rPr lang="en-US" sz="1400" b="1" noProof="0" dirty="0" smtClean="0"/>
            <a:t>Which crews to assign to each aircraft</a:t>
          </a:r>
          <a:endParaRPr lang="en-US" sz="1400" b="1" noProof="0" dirty="0"/>
        </a:p>
      </dgm:t>
    </dgm:pt>
    <dgm:pt modelId="{592B79BE-3D9D-45F2-8DD1-4217C488E692}" type="parTrans" cxnId="{C5D6F9A7-5156-4C00-AE87-CA562E17F46B}">
      <dgm:prSet/>
      <dgm:spPr/>
      <dgm:t>
        <a:bodyPr/>
        <a:lstStyle/>
        <a:p>
          <a:endParaRPr lang="en-US"/>
        </a:p>
      </dgm:t>
    </dgm:pt>
    <dgm:pt modelId="{5B8F296F-B87C-4B45-9A72-C246C355625E}" type="sibTrans" cxnId="{C5D6F9A7-5156-4C00-AE87-CA562E17F46B}">
      <dgm:prSet/>
      <dgm:spPr/>
      <dgm:t>
        <a:bodyPr/>
        <a:lstStyle/>
        <a:p>
          <a:endParaRPr lang="en-US"/>
        </a:p>
      </dgm:t>
    </dgm:pt>
    <dgm:pt modelId="{49732FA1-5290-497D-AAB6-4CF20C06A4C7}" type="pres">
      <dgm:prSet presAssocID="{C3B78EB0-6FEC-4CC2-B882-424BC550D7F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A88AD2A-0507-4C84-854F-B9E65E08B3D9}" type="pres">
      <dgm:prSet presAssocID="{C1607C51-A8BB-4EEA-B159-4FA4FFC18EA6}" presName="composite" presStyleCnt="0"/>
      <dgm:spPr/>
    </dgm:pt>
    <dgm:pt modelId="{EA2C9D5A-1325-45CE-889E-929E9B51D05B}" type="pres">
      <dgm:prSet presAssocID="{C1607C51-A8BB-4EEA-B159-4FA4FFC18EA6}" presName="bentUpArrow1" presStyleLbl="alignImgPlace1" presStyleIdx="0" presStyleCnt="3"/>
      <dgm:spPr/>
    </dgm:pt>
    <dgm:pt modelId="{25E3D54A-AA20-4321-8787-80A217C4C782}" type="pres">
      <dgm:prSet presAssocID="{C1607C51-A8BB-4EEA-B159-4FA4FFC18EA6}" presName="ParentText" presStyleLbl="node1" presStyleIdx="0" presStyleCnt="4" custScaleX="1108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2A8CF-BE90-483F-927D-02A5AED343BC}" type="pres">
      <dgm:prSet presAssocID="{C1607C51-A8BB-4EEA-B159-4FA4FFC18EA6}" presName="ChildText" presStyleLbl="revTx" presStyleIdx="0" presStyleCnt="4" custScaleX="196135" custLinFactNeighborX="54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8B625-FE3C-4994-9404-7093AF6C5BEC}" type="pres">
      <dgm:prSet presAssocID="{CC741006-809A-4E40-B059-C6815B6C1943}" presName="sibTrans" presStyleCnt="0"/>
      <dgm:spPr/>
    </dgm:pt>
    <dgm:pt modelId="{D87AA550-48D3-435E-AA9F-DDD0197571A0}" type="pres">
      <dgm:prSet presAssocID="{4C28C95D-1108-4AB0-B315-E43F26DCA6B1}" presName="composite" presStyleCnt="0"/>
      <dgm:spPr/>
    </dgm:pt>
    <dgm:pt modelId="{676E36B2-2DA6-4455-AEBB-2DC7D7EEAA04}" type="pres">
      <dgm:prSet presAssocID="{4C28C95D-1108-4AB0-B315-E43F26DCA6B1}" presName="bentUpArrow1" presStyleLbl="alignImgPlace1" presStyleIdx="1" presStyleCnt="3"/>
      <dgm:spPr/>
    </dgm:pt>
    <dgm:pt modelId="{1AF92475-9BF6-4E06-B988-E6DED40F5077}" type="pres">
      <dgm:prSet presAssocID="{4C28C95D-1108-4AB0-B315-E43F26DCA6B1}" presName="ParentText" presStyleLbl="node1" presStyleIdx="1" presStyleCnt="4" custScaleX="1122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58ED4-F267-444C-9BA4-9E7B3117A91F}" type="pres">
      <dgm:prSet presAssocID="{4C28C95D-1108-4AB0-B315-E43F26DCA6B1}" presName="ChildText" presStyleLbl="revTx" presStyleIdx="1" presStyleCnt="4" custScaleX="129656" custLinFactNeighborX="22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5EBA2A-D053-47A0-B03F-2994CC052C6B}" type="pres">
      <dgm:prSet presAssocID="{DB80D8ED-2D76-4D7F-B319-B88BF1466CFF}" presName="sibTrans" presStyleCnt="0"/>
      <dgm:spPr/>
    </dgm:pt>
    <dgm:pt modelId="{3CE6C45E-94EB-4342-9FE8-27D14A90F786}" type="pres">
      <dgm:prSet presAssocID="{025DE372-BD00-4575-BF39-708952D554C9}" presName="composite" presStyleCnt="0"/>
      <dgm:spPr/>
    </dgm:pt>
    <dgm:pt modelId="{0C206A45-229B-4B04-A663-AC1892CF7F98}" type="pres">
      <dgm:prSet presAssocID="{025DE372-BD00-4575-BF39-708952D554C9}" presName="bentUpArrow1" presStyleLbl="alignImgPlace1" presStyleIdx="2" presStyleCnt="3"/>
      <dgm:spPr/>
    </dgm:pt>
    <dgm:pt modelId="{7A8FFF34-6AB8-47E0-9217-5F730E4EA232}" type="pres">
      <dgm:prSet presAssocID="{025DE372-BD00-4575-BF39-708952D554C9}" presName="ParentText" presStyleLbl="node1" presStyleIdx="2" presStyleCnt="4" custScaleX="1175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949B2-8E85-4C71-87CF-11014D42B850}" type="pres">
      <dgm:prSet presAssocID="{025DE372-BD00-4575-BF39-708952D554C9}" presName="ChildText" presStyleLbl="revTx" presStyleIdx="2" presStyleCnt="4" custScaleX="217080" custLinFactNeighborX="680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FC58E-879F-466E-83E4-056AA889C0B1}" type="pres">
      <dgm:prSet presAssocID="{B484F643-7B96-4ED7-8B33-3CB119309F4F}" presName="sibTrans" presStyleCnt="0"/>
      <dgm:spPr/>
    </dgm:pt>
    <dgm:pt modelId="{1CB2F567-95CF-4243-908B-DD62F974790D}" type="pres">
      <dgm:prSet presAssocID="{EAB3331E-37D3-46F8-8E4E-790F00F9C1DF}" presName="composite" presStyleCnt="0"/>
      <dgm:spPr/>
    </dgm:pt>
    <dgm:pt modelId="{554AB912-80BD-4405-8ED2-D7C741093E9F}" type="pres">
      <dgm:prSet presAssocID="{EAB3331E-37D3-46F8-8E4E-790F00F9C1DF}" presName="ParentText" presStyleLbl="node1" presStyleIdx="3" presStyleCnt="4" custScaleX="1121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C159A-3A54-4CEA-8AB6-2375BF7641F8}" type="pres">
      <dgm:prSet presAssocID="{EAB3331E-37D3-46F8-8E4E-790F00F9C1DF}" presName="FinalChildText" presStyleLbl="revTx" presStyleIdx="3" presStyleCnt="4" custScaleX="219879" custLinFactNeighborX="671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CE771A-AF34-4B5B-B7F4-AA9D0B657DE9}" type="presOf" srcId="{C1607C51-A8BB-4EEA-B159-4FA4FFC18EA6}" destId="{25E3D54A-AA20-4321-8787-80A217C4C782}" srcOrd="0" destOrd="0" presId="urn:microsoft.com/office/officeart/2005/8/layout/StepDownProcess"/>
    <dgm:cxn modelId="{81107BB7-3EC2-4A50-9223-81234D6271C7}" type="presOf" srcId="{4C28C95D-1108-4AB0-B315-E43F26DCA6B1}" destId="{1AF92475-9BF6-4E06-B988-E6DED40F5077}" srcOrd="0" destOrd="0" presId="urn:microsoft.com/office/officeart/2005/8/layout/StepDownProcess"/>
    <dgm:cxn modelId="{17127303-F23A-4B5B-A560-931734E2BA30}" type="presOf" srcId="{025DE372-BD00-4575-BF39-708952D554C9}" destId="{7A8FFF34-6AB8-47E0-9217-5F730E4EA232}" srcOrd="0" destOrd="0" presId="urn:microsoft.com/office/officeart/2005/8/layout/StepDownProcess"/>
    <dgm:cxn modelId="{8996B764-9C6B-4EF7-AED6-829CB87193DE}" srcId="{025DE372-BD00-4575-BF39-708952D554C9}" destId="{B2AB482C-0DB4-4A5C-9E54-AFD8F93E6931}" srcOrd="0" destOrd="0" parTransId="{3629C871-62E4-42D7-BCC9-6DD34846514A}" sibTransId="{B1F235C3-B12A-47A0-9AF3-797F410ED002}"/>
    <dgm:cxn modelId="{2E22ABF2-8F02-4BAD-80B3-95AEA95BBEBF}" srcId="{C1607C51-A8BB-4EEA-B159-4FA4FFC18EA6}" destId="{A4C4FF5A-4C8C-4052-BCFA-C8ADD9F9381E}" srcOrd="0" destOrd="0" parTransId="{2CBBB9F3-E736-40D5-B512-F74A8E7D0A1C}" sibTransId="{309EFB4B-DFF9-41B2-A0AC-AC87E400A8D4}"/>
    <dgm:cxn modelId="{F7A6A00B-2070-4B5E-ABD5-B48111B68679}" type="presOf" srcId="{EAB3331E-37D3-46F8-8E4E-790F00F9C1DF}" destId="{554AB912-80BD-4405-8ED2-D7C741093E9F}" srcOrd="0" destOrd="0" presId="urn:microsoft.com/office/officeart/2005/8/layout/StepDownProcess"/>
    <dgm:cxn modelId="{49F118CB-4AEC-44FB-B588-E2E0E5C11BED}" type="presOf" srcId="{B9E0A8DE-DCB9-4EA4-BB05-FD6C61D8EE42}" destId="{451C159A-3A54-4CEA-8AB6-2375BF7641F8}" srcOrd="0" destOrd="0" presId="urn:microsoft.com/office/officeart/2005/8/layout/StepDownProcess"/>
    <dgm:cxn modelId="{25330626-2D7C-46FA-9806-4F5655736230}" srcId="{C3B78EB0-6FEC-4CC2-B882-424BC550D7F2}" destId="{C1607C51-A8BB-4EEA-B159-4FA4FFC18EA6}" srcOrd="0" destOrd="0" parTransId="{FD5E3E30-0BA5-4411-A2EE-242D33CE5A66}" sibTransId="{CC741006-809A-4E40-B059-C6815B6C1943}"/>
    <dgm:cxn modelId="{E8B20AEE-F29D-4E9F-AA1B-30C987317BD3}" type="presOf" srcId="{A4C4FF5A-4C8C-4052-BCFA-C8ADD9F9381E}" destId="{10A2A8CF-BE90-483F-927D-02A5AED343BC}" srcOrd="0" destOrd="0" presId="urn:microsoft.com/office/officeart/2005/8/layout/StepDownProcess"/>
    <dgm:cxn modelId="{62212B47-F8BB-41B6-995D-5AAB56533722}" srcId="{4C28C95D-1108-4AB0-B315-E43F26DCA6B1}" destId="{56F5311E-79DD-4E4F-A102-E414698C17A7}" srcOrd="0" destOrd="0" parTransId="{F08DEBE7-0727-4AD3-873E-D056FAA18619}" sibTransId="{DEB79401-9BEA-435D-8EEA-1C94E250544B}"/>
    <dgm:cxn modelId="{C5D6F9A7-5156-4C00-AE87-CA562E17F46B}" srcId="{EAB3331E-37D3-46F8-8E4E-790F00F9C1DF}" destId="{B9E0A8DE-DCB9-4EA4-BB05-FD6C61D8EE42}" srcOrd="0" destOrd="0" parTransId="{592B79BE-3D9D-45F2-8DD1-4217C488E692}" sibTransId="{5B8F296F-B87C-4B45-9A72-C246C355625E}"/>
    <dgm:cxn modelId="{72CA078E-077C-408C-AE1D-91C4F5B2DBDC}" type="presOf" srcId="{56F5311E-79DD-4E4F-A102-E414698C17A7}" destId="{5ED58ED4-F267-444C-9BA4-9E7B3117A91F}" srcOrd="0" destOrd="0" presId="urn:microsoft.com/office/officeart/2005/8/layout/StepDownProcess"/>
    <dgm:cxn modelId="{C9106406-92C1-40B6-92C8-8DD863C938BB}" srcId="{C3B78EB0-6FEC-4CC2-B882-424BC550D7F2}" destId="{025DE372-BD00-4575-BF39-708952D554C9}" srcOrd="2" destOrd="0" parTransId="{D5F4E492-4946-4B75-9203-200AF599E080}" sibTransId="{B484F643-7B96-4ED7-8B33-3CB119309F4F}"/>
    <dgm:cxn modelId="{086AEDE1-27F3-4802-B5F6-04F3098F0DA2}" type="presOf" srcId="{C3B78EB0-6FEC-4CC2-B882-424BC550D7F2}" destId="{49732FA1-5290-497D-AAB6-4CF20C06A4C7}" srcOrd="0" destOrd="0" presId="urn:microsoft.com/office/officeart/2005/8/layout/StepDownProcess"/>
    <dgm:cxn modelId="{A95AAD4A-A717-4770-B705-41AE0F9415C9}" srcId="{C3B78EB0-6FEC-4CC2-B882-424BC550D7F2}" destId="{4C28C95D-1108-4AB0-B315-E43F26DCA6B1}" srcOrd="1" destOrd="0" parTransId="{B8B0F5C8-BC15-42D7-A604-37834B957A8F}" sibTransId="{DB80D8ED-2D76-4D7F-B319-B88BF1466CFF}"/>
    <dgm:cxn modelId="{53579D3C-2753-4E1F-8055-0469E4A98520}" srcId="{C3B78EB0-6FEC-4CC2-B882-424BC550D7F2}" destId="{EAB3331E-37D3-46F8-8E4E-790F00F9C1DF}" srcOrd="3" destOrd="0" parTransId="{3C6CF473-A872-4E3F-AE90-61A0AE221DF5}" sibTransId="{7F135690-F944-4BF4-93E3-68F29033C364}"/>
    <dgm:cxn modelId="{F584B51D-D70E-4AD8-96C4-9DBB99330562}" type="presOf" srcId="{B2AB482C-0DB4-4A5C-9E54-AFD8F93E6931}" destId="{3D3949B2-8E85-4C71-87CF-11014D42B850}" srcOrd="0" destOrd="0" presId="urn:microsoft.com/office/officeart/2005/8/layout/StepDownProcess"/>
    <dgm:cxn modelId="{B14133EA-B66E-4334-8CC3-09EDF270135E}" type="presParOf" srcId="{49732FA1-5290-497D-AAB6-4CF20C06A4C7}" destId="{AA88AD2A-0507-4C84-854F-B9E65E08B3D9}" srcOrd="0" destOrd="0" presId="urn:microsoft.com/office/officeart/2005/8/layout/StepDownProcess"/>
    <dgm:cxn modelId="{70FF9BC8-C7BB-4AB0-AE9B-8B06CA3057B4}" type="presParOf" srcId="{AA88AD2A-0507-4C84-854F-B9E65E08B3D9}" destId="{EA2C9D5A-1325-45CE-889E-929E9B51D05B}" srcOrd="0" destOrd="0" presId="urn:microsoft.com/office/officeart/2005/8/layout/StepDownProcess"/>
    <dgm:cxn modelId="{2117319B-6FC6-4FD8-A349-6E119FBBD647}" type="presParOf" srcId="{AA88AD2A-0507-4C84-854F-B9E65E08B3D9}" destId="{25E3D54A-AA20-4321-8787-80A217C4C782}" srcOrd="1" destOrd="0" presId="urn:microsoft.com/office/officeart/2005/8/layout/StepDownProcess"/>
    <dgm:cxn modelId="{22ACBBFE-B2DE-4E7F-822A-D32A1D6BAA72}" type="presParOf" srcId="{AA88AD2A-0507-4C84-854F-B9E65E08B3D9}" destId="{10A2A8CF-BE90-483F-927D-02A5AED343BC}" srcOrd="2" destOrd="0" presId="urn:microsoft.com/office/officeart/2005/8/layout/StepDownProcess"/>
    <dgm:cxn modelId="{5D4D3EAB-E64B-47E1-9A24-D04E2F24FAB8}" type="presParOf" srcId="{49732FA1-5290-497D-AAB6-4CF20C06A4C7}" destId="{0F18B625-FE3C-4994-9404-7093AF6C5BEC}" srcOrd="1" destOrd="0" presId="urn:microsoft.com/office/officeart/2005/8/layout/StepDownProcess"/>
    <dgm:cxn modelId="{F4EB9159-8C16-446F-AB6D-C3A23B6AF224}" type="presParOf" srcId="{49732FA1-5290-497D-AAB6-4CF20C06A4C7}" destId="{D87AA550-48D3-435E-AA9F-DDD0197571A0}" srcOrd="2" destOrd="0" presId="urn:microsoft.com/office/officeart/2005/8/layout/StepDownProcess"/>
    <dgm:cxn modelId="{72E830F0-B4F4-49C2-8254-73A6087D8D63}" type="presParOf" srcId="{D87AA550-48D3-435E-AA9F-DDD0197571A0}" destId="{676E36B2-2DA6-4455-AEBB-2DC7D7EEAA04}" srcOrd="0" destOrd="0" presId="urn:microsoft.com/office/officeart/2005/8/layout/StepDownProcess"/>
    <dgm:cxn modelId="{96676EF2-77E9-4031-A0A8-C0721EE3C82A}" type="presParOf" srcId="{D87AA550-48D3-435E-AA9F-DDD0197571A0}" destId="{1AF92475-9BF6-4E06-B988-E6DED40F5077}" srcOrd="1" destOrd="0" presId="urn:microsoft.com/office/officeart/2005/8/layout/StepDownProcess"/>
    <dgm:cxn modelId="{59EBDEED-5B3A-4176-9457-497B5A14F397}" type="presParOf" srcId="{D87AA550-48D3-435E-AA9F-DDD0197571A0}" destId="{5ED58ED4-F267-444C-9BA4-9E7B3117A91F}" srcOrd="2" destOrd="0" presId="urn:microsoft.com/office/officeart/2005/8/layout/StepDownProcess"/>
    <dgm:cxn modelId="{1053736C-7A35-4330-9D9D-399F4DED6EFE}" type="presParOf" srcId="{49732FA1-5290-497D-AAB6-4CF20C06A4C7}" destId="{215EBA2A-D053-47A0-B03F-2994CC052C6B}" srcOrd="3" destOrd="0" presId="urn:microsoft.com/office/officeart/2005/8/layout/StepDownProcess"/>
    <dgm:cxn modelId="{A692E1F5-D070-4C47-8DC8-E89175CD57F7}" type="presParOf" srcId="{49732FA1-5290-497D-AAB6-4CF20C06A4C7}" destId="{3CE6C45E-94EB-4342-9FE8-27D14A90F786}" srcOrd="4" destOrd="0" presId="urn:microsoft.com/office/officeart/2005/8/layout/StepDownProcess"/>
    <dgm:cxn modelId="{EBFA7057-63F3-4AC0-8AF4-C1853F6E7BC3}" type="presParOf" srcId="{3CE6C45E-94EB-4342-9FE8-27D14A90F786}" destId="{0C206A45-229B-4B04-A663-AC1892CF7F98}" srcOrd="0" destOrd="0" presId="urn:microsoft.com/office/officeart/2005/8/layout/StepDownProcess"/>
    <dgm:cxn modelId="{414E4127-7A93-40A9-967E-14B91B8D3FF4}" type="presParOf" srcId="{3CE6C45E-94EB-4342-9FE8-27D14A90F786}" destId="{7A8FFF34-6AB8-47E0-9217-5F730E4EA232}" srcOrd="1" destOrd="0" presId="urn:microsoft.com/office/officeart/2005/8/layout/StepDownProcess"/>
    <dgm:cxn modelId="{BC1BCBB5-564E-42EE-9748-567EE2732ACB}" type="presParOf" srcId="{3CE6C45E-94EB-4342-9FE8-27D14A90F786}" destId="{3D3949B2-8E85-4C71-87CF-11014D42B850}" srcOrd="2" destOrd="0" presId="urn:microsoft.com/office/officeart/2005/8/layout/StepDownProcess"/>
    <dgm:cxn modelId="{63589F34-1D6E-4C57-B523-5DD9F00FD57D}" type="presParOf" srcId="{49732FA1-5290-497D-AAB6-4CF20C06A4C7}" destId="{F6EFC58E-879F-466E-83E4-056AA889C0B1}" srcOrd="5" destOrd="0" presId="urn:microsoft.com/office/officeart/2005/8/layout/StepDownProcess"/>
    <dgm:cxn modelId="{519C3AE4-D6DC-4477-85B0-3E8B29B45D9F}" type="presParOf" srcId="{49732FA1-5290-497D-AAB6-4CF20C06A4C7}" destId="{1CB2F567-95CF-4243-908B-DD62F974790D}" srcOrd="6" destOrd="0" presId="urn:microsoft.com/office/officeart/2005/8/layout/StepDownProcess"/>
    <dgm:cxn modelId="{ADB68159-B4F6-48CE-9212-38666DCF15B6}" type="presParOf" srcId="{1CB2F567-95CF-4243-908B-DD62F974790D}" destId="{554AB912-80BD-4405-8ED2-D7C741093E9F}" srcOrd="0" destOrd="0" presId="urn:microsoft.com/office/officeart/2005/8/layout/StepDownProcess"/>
    <dgm:cxn modelId="{62CE9186-646C-4F2D-88BD-188525CF5E04}" type="presParOf" srcId="{1CB2F567-95CF-4243-908B-DD62F974790D}" destId="{451C159A-3A54-4CEA-8AB6-2375BF7641F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BE625D-7555-46A8-BDEE-EBD999577195}" type="doc">
      <dgm:prSet loTypeId="urn:microsoft.com/office/officeart/2009/layout/ReverseList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F79C5-44A6-49D6-AFB4-A8A75AAACE0D}">
      <dgm:prSet phldrT="[Text]" custT="1"/>
      <dgm:spPr/>
      <dgm:t>
        <a:bodyPr/>
        <a:lstStyle/>
        <a:p>
          <a:r>
            <a:rPr lang="tr-TR" sz="1400" dirty="0" smtClean="0"/>
            <a:t>Market </a:t>
          </a:r>
          <a:r>
            <a:rPr lang="tr-TR" sz="1400" dirty="0" err="1" smtClean="0"/>
            <a:t>Demand</a:t>
          </a:r>
          <a:endParaRPr lang="en-US" sz="1400" dirty="0"/>
        </a:p>
      </dgm:t>
    </dgm:pt>
    <dgm:pt modelId="{5B3FE184-3242-4FB3-ACE5-E79E0A757DAB}" type="parTrans" cxnId="{DCFCD127-8DCB-4120-841F-CA2979F47330}">
      <dgm:prSet/>
      <dgm:spPr/>
      <dgm:t>
        <a:bodyPr/>
        <a:lstStyle/>
        <a:p>
          <a:endParaRPr lang="en-US"/>
        </a:p>
      </dgm:t>
    </dgm:pt>
    <dgm:pt modelId="{36D7CD3D-E79F-4ADD-9F1D-1B644C7CD522}" type="sibTrans" cxnId="{DCFCD127-8DCB-4120-841F-CA2979F47330}">
      <dgm:prSet/>
      <dgm:spPr/>
      <dgm:t>
        <a:bodyPr/>
        <a:lstStyle/>
        <a:p>
          <a:endParaRPr lang="en-US"/>
        </a:p>
      </dgm:t>
    </dgm:pt>
    <dgm:pt modelId="{815C3985-A22A-4F37-9E4F-4E977431B8E4}">
      <dgm:prSet phldrT="[Text]" custT="1"/>
      <dgm:spPr/>
      <dgm:t>
        <a:bodyPr/>
        <a:lstStyle/>
        <a:p>
          <a:r>
            <a:rPr lang="tr-TR" sz="1400" err="1" smtClean="0"/>
            <a:t>Airline</a:t>
          </a:r>
          <a:r>
            <a:rPr lang="tr-TR" sz="1400" smtClean="0"/>
            <a:t> </a:t>
          </a:r>
          <a:r>
            <a:rPr lang="tr-TR" sz="1400" err="1" smtClean="0"/>
            <a:t>Scheduling</a:t>
          </a:r>
          <a:endParaRPr lang="en-US" sz="1400"/>
        </a:p>
      </dgm:t>
    </dgm:pt>
    <dgm:pt modelId="{17AB1297-1197-4555-B4B0-78D042018D8E}" type="parTrans" cxnId="{C0F8C9D8-65F2-41D4-A26A-E4D6913CF008}">
      <dgm:prSet/>
      <dgm:spPr/>
      <dgm:t>
        <a:bodyPr/>
        <a:lstStyle/>
        <a:p>
          <a:endParaRPr lang="en-US"/>
        </a:p>
      </dgm:t>
    </dgm:pt>
    <dgm:pt modelId="{CF21F3A8-5A2A-4EB9-BFD1-BEB0437DA958}" type="sibTrans" cxnId="{C0F8C9D8-65F2-41D4-A26A-E4D6913CF008}">
      <dgm:prSet/>
      <dgm:spPr/>
      <dgm:t>
        <a:bodyPr/>
        <a:lstStyle/>
        <a:p>
          <a:endParaRPr lang="en-US"/>
        </a:p>
      </dgm:t>
    </dgm:pt>
    <dgm:pt modelId="{8E2FCC28-9E90-4A2D-A4CA-4F9BCB716049}" type="pres">
      <dgm:prSet presAssocID="{91BE625D-7555-46A8-BDEE-EBD999577195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C8395E-6F73-497B-986D-3AC0DEFD55ED}" type="pres">
      <dgm:prSet presAssocID="{91BE625D-7555-46A8-BDEE-EBD999577195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E193B-B1F9-4562-A128-CE2BA5C162EA}" type="pres">
      <dgm:prSet presAssocID="{91BE625D-7555-46A8-BDEE-EBD999577195}" presName="LeftNode" presStyleLbl="bgImgPlace1" presStyleIdx="0" presStyleCnt="2" custScaleX="125645" custScaleY="42194" custLinFactNeighborX="-30660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856F8748-8B95-48C8-B1E7-F1B6ABA8E01F}" type="pres">
      <dgm:prSet presAssocID="{91BE625D-7555-46A8-BDEE-EBD999577195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B2412-DA7F-42CB-ADEF-EB82C26B61C4}" type="pres">
      <dgm:prSet presAssocID="{91BE625D-7555-46A8-BDEE-EBD999577195}" presName="RightNode" presStyleLbl="bgImgPlace1" presStyleIdx="1" presStyleCnt="2" custScaleX="123901" custScaleY="4219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A5E060C-E449-4328-9016-DCFCF3A990F7}" type="pres">
      <dgm:prSet presAssocID="{91BE625D-7555-46A8-BDEE-EBD999577195}" presName="TopArrow" presStyleLbl="node1" presStyleIdx="0" presStyleCnt="2" custLinFactNeighborX="-9784" custLinFactNeighborY="38250"/>
      <dgm:spPr/>
    </dgm:pt>
    <dgm:pt modelId="{4A0A1C20-723D-49B2-9DF5-9270D19803C7}" type="pres">
      <dgm:prSet presAssocID="{91BE625D-7555-46A8-BDEE-EBD999577195}" presName="BottomArrow" presStyleLbl="node1" presStyleIdx="1" presStyleCnt="2" custLinFactNeighborX="-8898" custLinFactNeighborY="-40029"/>
      <dgm:spPr/>
    </dgm:pt>
  </dgm:ptLst>
  <dgm:cxnLst>
    <dgm:cxn modelId="{C0F8C9D8-65F2-41D4-A26A-E4D6913CF008}" srcId="{91BE625D-7555-46A8-BDEE-EBD999577195}" destId="{815C3985-A22A-4F37-9E4F-4E977431B8E4}" srcOrd="1" destOrd="0" parTransId="{17AB1297-1197-4555-B4B0-78D042018D8E}" sibTransId="{CF21F3A8-5A2A-4EB9-BFD1-BEB0437DA958}"/>
    <dgm:cxn modelId="{D68392C2-370E-490E-8AD1-5B4E7F2A56B2}" type="presOf" srcId="{32FF79C5-44A6-49D6-AFB4-A8A75AAACE0D}" destId="{2AC8395E-6F73-497B-986D-3AC0DEFD55ED}" srcOrd="0" destOrd="0" presId="urn:microsoft.com/office/officeart/2009/layout/ReverseList"/>
    <dgm:cxn modelId="{1AE4A346-4BCF-4A97-AC13-08740855A5C7}" type="presOf" srcId="{815C3985-A22A-4F37-9E4F-4E977431B8E4}" destId="{856F8748-8B95-48C8-B1E7-F1B6ABA8E01F}" srcOrd="0" destOrd="0" presId="urn:microsoft.com/office/officeart/2009/layout/ReverseList"/>
    <dgm:cxn modelId="{A911E152-BEB8-4E93-9637-816995170928}" type="presOf" srcId="{32FF79C5-44A6-49D6-AFB4-A8A75AAACE0D}" destId="{38DE193B-B1F9-4562-A128-CE2BA5C162EA}" srcOrd="1" destOrd="0" presId="urn:microsoft.com/office/officeart/2009/layout/ReverseList"/>
    <dgm:cxn modelId="{DCFCD127-8DCB-4120-841F-CA2979F47330}" srcId="{91BE625D-7555-46A8-BDEE-EBD999577195}" destId="{32FF79C5-44A6-49D6-AFB4-A8A75AAACE0D}" srcOrd="0" destOrd="0" parTransId="{5B3FE184-3242-4FB3-ACE5-E79E0A757DAB}" sibTransId="{36D7CD3D-E79F-4ADD-9F1D-1B644C7CD522}"/>
    <dgm:cxn modelId="{D1E068F0-0020-45FC-9E8C-EAE5854B6513}" type="presOf" srcId="{91BE625D-7555-46A8-BDEE-EBD999577195}" destId="{8E2FCC28-9E90-4A2D-A4CA-4F9BCB716049}" srcOrd="0" destOrd="0" presId="urn:microsoft.com/office/officeart/2009/layout/ReverseList"/>
    <dgm:cxn modelId="{46A40145-8E01-4647-BE1F-FBA1EB474821}" type="presOf" srcId="{815C3985-A22A-4F37-9E4F-4E977431B8E4}" destId="{918B2412-DA7F-42CB-ADEF-EB82C26B61C4}" srcOrd="1" destOrd="0" presId="urn:microsoft.com/office/officeart/2009/layout/ReverseList"/>
    <dgm:cxn modelId="{E63738C8-1EB9-45A3-A189-E562761FA778}" type="presParOf" srcId="{8E2FCC28-9E90-4A2D-A4CA-4F9BCB716049}" destId="{2AC8395E-6F73-497B-986D-3AC0DEFD55ED}" srcOrd="0" destOrd="0" presId="urn:microsoft.com/office/officeart/2009/layout/ReverseList"/>
    <dgm:cxn modelId="{6432484D-480E-46F0-8DB6-DC0405501615}" type="presParOf" srcId="{8E2FCC28-9E90-4A2D-A4CA-4F9BCB716049}" destId="{38DE193B-B1F9-4562-A128-CE2BA5C162EA}" srcOrd="1" destOrd="0" presId="urn:microsoft.com/office/officeart/2009/layout/ReverseList"/>
    <dgm:cxn modelId="{CA4288AC-E1AC-44F6-AB9F-9F7C87460584}" type="presParOf" srcId="{8E2FCC28-9E90-4A2D-A4CA-4F9BCB716049}" destId="{856F8748-8B95-48C8-B1E7-F1B6ABA8E01F}" srcOrd="2" destOrd="0" presId="urn:microsoft.com/office/officeart/2009/layout/ReverseList"/>
    <dgm:cxn modelId="{FA1453D8-5818-464B-BB5A-E1D209D1848A}" type="presParOf" srcId="{8E2FCC28-9E90-4A2D-A4CA-4F9BCB716049}" destId="{918B2412-DA7F-42CB-ADEF-EB82C26B61C4}" srcOrd="3" destOrd="0" presId="urn:microsoft.com/office/officeart/2009/layout/ReverseList"/>
    <dgm:cxn modelId="{30F2AEF9-34B4-464C-8A83-77B2CC29524A}" type="presParOf" srcId="{8E2FCC28-9E90-4A2D-A4CA-4F9BCB716049}" destId="{BA5E060C-E449-4328-9016-DCFCF3A990F7}" srcOrd="4" destOrd="0" presId="urn:microsoft.com/office/officeart/2009/layout/ReverseList"/>
    <dgm:cxn modelId="{2BA5B0D4-30FF-4E7D-8235-261DF53D11F2}" type="presParOf" srcId="{8E2FCC28-9E90-4A2D-A4CA-4F9BCB716049}" destId="{4A0A1C20-723D-49B2-9DF5-9270D19803C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C9D5A-1325-45CE-889E-929E9B51D05B}">
      <dsp:nvSpPr>
        <dsp:cNvPr id="0" name=""/>
        <dsp:cNvSpPr/>
      </dsp:nvSpPr>
      <dsp:spPr>
        <a:xfrm rot="5400000">
          <a:off x="1061607" y="943443"/>
          <a:ext cx="828548" cy="943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E3D54A-AA20-4321-8787-80A217C4C782}">
      <dsp:nvSpPr>
        <dsp:cNvPr id="0" name=""/>
        <dsp:cNvSpPr/>
      </dsp:nvSpPr>
      <dsp:spPr>
        <a:xfrm>
          <a:off x="766753" y="24980"/>
          <a:ext cx="1545467" cy="9763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Schedule Design</a:t>
          </a:r>
          <a:endParaRPr lang="en-US" sz="1600" kern="1200" noProof="0" dirty="0"/>
        </a:p>
      </dsp:txBody>
      <dsp:txXfrm>
        <a:off x="814421" y="72648"/>
        <a:ext cx="1450131" cy="880970"/>
      </dsp:txXfrm>
    </dsp:sp>
    <dsp:sp modelId="{10A2A8CF-BE90-483F-927D-02A5AED343BC}">
      <dsp:nvSpPr>
        <dsp:cNvPr id="0" name=""/>
        <dsp:cNvSpPr/>
      </dsp:nvSpPr>
      <dsp:spPr>
        <a:xfrm>
          <a:off x="2305198" y="118094"/>
          <a:ext cx="1989664" cy="789094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dirty="0" smtClean="0"/>
            <a:t>Which markets with what frequency </a:t>
          </a:r>
          <a:endParaRPr lang="en-US" sz="1400" b="1" kern="1200" noProof="0" dirty="0"/>
        </a:p>
      </dsp:txBody>
      <dsp:txXfrm>
        <a:off x="2305198" y="118094"/>
        <a:ext cx="1989664" cy="789094"/>
      </dsp:txXfrm>
    </dsp:sp>
    <dsp:sp modelId="{676E36B2-2DA6-4455-AEBB-2DC7D7EEAA04}">
      <dsp:nvSpPr>
        <dsp:cNvPr id="0" name=""/>
        <dsp:cNvSpPr/>
      </dsp:nvSpPr>
      <dsp:spPr>
        <a:xfrm rot="5400000">
          <a:off x="2498170" y="2040158"/>
          <a:ext cx="828548" cy="943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AF92475-9BF6-4E06-B988-E6DED40F5077}">
      <dsp:nvSpPr>
        <dsp:cNvPr id="0" name=""/>
        <dsp:cNvSpPr/>
      </dsp:nvSpPr>
      <dsp:spPr>
        <a:xfrm>
          <a:off x="2193398" y="1121695"/>
          <a:ext cx="1565301" cy="9763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Fleet A</a:t>
          </a:r>
          <a:r>
            <a:rPr lang="tr-TR" sz="1600" kern="1200" noProof="0" dirty="0" smtClean="0"/>
            <a:t>s</a:t>
          </a:r>
          <a:r>
            <a:rPr lang="en-US" sz="1600" kern="1200" noProof="0" dirty="0" err="1" smtClean="0"/>
            <a:t>signment</a:t>
          </a:r>
          <a:endParaRPr lang="en-US" sz="1600" kern="1200" noProof="0" dirty="0"/>
        </a:p>
      </dsp:txBody>
      <dsp:txXfrm>
        <a:off x="2241066" y="1169363"/>
        <a:ext cx="1469965" cy="880970"/>
      </dsp:txXfrm>
    </dsp:sp>
    <dsp:sp modelId="{5ED58ED4-F267-444C-9BA4-9E7B3117A91F}">
      <dsp:nvSpPr>
        <dsp:cNvPr id="0" name=""/>
        <dsp:cNvSpPr/>
      </dsp:nvSpPr>
      <dsp:spPr>
        <a:xfrm>
          <a:off x="3747213" y="1214808"/>
          <a:ext cx="1315277" cy="789094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dirty="0" smtClean="0"/>
            <a:t>What</a:t>
          </a:r>
          <a:r>
            <a:rPr lang="en-US" sz="1000" b="1" kern="1200" noProof="0" dirty="0" smtClean="0"/>
            <a:t> </a:t>
          </a:r>
          <a:r>
            <a:rPr lang="en-US" sz="1400" b="1" kern="1200" noProof="0" dirty="0" smtClean="0"/>
            <a:t>size</a:t>
          </a:r>
          <a:r>
            <a:rPr lang="en-US" sz="1000" b="1" kern="1200" noProof="0" dirty="0" smtClean="0"/>
            <a:t> </a:t>
          </a:r>
          <a:r>
            <a:rPr lang="en-US" sz="1400" b="1" kern="1200" noProof="0" dirty="0" smtClean="0"/>
            <a:t>of</a:t>
          </a:r>
          <a:r>
            <a:rPr lang="en-US" sz="1000" b="1" kern="1200" noProof="0" dirty="0" smtClean="0"/>
            <a:t> </a:t>
          </a:r>
          <a:r>
            <a:rPr lang="en-US" sz="1400" b="1" kern="1200" noProof="0" dirty="0" smtClean="0"/>
            <a:t>aircraft</a:t>
          </a:r>
          <a:endParaRPr lang="en-US" sz="1400" b="1" kern="1200" noProof="0" dirty="0"/>
        </a:p>
      </dsp:txBody>
      <dsp:txXfrm>
        <a:off x="3747213" y="1214808"/>
        <a:ext cx="1315277" cy="789094"/>
      </dsp:txXfrm>
    </dsp:sp>
    <dsp:sp modelId="{0C206A45-229B-4B04-A663-AC1892CF7F98}">
      <dsp:nvSpPr>
        <dsp:cNvPr id="0" name=""/>
        <dsp:cNvSpPr/>
      </dsp:nvSpPr>
      <dsp:spPr>
        <a:xfrm rot="5400000">
          <a:off x="3962196" y="3136872"/>
          <a:ext cx="828548" cy="943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8FFF34-6AB8-47E0-9217-5F730E4EA232}">
      <dsp:nvSpPr>
        <dsp:cNvPr id="0" name=""/>
        <dsp:cNvSpPr/>
      </dsp:nvSpPr>
      <dsp:spPr>
        <a:xfrm>
          <a:off x="3620044" y="2218409"/>
          <a:ext cx="1640061" cy="9763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Aircraft Maintenance Routing</a:t>
          </a:r>
          <a:endParaRPr lang="en-US" sz="1600" kern="1200" noProof="0" dirty="0"/>
        </a:p>
      </dsp:txBody>
      <dsp:txXfrm>
        <a:off x="3667712" y="2266077"/>
        <a:ext cx="1544725" cy="880970"/>
      </dsp:txXfrm>
    </dsp:sp>
    <dsp:sp modelId="{3D3949B2-8E85-4C71-87CF-11014D42B850}">
      <dsp:nvSpPr>
        <dsp:cNvPr id="0" name=""/>
        <dsp:cNvSpPr/>
      </dsp:nvSpPr>
      <dsp:spPr>
        <a:xfrm>
          <a:off x="5234003" y="2311523"/>
          <a:ext cx="2202138" cy="789094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dirty="0" smtClean="0"/>
            <a:t>How to route to satisfy maintenance</a:t>
          </a:r>
          <a:endParaRPr lang="en-US" sz="1400" b="1" kern="1200" noProof="0" dirty="0"/>
        </a:p>
      </dsp:txBody>
      <dsp:txXfrm>
        <a:off x="5234003" y="2311523"/>
        <a:ext cx="2202138" cy="789094"/>
      </dsp:txXfrm>
    </dsp:sp>
    <dsp:sp modelId="{554AB912-80BD-4405-8ED2-D7C741093E9F}">
      <dsp:nvSpPr>
        <dsp:cNvPr id="0" name=""/>
        <dsp:cNvSpPr/>
      </dsp:nvSpPr>
      <dsp:spPr>
        <a:xfrm>
          <a:off x="5046689" y="3315124"/>
          <a:ext cx="1564157" cy="9763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Crew Scheduling</a:t>
          </a:r>
          <a:endParaRPr lang="en-US" sz="1600" kern="1200" noProof="0" dirty="0"/>
        </a:p>
      </dsp:txBody>
      <dsp:txXfrm>
        <a:off x="5094357" y="3362792"/>
        <a:ext cx="1468821" cy="880970"/>
      </dsp:txXfrm>
    </dsp:sp>
    <dsp:sp modelId="{451C159A-3A54-4CEA-8AB6-2375BF7641F8}">
      <dsp:nvSpPr>
        <dsp:cNvPr id="0" name=""/>
        <dsp:cNvSpPr/>
      </dsp:nvSpPr>
      <dsp:spPr>
        <a:xfrm>
          <a:off x="6599541" y="3408237"/>
          <a:ext cx="2230532" cy="789094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noProof="0" dirty="0" smtClean="0"/>
            <a:t>Which crews to assign to each aircraft</a:t>
          </a:r>
          <a:endParaRPr lang="en-US" sz="1400" b="1" kern="1200" noProof="0" dirty="0"/>
        </a:p>
      </dsp:txBody>
      <dsp:txXfrm>
        <a:off x="6599541" y="3408237"/>
        <a:ext cx="2230532" cy="789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E193B-B1F9-4562-A128-CE2BA5C162EA}">
      <dsp:nvSpPr>
        <dsp:cNvPr id="0" name=""/>
        <dsp:cNvSpPr/>
      </dsp:nvSpPr>
      <dsp:spPr>
        <a:xfrm rot="16200000">
          <a:off x="639420" y="621392"/>
          <a:ext cx="665641" cy="121129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88900" rIns="8001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Market </a:t>
          </a:r>
          <a:r>
            <a:rPr lang="tr-TR" sz="1400" kern="1200" dirty="0" err="1" smtClean="0"/>
            <a:t>Demand</a:t>
          </a:r>
          <a:endParaRPr lang="en-US" sz="1400" kern="1200" dirty="0"/>
        </a:p>
      </dsp:txBody>
      <dsp:txXfrm rot="5400000">
        <a:off x="399092" y="926720"/>
        <a:ext cx="1178798" cy="600641"/>
      </dsp:txXfrm>
    </dsp:sp>
    <dsp:sp modelId="{918B2412-DA7F-42CB-ADEF-EB82C26B61C4}">
      <dsp:nvSpPr>
        <dsp:cNvPr id="0" name=""/>
        <dsp:cNvSpPr/>
      </dsp:nvSpPr>
      <dsp:spPr>
        <a:xfrm rot="5400000">
          <a:off x="1942843" y="629799"/>
          <a:ext cx="665641" cy="119448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8900" rIns="5334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err="1" smtClean="0"/>
            <a:t>Airline</a:t>
          </a:r>
          <a:r>
            <a:rPr lang="tr-TR" sz="1400" kern="1200" smtClean="0"/>
            <a:t> </a:t>
          </a:r>
          <a:r>
            <a:rPr lang="tr-TR" sz="1400" kern="1200" err="1" smtClean="0"/>
            <a:t>Scheduling</a:t>
          </a:r>
          <a:endParaRPr lang="en-US" sz="1400" kern="1200"/>
        </a:p>
      </dsp:txBody>
      <dsp:txXfrm rot="-5400000">
        <a:off x="1678421" y="926721"/>
        <a:ext cx="1161985" cy="600641"/>
      </dsp:txXfrm>
    </dsp:sp>
    <dsp:sp modelId="{BA5E060C-E449-4328-9016-DCFCF3A990F7}">
      <dsp:nvSpPr>
        <dsp:cNvPr id="0" name=""/>
        <dsp:cNvSpPr/>
      </dsp:nvSpPr>
      <dsp:spPr>
        <a:xfrm>
          <a:off x="1169117" y="385480"/>
          <a:ext cx="1007840" cy="100779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0A1C20-723D-49B2-9DF5-9270D19803C7}">
      <dsp:nvSpPr>
        <dsp:cNvPr id="0" name=""/>
        <dsp:cNvSpPr/>
      </dsp:nvSpPr>
      <dsp:spPr>
        <a:xfrm rot="10800000">
          <a:off x="1178047" y="1042638"/>
          <a:ext cx="1007840" cy="1007791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67BB-542E-44D1-A4A2-B2DD0F6D74E0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6C55-B940-471D-BE59-E045F3F11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İn </a:t>
            </a:r>
            <a:r>
              <a:rPr lang="tr-TR" err="1" smtClean="0"/>
              <a:t>the</a:t>
            </a:r>
            <a:r>
              <a:rPr lang="tr-TR" smtClean="0"/>
              <a:t> </a:t>
            </a:r>
            <a:r>
              <a:rPr lang="tr-TR" err="1" smtClean="0"/>
              <a:t>paper</a:t>
            </a:r>
            <a:r>
              <a:rPr lang="tr-TR" smtClean="0"/>
              <a:t>, </a:t>
            </a:r>
            <a:r>
              <a:rPr lang="tr-TR" err="1" smtClean="0"/>
              <a:t>the</a:t>
            </a:r>
            <a:r>
              <a:rPr lang="tr-TR" smtClean="0"/>
              <a:t> </a:t>
            </a:r>
            <a:r>
              <a:rPr lang="tr-TR" err="1" smtClean="0"/>
              <a:t>authors</a:t>
            </a:r>
            <a:r>
              <a:rPr lang="tr-TR" smtClean="0"/>
              <a:t>,</a:t>
            </a:r>
            <a:r>
              <a:rPr lang="tr-TR" baseline="0" smtClean="0"/>
              <a:t> </a:t>
            </a:r>
            <a:r>
              <a:rPr lang="tr-TR" baseline="0" err="1" smtClean="0"/>
              <a:t>modelling</a:t>
            </a:r>
            <a:r>
              <a:rPr lang="tr-TR" baseline="0" smtClean="0"/>
              <a:t> </a:t>
            </a:r>
            <a:r>
              <a:rPr lang="tr-TR" baseline="0" err="1" smtClean="0"/>
              <a:t>and</a:t>
            </a:r>
            <a:r>
              <a:rPr lang="tr-TR" baseline="0" smtClean="0"/>
              <a:t> </a:t>
            </a:r>
            <a:r>
              <a:rPr lang="tr-TR" baseline="0" err="1" smtClean="0"/>
              <a:t>solution</a:t>
            </a:r>
            <a:r>
              <a:rPr lang="tr-TR" baseline="0" smtClean="0"/>
              <a:t> </a:t>
            </a:r>
            <a:r>
              <a:rPr lang="tr-TR" baseline="0" err="1" smtClean="0"/>
              <a:t>techniques</a:t>
            </a:r>
            <a:r>
              <a:rPr lang="tr-TR" baseline="0" smtClean="0"/>
              <a:t> </a:t>
            </a:r>
            <a:r>
              <a:rPr lang="tr-TR" baseline="0" err="1" smtClean="0"/>
              <a:t>that</a:t>
            </a:r>
            <a:r>
              <a:rPr lang="tr-TR" baseline="0" smtClean="0"/>
              <a:t> </a:t>
            </a:r>
            <a:r>
              <a:rPr lang="tr-TR" baseline="0" err="1" smtClean="0"/>
              <a:t>are</a:t>
            </a:r>
            <a:r>
              <a:rPr lang="tr-TR" baseline="0" smtClean="0"/>
              <a:t> </a:t>
            </a:r>
            <a:r>
              <a:rPr lang="tr-TR" baseline="0" err="1" smtClean="0"/>
              <a:t>used</a:t>
            </a:r>
            <a:r>
              <a:rPr lang="tr-TR" baseline="0" smtClean="0"/>
              <a:t> in </a:t>
            </a:r>
            <a:r>
              <a:rPr lang="tr-TR" baseline="0" err="1" smtClean="0"/>
              <a:t>sch</a:t>
            </a:r>
            <a:r>
              <a:rPr lang="tr-TR" baseline="0" smtClean="0"/>
              <a:t> </a:t>
            </a:r>
            <a:r>
              <a:rPr lang="tr-TR" baseline="0" err="1" smtClean="0"/>
              <a:t>planning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40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err="1" smtClean="0"/>
              <a:t>Previously</a:t>
            </a:r>
            <a:r>
              <a:rPr lang="tr-TR" smtClean="0"/>
              <a:t>,</a:t>
            </a:r>
            <a:r>
              <a:rPr lang="tr-TR" baseline="0" smtClean="0"/>
              <a:t> </a:t>
            </a:r>
            <a:r>
              <a:rPr lang="tr-TR" baseline="0" err="1" smtClean="0"/>
              <a:t>maximize</a:t>
            </a:r>
            <a:r>
              <a:rPr lang="tr-TR" baseline="0" smtClean="0"/>
              <a:t> </a:t>
            </a:r>
            <a:r>
              <a:rPr lang="tr-TR" baseline="0" err="1" smtClean="0"/>
              <a:t>through</a:t>
            </a:r>
            <a:r>
              <a:rPr lang="tr-TR" baseline="0" smtClean="0"/>
              <a:t> </a:t>
            </a:r>
            <a:r>
              <a:rPr lang="tr-TR" baseline="0" err="1" smtClean="0"/>
              <a:t>revenue</a:t>
            </a:r>
            <a:r>
              <a:rPr lang="tr-TR" baseline="0" smtClean="0"/>
              <a:t>: </a:t>
            </a:r>
            <a:r>
              <a:rPr lang="tr-TR" baseline="0" err="1" smtClean="0"/>
              <a:t>convenience</a:t>
            </a:r>
            <a:r>
              <a:rPr lang="tr-TR" baseline="0" smtClean="0"/>
              <a:t> of </a:t>
            </a:r>
            <a:r>
              <a:rPr lang="tr-TR" baseline="0" err="1" smtClean="0"/>
              <a:t>staying</a:t>
            </a:r>
            <a:r>
              <a:rPr lang="tr-TR" baseline="0" smtClean="0"/>
              <a:t> on </a:t>
            </a:r>
            <a:r>
              <a:rPr lang="tr-TR" baseline="0" err="1" smtClean="0"/>
              <a:t>the</a:t>
            </a:r>
            <a:r>
              <a:rPr lang="tr-TR" baseline="0" smtClean="0"/>
              <a:t> </a:t>
            </a:r>
            <a:r>
              <a:rPr lang="tr-TR" baseline="0" err="1" smtClean="0"/>
              <a:t>same</a:t>
            </a:r>
            <a:r>
              <a:rPr lang="tr-TR" baseline="0" smtClean="0"/>
              <a:t> </a:t>
            </a:r>
            <a:r>
              <a:rPr lang="tr-TR" baseline="0" err="1" smtClean="0"/>
              <a:t>aircraft</a:t>
            </a:r>
            <a:r>
              <a:rPr lang="tr-TR" baseline="0" smtClean="0"/>
              <a:t>. </a:t>
            </a:r>
            <a:r>
              <a:rPr lang="tr-TR" baseline="0" err="1" smtClean="0"/>
              <a:t>Today</a:t>
            </a:r>
            <a:r>
              <a:rPr lang="tr-TR" baseline="0" smtClean="0"/>
              <a:t> </a:t>
            </a:r>
            <a:r>
              <a:rPr lang="tr-TR" baseline="0" err="1" smtClean="0"/>
              <a:t>price</a:t>
            </a:r>
            <a:r>
              <a:rPr lang="tr-TR" baseline="0" smtClean="0"/>
              <a:t> </a:t>
            </a:r>
            <a:r>
              <a:rPr lang="tr-TR" baseline="0" err="1" smtClean="0"/>
              <a:t>sensitivite</a:t>
            </a:r>
            <a:r>
              <a:rPr lang="tr-TR" baseline="0" smtClean="0"/>
              <a:t> </a:t>
            </a:r>
            <a:r>
              <a:rPr lang="tr-TR" baseline="0" err="1" smtClean="0"/>
              <a:t>customers</a:t>
            </a:r>
            <a:r>
              <a:rPr lang="tr-TR" baseline="0" smtClean="0"/>
              <a:t> </a:t>
            </a:r>
            <a:r>
              <a:rPr lang="tr-TR" baseline="0" err="1" smtClean="0"/>
              <a:t>diminishes</a:t>
            </a:r>
            <a:r>
              <a:rPr lang="tr-TR" baseline="0" smtClean="0"/>
              <a:t> </a:t>
            </a:r>
            <a:r>
              <a:rPr lang="tr-TR" baseline="0" err="1" smtClean="0"/>
              <a:t>relevance</a:t>
            </a:r>
            <a:r>
              <a:rPr lang="tr-TR" baseline="0" smtClean="0"/>
              <a:t> of </a:t>
            </a:r>
            <a:r>
              <a:rPr lang="tr-TR" baseline="0" err="1" smtClean="0"/>
              <a:t>through</a:t>
            </a:r>
            <a:r>
              <a:rPr lang="tr-TR" baseline="0" smtClean="0"/>
              <a:t> </a:t>
            </a:r>
            <a:r>
              <a:rPr lang="tr-TR" baseline="0" err="1" smtClean="0"/>
              <a:t>revenues</a:t>
            </a:r>
            <a:r>
              <a:rPr lang="tr-TR" baseline="0" smtClean="0"/>
              <a:t>. </a:t>
            </a:r>
          </a:p>
          <a:p>
            <a:r>
              <a:rPr lang="tr-TR" baseline="0" err="1" smtClean="0"/>
              <a:t>Also</a:t>
            </a:r>
            <a:r>
              <a:rPr lang="tr-TR" baseline="0" smtClean="0"/>
              <a:t>  </a:t>
            </a:r>
            <a:r>
              <a:rPr lang="tr-TR" baseline="0" err="1" smtClean="0"/>
              <a:t>due</a:t>
            </a:r>
            <a:r>
              <a:rPr lang="tr-TR" baseline="0" smtClean="0"/>
              <a:t> </a:t>
            </a:r>
            <a:r>
              <a:rPr lang="tr-TR" baseline="0" err="1" smtClean="0"/>
              <a:t>to</a:t>
            </a:r>
            <a:r>
              <a:rPr lang="tr-TR" baseline="0" smtClean="0"/>
              <a:t> </a:t>
            </a:r>
            <a:r>
              <a:rPr lang="tr-TR" baseline="0" err="1" smtClean="0"/>
              <a:t>the</a:t>
            </a:r>
            <a:r>
              <a:rPr lang="tr-TR" baseline="0" smtClean="0"/>
              <a:t> </a:t>
            </a:r>
            <a:r>
              <a:rPr lang="tr-TR" baseline="0" err="1" smtClean="0"/>
              <a:t>disruption</a:t>
            </a:r>
            <a:r>
              <a:rPr lang="tr-TR" baseline="0" smtClean="0"/>
              <a:t> </a:t>
            </a:r>
            <a:r>
              <a:rPr lang="tr-TR" baseline="0" err="1" smtClean="0"/>
              <a:t>rotation</a:t>
            </a:r>
            <a:r>
              <a:rPr lang="tr-TR" baseline="0" smtClean="0"/>
              <a:t> </a:t>
            </a:r>
            <a:r>
              <a:rPr lang="tr-TR" baseline="0" err="1" smtClean="0"/>
              <a:t>may</a:t>
            </a:r>
            <a:r>
              <a:rPr lang="tr-TR" baseline="0" smtClean="0"/>
              <a:t> </a:t>
            </a:r>
            <a:r>
              <a:rPr lang="tr-TR" baseline="0" err="1" smtClean="0"/>
              <a:t>change</a:t>
            </a:r>
            <a:r>
              <a:rPr lang="tr-TR" baseline="0" smtClean="0"/>
              <a:t> </a:t>
            </a:r>
            <a:r>
              <a:rPr lang="tr-TR" baseline="0" err="1" smtClean="0"/>
              <a:t>so</a:t>
            </a:r>
            <a:r>
              <a:rPr lang="tr-TR" baseline="0" smtClean="0"/>
              <a:t> </a:t>
            </a:r>
            <a:r>
              <a:rPr lang="tr-TR" baseline="0" err="1" smtClean="0"/>
              <a:t>finding</a:t>
            </a:r>
            <a:r>
              <a:rPr lang="tr-TR" baseline="0" smtClean="0"/>
              <a:t> </a:t>
            </a:r>
            <a:r>
              <a:rPr lang="tr-TR" baseline="0" err="1" smtClean="0"/>
              <a:t>feasible</a:t>
            </a:r>
            <a:r>
              <a:rPr lang="tr-TR" baseline="0" smtClean="0"/>
              <a:t> </a:t>
            </a:r>
            <a:r>
              <a:rPr lang="tr-TR" baseline="0" err="1" smtClean="0"/>
              <a:t>soln</a:t>
            </a:r>
            <a:r>
              <a:rPr lang="tr-TR" baseline="0" smtClean="0"/>
              <a:t> is </a:t>
            </a:r>
            <a:r>
              <a:rPr lang="tr-TR" baseline="0" err="1" smtClean="0"/>
              <a:t>enough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44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Rarely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planned</a:t>
            </a:r>
            <a:r>
              <a:rPr lang="tr-TR" baseline="0" dirty="0" smtClean="0"/>
              <a:t>: </a:t>
            </a:r>
            <a:r>
              <a:rPr lang="tr-TR" baseline="0" dirty="0" err="1" smtClean="0"/>
              <a:t>sickness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vacation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08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Rostering</a:t>
            </a:r>
            <a:r>
              <a:rPr lang="tr-TR" dirty="0" smtClean="0"/>
              <a:t>: </a:t>
            </a:r>
            <a:r>
              <a:rPr lang="tr-TR" dirty="0" err="1" smtClean="0"/>
              <a:t>schedules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are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generated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for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specific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individuals</a:t>
            </a:r>
            <a:endParaRPr lang="tr-TR" dirty="0" smtClean="0"/>
          </a:p>
          <a:p>
            <a:r>
              <a:rPr lang="tr-TR" dirty="0" err="1" smtClean="0"/>
              <a:t>Bidlines</a:t>
            </a:r>
            <a:r>
              <a:rPr lang="tr-TR" dirty="0" smtClean="0"/>
              <a:t>: at US</a:t>
            </a:r>
            <a:r>
              <a:rPr lang="tr-TR" baseline="0" dirty="0" smtClean="0"/>
              <a:t>; </a:t>
            </a:r>
            <a:r>
              <a:rPr lang="tr-TR" baseline="0" dirty="0" err="1" smtClean="0"/>
              <a:t>schedules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generated</a:t>
            </a:r>
            <a:r>
              <a:rPr lang="tr-TR" baseline="0" dirty="0" smtClean="0"/>
              <a:t> but not </a:t>
            </a:r>
            <a:r>
              <a:rPr lang="tr-TR" baseline="0" dirty="0" err="1" smtClean="0"/>
              <a:t>for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individuals</a:t>
            </a:r>
            <a:r>
              <a:rPr lang="tr-TR" baseline="0" dirty="0" smtClean="0"/>
              <a:t>. </a:t>
            </a:r>
            <a:r>
              <a:rPr lang="tr-TR" baseline="0" dirty="0" err="1" smtClean="0"/>
              <a:t>They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show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their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preferences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based</a:t>
            </a:r>
            <a:r>
              <a:rPr lang="tr-TR" baseline="0" dirty="0" smtClean="0"/>
              <a:t> on </a:t>
            </a:r>
            <a:r>
              <a:rPr lang="tr-TR" baseline="0" dirty="0" err="1" smtClean="0"/>
              <a:t>individual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priority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rankings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assignments</a:t>
            </a:r>
            <a:r>
              <a:rPr lang="tr-TR" baseline="0" dirty="0" smtClean="0"/>
              <a:t>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70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Total </a:t>
            </a:r>
            <a:r>
              <a:rPr lang="tr-TR" err="1" smtClean="0"/>
              <a:t>integration</a:t>
            </a:r>
            <a:r>
              <a:rPr lang="tr-TR" smtClean="0"/>
              <a:t> (</a:t>
            </a:r>
            <a:r>
              <a:rPr lang="tr-TR" err="1" smtClean="0"/>
              <a:t>merging</a:t>
            </a:r>
            <a:r>
              <a:rPr lang="tr-TR" smtClean="0"/>
              <a:t> </a:t>
            </a:r>
            <a:r>
              <a:rPr lang="tr-TR" err="1" smtClean="0"/>
              <a:t>all</a:t>
            </a:r>
            <a:r>
              <a:rPr lang="tr-TR" smtClean="0"/>
              <a:t> </a:t>
            </a:r>
            <a:r>
              <a:rPr lang="tr-TR" err="1" smtClean="0"/>
              <a:t>olf</a:t>
            </a:r>
            <a:r>
              <a:rPr lang="tr-TR" smtClean="0"/>
              <a:t> </a:t>
            </a:r>
            <a:r>
              <a:rPr lang="tr-TR" err="1" smtClean="0"/>
              <a:t>them</a:t>
            </a:r>
            <a:r>
              <a:rPr lang="tr-TR" smtClean="0"/>
              <a:t>)</a:t>
            </a:r>
            <a:r>
              <a:rPr lang="tr-TR" baseline="0" smtClean="0"/>
              <a:t> </a:t>
            </a:r>
            <a:r>
              <a:rPr lang="tr-TR" baseline="0" err="1" smtClean="0"/>
              <a:t>yields</a:t>
            </a:r>
            <a:r>
              <a:rPr lang="tr-TR" baseline="0" smtClean="0"/>
              <a:t> </a:t>
            </a:r>
            <a:r>
              <a:rPr lang="tr-TR" baseline="0" err="1" smtClean="0"/>
              <a:t>tractability</a:t>
            </a:r>
            <a:r>
              <a:rPr lang="tr-TR" baseline="0" smtClean="0"/>
              <a:t> </a:t>
            </a:r>
            <a:r>
              <a:rPr lang="tr-TR" baseline="0" err="1" smtClean="0"/>
              <a:t>so</a:t>
            </a:r>
            <a:r>
              <a:rPr lang="tr-TR" baseline="0" smtClean="0"/>
              <a:t> </a:t>
            </a:r>
            <a:r>
              <a:rPr lang="tr-TR" baseline="0" err="1" smtClean="0"/>
              <a:t>partial</a:t>
            </a:r>
            <a:r>
              <a:rPr lang="tr-TR" baseline="0" smtClean="0"/>
              <a:t> </a:t>
            </a:r>
            <a:r>
              <a:rPr lang="tr-TR" baseline="0" err="1" smtClean="0"/>
              <a:t>integration</a:t>
            </a:r>
            <a:r>
              <a:rPr lang="tr-TR" baseline="0" smtClean="0"/>
              <a:t> is </a:t>
            </a:r>
            <a:r>
              <a:rPr lang="tr-TR" baseline="0" err="1" smtClean="0"/>
              <a:t>used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5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Time </a:t>
            </a:r>
            <a:r>
              <a:rPr lang="tr-TR" dirty="0" err="1" smtClean="0"/>
              <a:t>window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spill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r>
              <a:rPr lang="tr-TR" dirty="0" smtClean="0"/>
              <a:t>,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option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fleet</a:t>
            </a:r>
            <a:r>
              <a:rPr lang="tr-TR" dirty="0" smtClean="0"/>
              <a:t> </a:t>
            </a:r>
            <a:r>
              <a:rPr lang="tr-TR" dirty="0" err="1" smtClean="0"/>
              <a:t>assignment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matching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to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demands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3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92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7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31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Ground</a:t>
            </a:r>
            <a:r>
              <a:rPr lang="tr-TR" dirty="0" smtClean="0"/>
              <a:t> </a:t>
            </a:r>
            <a:r>
              <a:rPr lang="tr-TR" dirty="0" err="1" smtClean="0"/>
              <a:t>arc</a:t>
            </a:r>
            <a:r>
              <a:rPr lang="tr-TR" dirty="0" smtClean="0"/>
              <a:t>: </a:t>
            </a:r>
            <a:r>
              <a:rPr lang="tr-TR" dirty="0" err="1" smtClean="0"/>
              <a:t>aircraft</a:t>
            </a:r>
            <a:r>
              <a:rPr lang="tr-TR" dirty="0" smtClean="0"/>
              <a:t> is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ground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flights</a:t>
            </a:r>
            <a:r>
              <a:rPr lang="tr-TR" dirty="0" smtClean="0"/>
              <a:t>, it is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ground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departure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6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98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err="1" smtClean="0"/>
              <a:t>After</a:t>
            </a:r>
            <a:r>
              <a:rPr lang="tr-TR" smtClean="0"/>
              <a:t> </a:t>
            </a:r>
            <a:r>
              <a:rPr lang="tr-TR" err="1" smtClean="0"/>
              <a:t>deregulation</a:t>
            </a:r>
            <a:r>
              <a:rPr lang="tr-TR" smtClean="0"/>
              <a:t> </a:t>
            </a:r>
            <a:r>
              <a:rPr lang="tr-TR" err="1" smtClean="0"/>
              <a:t>the</a:t>
            </a:r>
            <a:r>
              <a:rPr lang="tr-TR" smtClean="0"/>
              <a:t> </a:t>
            </a:r>
            <a:r>
              <a:rPr lang="tr-TR" err="1" smtClean="0"/>
              <a:t>existing</a:t>
            </a:r>
            <a:r>
              <a:rPr lang="tr-TR" smtClean="0"/>
              <a:t> </a:t>
            </a:r>
            <a:r>
              <a:rPr lang="tr-TR" err="1" smtClean="0"/>
              <a:t>airlines</a:t>
            </a:r>
            <a:r>
              <a:rPr lang="tr-TR" smtClean="0"/>
              <a:t> </a:t>
            </a:r>
            <a:r>
              <a:rPr lang="tr-TR" err="1" smtClean="0"/>
              <a:t>face</a:t>
            </a:r>
            <a:r>
              <a:rPr lang="tr-TR" baseline="0" smtClean="0"/>
              <a:t> </a:t>
            </a:r>
            <a:r>
              <a:rPr lang="tr-TR" baseline="0" err="1" smtClean="0"/>
              <a:t>elimination</a:t>
            </a:r>
            <a:r>
              <a:rPr lang="tr-TR" baseline="0" smtClean="0"/>
              <a:t> </a:t>
            </a:r>
            <a:r>
              <a:rPr lang="tr-TR" baseline="0" err="1" smtClean="0"/>
              <a:t>due</a:t>
            </a:r>
            <a:r>
              <a:rPr lang="tr-TR" baseline="0" smtClean="0"/>
              <a:t> </a:t>
            </a:r>
            <a:r>
              <a:rPr lang="tr-TR" baseline="0" err="1" smtClean="0"/>
              <a:t>to</a:t>
            </a:r>
            <a:r>
              <a:rPr lang="tr-TR" baseline="0" smtClean="0"/>
              <a:t> </a:t>
            </a:r>
            <a:r>
              <a:rPr lang="tr-TR" baseline="0" err="1" smtClean="0"/>
              <a:t>the</a:t>
            </a:r>
            <a:r>
              <a:rPr lang="tr-TR" baseline="0" smtClean="0"/>
              <a:t> </a:t>
            </a:r>
            <a:r>
              <a:rPr lang="tr-TR" baseline="0" err="1" smtClean="0"/>
              <a:t>low</a:t>
            </a:r>
            <a:r>
              <a:rPr lang="tr-TR" baseline="0" smtClean="0"/>
              <a:t> </a:t>
            </a:r>
            <a:r>
              <a:rPr lang="tr-TR" baseline="0" err="1" smtClean="0"/>
              <a:t>cost</a:t>
            </a:r>
            <a:r>
              <a:rPr lang="tr-TR" baseline="0" smtClean="0"/>
              <a:t>, </a:t>
            </a:r>
            <a:r>
              <a:rPr lang="tr-TR" baseline="0" err="1" smtClean="0"/>
              <a:t>competitive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88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Large-scale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 smtClean="0"/>
          </a:p>
          <a:p>
            <a:r>
              <a:rPr lang="en-US" dirty="0" smtClean="0"/>
              <a:t>most of the variables will be non-basic and in the optimal solution, only a subset of variables need to be considered</a:t>
            </a:r>
            <a:endParaRPr lang="tr-TR" dirty="0" smtClean="0"/>
          </a:p>
          <a:p>
            <a:r>
              <a:rPr lang="tr-TR" dirty="0" smtClean="0"/>
              <a:t>İn </a:t>
            </a:r>
            <a:r>
              <a:rPr lang="tr-TR" dirty="0" err="1" smtClean="0"/>
              <a:t>pricing</a:t>
            </a:r>
            <a:r>
              <a:rPr lang="tr-TR" dirty="0" smtClean="0"/>
              <a:t> </a:t>
            </a:r>
            <a:r>
              <a:rPr lang="tr-TR" dirty="0" err="1" smtClean="0"/>
              <a:t>generate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columns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negative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reduced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65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Variable</a:t>
            </a:r>
            <a:r>
              <a:rPr lang="tr-TR" dirty="0" smtClean="0"/>
              <a:t> </a:t>
            </a:r>
            <a:r>
              <a:rPr lang="tr-TR" dirty="0" err="1" smtClean="0"/>
              <a:t>fixing</a:t>
            </a:r>
            <a:r>
              <a:rPr lang="tr-TR" dirty="0" smtClean="0"/>
              <a:t>: </a:t>
            </a:r>
            <a:r>
              <a:rPr lang="tr-TR" dirty="0" err="1" smtClean="0"/>
              <a:t>variables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fractional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 </a:t>
            </a:r>
            <a:r>
              <a:rPr lang="tr-TR" dirty="0" err="1" smtClean="0"/>
              <a:t>near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is set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sequentially</a:t>
            </a:r>
            <a:r>
              <a:rPr lang="tr-TR" dirty="0" smtClean="0"/>
              <a:t>.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606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Snowballing</a:t>
            </a:r>
            <a:r>
              <a:rPr lang="tr-TR" dirty="0" smtClean="0"/>
              <a:t>: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disruption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disruptions</a:t>
            </a:r>
            <a:endParaRPr lang="tr-TR" dirty="0" smtClean="0"/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localize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effect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before</a:t>
            </a:r>
            <a:r>
              <a:rPr lang="tr-TR" baseline="0" dirty="0" smtClean="0"/>
              <a:t> not </a:t>
            </a:r>
            <a:r>
              <a:rPr lang="tr-TR" baseline="0" dirty="0" err="1" smtClean="0"/>
              <a:t>leading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too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many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disruptions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24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Considering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subset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resources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involved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disruption</a:t>
            </a:r>
            <a:endParaRPr lang="tr-TR" baseline="0" dirty="0" smtClean="0"/>
          </a:p>
          <a:p>
            <a:r>
              <a:rPr lang="tr-TR" baseline="0" dirty="0" err="1" smtClean="0"/>
              <a:t>Terrorists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attack</a:t>
            </a:r>
            <a:r>
              <a:rPr lang="tr-TR" baseline="0" dirty="0" smtClean="0"/>
              <a:t> at 2001, </a:t>
            </a:r>
            <a:r>
              <a:rPr lang="tr-TR" baseline="0" dirty="0" err="1" smtClean="0"/>
              <a:t>economics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downturns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examples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upheavals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err="1" smtClean="0"/>
              <a:t>Assignment</a:t>
            </a:r>
            <a:r>
              <a:rPr lang="tr-TR" baseline="0" smtClean="0"/>
              <a:t> a </a:t>
            </a:r>
            <a:r>
              <a:rPr lang="tr-TR" baseline="0" err="1" smtClean="0"/>
              <a:t>aircraft</a:t>
            </a:r>
            <a:r>
              <a:rPr lang="tr-TR" baseline="0" smtClean="0"/>
              <a:t> </a:t>
            </a:r>
            <a:r>
              <a:rPr lang="tr-TR" baseline="0" err="1" smtClean="0"/>
              <a:t>to</a:t>
            </a:r>
            <a:r>
              <a:rPr lang="tr-TR" baseline="0" smtClean="0"/>
              <a:t> </a:t>
            </a:r>
            <a:r>
              <a:rPr lang="tr-TR" baseline="0" err="1" smtClean="0"/>
              <a:t>one</a:t>
            </a:r>
            <a:r>
              <a:rPr lang="tr-TR" baseline="0" smtClean="0"/>
              <a:t> </a:t>
            </a:r>
            <a:r>
              <a:rPr lang="tr-TR" baseline="0" err="1" smtClean="0"/>
              <a:t>leg</a:t>
            </a:r>
            <a:r>
              <a:rPr lang="tr-TR" baseline="0" smtClean="0"/>
              <a:t> </a:t>
            </a:r>
            <a:r>
              <a:rPr lang="tr-TR" baseline="0" err="1" smtClean="0"/>
              <a:t>affects</a:t>
            </a:r>
            <a:r>
              <a:rPr lang="tr-TR" baseline="0" smtClean="0"/>
              <a:t> </a:t>
            </a:r>
            <a:r>
              <a:rPr lang="tr-TR" baseline="0" err="1" smtClean="0"/>
              <a:t>other</a:t>
            </a:r>
            <a:r>
              <a:rPr lang="tr-TR" baseline="0" smtClean="0"/>
              <a:t> </a:t>
            </a:r>
            <a:r>
              <a:rPr lang="tr-TR" baseline="0" err="1" smtClean="0"/>
              <a:t>assignments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5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Market</a:t>
            </a:r>
            <a:r>
              <a:rPr lang="tr-TR" baseline="0" smtClean="0"/>
              <a:t> </a:t>
            </a:r>
            <a:r>
              <a:rPr lang="tr-TR" baseline="0" err="1" smtClean="0"/>
              <a:t>demand</a:t>
            </a:r>
            <a:r>
              <a:rPr lang="tr-TR" baseline="0" smtClean="0"/>
              <a:t> </a:t>
            </a:r>
            <a:r>
              <a:rPr lang="tr-TR" baseline="0" err="1" smtClean="0"/>
              <a:t>difficult</a:t>
            </a:r>
            <a:r>
              <a:rPr lang="tr-TR" baseline="0" smtClean="0"/>
              <a:t> </a:t>
            </a:r>
            <a:r>
              <a:rPr lang="tr-TR" baseline="0" err="1" smtClean="0"/>
              <a:t>to</a:t>
            </a:r>
            <a:r>
              <a:rPr lang="tr-TR" baseline="0" smtClean="0"/>
              <a:t> </a:t>
            </a:r>
            <a:r>
              <a:rPr lang="tr-TR" baseline="0" err="1" smtClean="0"/>
              <a:t>estimate</a:t>
            </a:r>
            <a:r>
              <a:rPr lang="tr-TR" baseline="0" smtClean="0"/>
              <a:t>. 1) </a:t>
            </a:r>
            <a:r>
              <a:rPr lang="tr-TR" baseline="0" err="1" smtClean="0"/>
              <a:t>cannot</a:t>
            </a:r>
            <a:r>
              <a:rPr lang="tr-TR" baseline="0" smtClean="0"/>
              <a:t> be </a:t>
            </a:r>
            <a:r>
              <a:rPr lang="tr-TR" baseline="0" err="1" smtClean="0"/>
              <a:t>directly</a:t>
            </a:r>
            <a:r>
              <a:rPr lang="tr-TR" baseline="0" smtClean="0"/>
              <a:t> </a:t>
            </a:r>
            <a:r>
              <a:rPr lang="tr-TR" baseline="0" err="1" smtClean="0"/>
              <a:t>observed</a:t>
            </a:r>
            <a:r>
              <a:rPr lang="tr-TR" baseline="0" smtClean="0"/>
              <a:t>. 2)</a:t>
            </a:r>
            <a:r>
              <a:rPr lang="tr-TR" baseline="0" err="1" smtClean="0"/>
              <a:t>chicken</a:t>
            </a:r>
            <a:r>
              <a:rPr lang="tr-TR" baseline="0" smtClean="0"/>
              <a:t> </a:t>
            </a:r>
            <a:r>
              <a:rPr lang="tr-TR" baseline="0" err="1" smtClean="0"/>
              <a:t>and</a:t>
            </a:r>
            <a:r>
              <a:rPr lang="tr-TR" baseline="0" smtClean="0"/>
              <a:t> </a:t>
            </a:r>
            <a:r>
              <a:rPr lang="tr-TR" baseline="0" err="1" smtClean="0"/>
              <a:t>egg</a:t>
            </a:r>
            <a:r>
              <a:rPr lang="tr-TR" baseline="0" smtClean="0"/>
              <a:t> </a:t>
            </a:r>
            <a:r>
              <a:rPr lang="tr-TR" baseline="0" err="1" smtClean="0"/>
              <a:t>effect</a:t>
            </a:r>
            <a:r>
              <a:rPr lang="tr-TR" baseline="0" smtClean="0"/>
              <a:t> 3)</a:t>
            </a:r>
            <a:r>
              <a:rPr lang="tr-TR" baseline="0" err="1" smtClean="0"/>
              <a:t>competing</a:t>
            </a:r>
            <a:r>
              <a:rPr lang="tr-TR" baseline="0" smtClean="0"/>
              <a:t> </a:t>
            </a:r>
            <a:r>
              <a:rPr lang="tr-TR" baseline="0" err="1" smtClean="0"/>
              <a:t>airline</a:t>
            </a:r>
            <a:endParaRPr lang="tr-TR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aseline="0" err="1" smtClean="0"/>
              <a:t>Applying</a:t>
            </a:r>
            <a:r>
              <a:rPr lang="tr-TR" baseline="0" smtClean="0"/>
              <a:t> a </a:t>
            </a:r>
            <a:r>
              <a:rPr lang="tr-TR" baseline="0" err="1" smtClean="0"/>
              <a:t>limited</a:t>
            </a:r>
            <a:r>
              <a:rPr lang="tr-TR" baseline="0" smtClean="0"/>
              <a:t> </a:t>
            </a:r>
            <a:r>
              <a:rPr lang="tr-TR" baseline="0" err="1" smtClean="0"/>
              <a:t>number</a:t>
            </a:r>
            <a:r>
              <a:rPr lang="tr-TR" baseline="0" smtClean="0"/>
              <a:t> of </a:t>
            </a:r>
            <a:r>
              <a:rPr lang="tr-TR" baseline="0" err="1" smtClean="0"/>
              <a:t>changes</a:t>
            </a:r>
            <a:r>
              <a:rPr lang="tr-TR" baseline="0" smtClean="0"/>
              <a:t> </a:t>
            </a:r>
            <a:r>
              <a:rPr lang="tr-TR" baseline="0" err="1" smtClean="0"/>
              <a:t>to</a:t>
            </a:r>
            <a:r>
              <a:rPr lang="tr-TR" baseline="0" smtClean="0"/>
              <a:t> </a:t>
            </a:r>
            <a:r>
              <a:rPr lang="tr-TR" baseline="0" err="1" smtClean="0"/>
              <a:t>existing</a:t>
            </a:r>
            <a:r>
              <a:rPr lang="tr-TR" baseline="0" smtClean="0"/>
              <a:t> </a:t>
            </a:r>
            <a:r>
              <a:rPr lang="tr-TR" baseline="0" err="1" smtClean="0"/>
              <a:t>schedule</a:t>
            </a:r>
            <a:endParaRPr lang="tr-TR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70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dirty="0" smtClean="0"/>
              <a:t> </a:t>
            </a:r>
            <a:r>
              <a:rPr lang="tr-TR" sz="1200" dirty="0" err="1" smtClean="0"/>
              <a:t>one</a:t>
            </a:r>
            <a:r>
              <a:rPr lang="tr-TR" sz="1200" dirty="0" smtClean="0"/>
              <a:t> </a:t>
            </a:r>
            <a:r>
              <a:rPr lang="tr-TR" sz="1200" dirty="0" err="1" smtClean="0"/>
              <a:t>leg</a:t>
            </a:r>
            <a:r>
              <a:rPr lang="tr-TR" sz="1200" dirty="0" smtClean="0"/>
              <a:t> </a:t>
            </a:r>
            <a:r>
              <a:rPr lang="tr-TR" sz="1200" dirty="0" err="1" smtClean="0"/>
              <a:t>assignment</a:t>
            </a:r>
            <a:r>
              <a:rPr lang="tr-TR" sz="1200" dirty="0" smtClean="0"/>
              <a:t> </a:t>
            </a:r>
            <a:r>
              <a:rPr lang="tr-TR" sz="1200" dirty="0" err="1" smtClean="0"/>
              <a:t>affects</a:t>
            </a:r>
            <a:r>
              <a:rPr lang="tr-TR" sz="1200" dirty="0" smtClean="0"/>
              <a:t> </a:t>
            </a:r>
            <a:r>
              <a:rPr lang="tr-TR" sz="1200" dirty="0" err="1" smtClean="0"/>
              <a:t>another</a:t>
            </a:r>
            <a:r>
              <a:rPr lang="tr-TR" sz="1200" dirty="0" smtClean="0"/>
              <a:t> </a:t>
            </a:r>
            <a:r>
              <a:rPr lang="tr-TR" sz="1200" dirty="0" err="1" smtClean="0"/>
              <a:t>assignments</a:t>
            </a:r>
            <a:r>
              <a:rPr lang="tr-TR" sz="12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6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Since </a:t>
            </a:r>
            <a:r>
              <a:rPr lang="tr-TR" err="1" smtClean="0"/>
              <a:t>spill</a:t>
            </a:r>
            <a:r>
              <a:rPr lang="tr-TR" smtClean="0"/>
              <a:t> </a:t>
            </a:r>
            <a:r>
              <a:rPr lang="tr-TR" err="1" smtClean="0"/>
              <a:t>cost</a:t>
            </a:r>
            <a:r>
              <a:rPr lang="tr-TR" baseline="0" smtClean="0"/>
              <a:t> of X-Y is </a:t>
            </a:r>
            <a:r>
              <a:rPr lang="tr-TR" baseline="0" err="1" smtClean="0"/>
              <a:t>higher</a:t>
            </a:r>
            <a:r>
              <a:rPr lang="tr-TR" baseline="0" smtClean="0"/>
              <a:t> </a:t>
            </a:r>
            <a:r>
              <a:rPr lang="tr-TR" baseline="0" err="1" smtClean="0"/>
              <a:t>than</a:t>
            </a:r>
            <a:r>
              <a:rPr lang="tr-TR" baseline="0" smtClean="0"/>
              <a:t> </a:t>
            </a:r>
            <a:r>
              <a:rPr lang="tr-TR" baseline="0" err="1" smtClean="0"/>
              <a:t>spill</a:t>
            </a:r>
            <a:r>
              <a:rPr lang="tr-TR" baseline="0" smtClean="0"/>
              <a:t> </a:t>
            </a:r>
            <a:r>
              <a:rPr lang="tr-TR" baseline="0" err="1" smtClean="0"/>
              <a:t>cost</a:t>
            </a:r>
            <a:r>
              <a:rPr lang="tr-TR" baseline="0" smtClean="0"/>
              <a:t> of X-Z </a:t>
            </a:r>
            <a:r>
              <a:rPr lang="tr-TR" baseline="0" err="1" smtClean="0"/>
              <a:t>first</a:t>
            </a:r>
            <a:r>
              <a:rPr lang="tr-TR" baseline="0" smtClean="0"/>
              <a:t> X_Y </a:t>
            </a:r>
            <a:r>
              <a:rPr lang="tr-TR" baseline="0" err="1" smtClean="0"/>
              <a:t>are</a:t>
            </a:r>
            <a:r>
              <a:rPr lang="tr-TR" baseline="0" smtClean="0"/>
              <a:t> </a:t>
            </a:r>
            <a:r>
              <a:rPr lang="tr-TR" baseline="0" err="1" smtClean="0"/>
              <a:t>considered</a:t>
            </a:r>
            <a:endParaRPr lang="tr-TR" baseline="0" smtClean="0"/>
          </a:p>
          <a:p>
            <a:r>
              <a:rPr lang="tr-TR" baseline="0" smtClean="0"/>
              <a:t>İt is not optimum </a:t>
            </a:r>
            <a:r>
              <a:rPr lang="tr-TR" baseline="0" err="1" smtClean="0"/>
              <a:t>solution</a:t>
            </a:r>
            <a:r>
              <a:rPr lang="tr-TR" baseline="0" smtClean="0"/>
              <a:t> </a:t>
            </a:r>
            <a:r>
              <a:rPr lang="tr-TR" baseline="0" err="1" smtClean="0"/>
              <a:t>instead</a:t>
            </a:r>
            <a:r>
              <a:rPr lang="tr-TR" baseline="0" smtClean="0"/>
              <a:t> of </a:t>
            </a:r>
            <a:r>
              <a:rPr lang="tr-TR" baseline="0" err="1" smtClean="0"/>
              <a:t>spilling</a:t>
            </a:r>
            <a:r>
              <a:rPr lang="tr-TR" baseline="0" smtClean="0"/>
              <a:t> 50 Y-Z at </a:t>
            </a:r>
            <a:r>
              <a:rPr lang="tr-TR" baseline="0" err="1" smtClean="0"/>
              <a:t>leg</a:t>
            </a:r>
            <a:r>
              <a:rPr lang="tr-TR" baseline="0" smtClean="0"/>
              <a:t> 2; </a:t>
            </a:r>
            <a:r>
              <a:rPr lang="tr-TR" baseline="0" err="1" smtClean="0"/>
              <a:t>spilling</a:t>
            </a:r>
            <a:r>
              <a:rPr lang="tr-TR" baseline="0" smtClean="0"/>
              <a:t> 25 Y-Z </a:t>
            </a:r>
            <a:r>
              <a:rPr lang="tr-TR" baseline="0" err="1" smtClean="0"/>
              <a:t>passengers</a:t>
            </a:r>
            <a:r>
              <a:rPr lang="tr-TR" baseline="0" smtClean="0"/>
              <a:t> </a:t>
            </a:r>
            <a:r>
              <a:rPr lang="tr-TR" baseline="0" err="1" smtClean="0"/>
              <a:t>and</a:t>
            </a:r>
            <a:r>
              <a:rPr lang="tr-TR" baseline="0" smtClean="0"/>
              <a:t> 50 X-Z </a:t>
            </a:r>
            <a:r>
              <a:rPr lang="tr-TR" baseline="0" err="1" smtClean="0"/>
              <a:t>passengers</a:t>
            </a:r>
            <a:r>
              <a:rPr lang="tr-TR" baseline="0" smtClean="0"/>
              <a:t> is </a:t>
            </a:r>
            <a:r>
              <a:rPr lang="tr-TR" baseline="0" err="1" smtClean="0"/>
              <a:t>the</a:t>
            </a:r>
            <a:r>
              <a:rPr lang="tr-TR" baseline="0" smtClean="0"/>
              <a:t> optimum </a:t>
            </a:r>
            <a:r>
              <a:rPr lang="tr-TR" baseline="0" err="1" smtClean="0"/>
              <a:t>solution</a:t>
            </a:r>
            <a:r>
              <a:rPr lang="tr-TR" baseline="0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7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Freasible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solution</a:t>
            </a:r>
            <a:r>
              <a:rPr lang="tr-TR" baseline="0" dirty="0" smtClean="0"/>
              <a:t> can be </a:t>
            </a:r>
            <a:r>
              <a:rPr lang="tr-TR" baseline="0" dirty="0" err="1" smtClean="0"/>
              <a:t>found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computer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station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computers</a:t>
            </a:r>
            <a:endParaRPr lang="tr-TR" baseline="0" dirty="0" smtClean="0"/>
          </a:p>
          <a:p>
            <a:r>
              <a:rPr lang="tr-TR" baseline="0" dirty="0" err="1" smtClean="0"/>
              <a:t>Seperating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fleet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assignment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aircraft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maintenance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routing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problems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may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result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infeasiblity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F6C55-B940-471D-BE59-E045F3F11F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8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2670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7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66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9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7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6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9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8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7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5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027522"/>
            <a:ext cx="8915399" cy="312768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Airline Schedule Planning: Accomplishments and Opportunities</a:t>
            </a:r>
            <a:r>
              <a:rPr lang="tr-TR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tr-TR" sz="4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2400" dirty="0" smtClean="0"/>
              <a:t>                                                  C. </a:t>
            </a:r>
            <a:r>
              <a:rPr lang="tr-TR" sz="2400" dirty="0" err="1" smtClean="0"/>
              <a:t>Barnhart</a:t>
            </a:r>
            <a:r>
              <a:rPr lang="tr-TR" sz="2400" smtClean="0"/>
              <a:t> </a:t>
            </a:r>
            <a:r>
              <a:rPr lang="tr-TR" sz="2400" err="1" smtClean="0"/>
              <a:t>and</a:t>
            </a:r>
            <a:r>
              <a:rPr lang="tr-TR" sz="2400" smtClean="0"/>
              <a:t> A. </a:t>
            </a:r>
            <a:r>
              <a:rPr lang="tr-TR" sz="2400" err="1" smtClean="0"/>
              <a:t>Cohn</a:t>
            </a:r>
            <a:r>
              <a:rPr lang="tr-TR" sz="2400" smtClean="0"/>
              <a:t>, 2004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909355"/>
            <a:ext cx="8915399" cy="1038959"/>
          </a:xfrm>
        </p:spPr>
        <p:txBody>
          <a:bodyPr>
            <a:normAutofit/>
          </a:bodyPr>
          <a:lstStyle/>
          <a:p>
            <a:pPr algn="ctr"/>
            <a:r>
              <a:rPr lang="tr-TR" sz="2400" b="1" smtClean="0"/>
              <a:t>Meltem Peker</a:t>
            </a:r>
          </a:p>
          <a:p>
            <a:pPr algn="ctr"/>
            <a:r>
              <a:rPr lang="tr-TR" sz="2400" b="1" smtClean="0"/>
              <a:t>04.11.2013</a:t>
            </a:r>
            <a:endParaRPr lang="tr-TR" sz="2400" b="1"/>
          </a:p>
        </p:txBody>
      </p:sp>
    </p:spTree>
    <p:extLst>
      <p:ext uri="{BB962C8B-B14F-4D97-AF65-F5344CB8AC3E}">
        <p14:creationId xmlns:p14="http://schemas.microsoft.com/office/powerpoint/2010/main" val="4092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80508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Schedule Design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200" dirty="0" smtClean="0"/>
              <a:t>Due to the challenges, limited optimization can be achieved</a:t>
            </a:r>
          </a:p>
          <a:p>
            <a:endParaRPr lang="en-US" sz="600" dirty="0" smtClean="0"/>
          </a:p>
          <a:p>
            <a:pPr marL="457200" lvl="1" indent="0">
              <a:buNone/>
            </a:pPr>
            <a:r>
              <a:rPr lang="tr-TR" sz="2200" dirty="0" err="1" smtClean="0"/>
              <a:t>Thus</a:t>
            </a:r>
            <a:r>
              <a:rPr lang="en-US" sz="2200" dirty="0" smtClean="0"/>
              <a:t>; </a:t>
            </a:r>
            <a:r>
              <a:rPr lang="en-US" sz="2200" dirty="0" smtClean="0"/>
              <a:t>incremental </a:t>
            </a:r>
            <a:r>
              <a:rPr lang="en-US" sz="2200" dirty="0" smtClean="0"/>
              <a:t>optimization</a:t>
            </a:r>
            <a:r>
              <a:rPr lang="tr-TR" sz="2200" dirty="0" smtClean="0"/>
              <a:t> is </a:t>
            </a:r>
            <a:r>
              <a:rPr lang="tr-TR" sz="2200" dirty="0" err="1" smtClean="0"/>
              <a:t>used</a:t>
            </a:r>
            <a:endParaRPr lang="en-US" sz="2200" dirty="0" smtClean="0"/>
          </a:p>
          <a:p>
            <a:endParaRPr lang="en-US" sz="600" dirty="0" smtClean="0"/>
          </a:p>
          <a:p>
            <a:pPr marL="457200" lvl="1" indent="0">
              <a:buNone/>
            </a:pPr>
            <a:r>
              <a:rPr lang="en-US" sz="2000" dirty="0" smtClean="0"/>
              <a:t>	Ex: Select flight legs to be added to the existing flight schedule</a:t>
            </a:r>
          </a:p>
          <a:p>
            <a:pPr marL="457200" lvl="1" indent="0">
              <a:buNone/>
            </a:pPr>
            <a:r>
              <a:rPr lang="en-US" sz="2000" dirty="0" smtClean="0"/>
              <a:t>	(</a:t>
            </a:r>
            <a:r>
              <a:rPr lang="en-US" sz="2000" dirty="0" err="1" smtClean="0"/>
              <a:t>Lohatepanont</a:t>
            </a:r>
            <a:r>
              <a:rPr lang="en-US" sz="2000" dirty="0" smtClean="0"/>
              <a:t> and Barnhart, 2001)</a:t>
            </a:r>
          </a:p>
          <a:p>
            <a:endParaRPr lang="en-US" sz="6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Rounded Rectangle 17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ounded Rectangle 20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Rounded Rectangle 23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Rounded Rectangle 26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Fleet Assignment</a:t>
            </a:r>
          </a:p>
          <a:p>
            <a:endParaRPr lang="en-US" sz="600" b="1" dirty="0" smtClean="0"/>
          </a:p>
          <a:p>
            <a:pPr marL="457200" lvl="1" indent="0">
              <a:buNone/>
            </a:pPr>
            <a:r>
              <a:rPr lang="en-US" sz="2200" dirty="0" smtClean="0"/>
              <a:t>Assigning a particular fleet type to each flight leg to minimize cost: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lvl="2"/>
            <a:r>
              <a:rPr lang="en-US" sz="2000" dirty="0" smtClean="0"/>
              <a:t>Operating cost: "cost" of aircraft type</a:t>
            </a:r>
          </a:p>
          <a:p>
            <a:pPr lvl="2"/>
            <a:r>
              <a:rPr lang="en-US" sz="2000" dirty="0" smtClean="0"/>
              <a:t>Spill Cost: revenue lost (passengers turned away)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555505" y="1595718"/>
            <a:ext cx="1037419" cy="345163"/>
            <a:chOff x="1647037" y="188988"/>
            <a:chExt cx="815629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647037" y="216683"/>
              <a:ext cx="815629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Rounded Rectangle 22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Rounded Rectangle 25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8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7"/>
            <a:ext cx="9128306" cy="496533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Fleet Assignment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lvl="1"/>
            <a:r>
              <a:rPr lang="en-US" sz="2400" i="1" dirty="0" smtClean="0"/>
              <a:t>Importance:</a:t>
            </a:r>
          </a:p>
          <a:p>
            <a:pPr lvl="2"/>
            <a:r>
              <a:rPr lang="en-US" sz="1800" dirty="0" smtClean="0"/>
              <a:t>Significant </a:t>
            </a:r>
            <a:r>
              <a:rPr lang="en-US" sz="1800" dirty="0" smtClean="0"/>
              <a:t>cost </a:t>
            </a:r>
            <a:r>
              <a:rPr lang="en-US" sz="1800" dirty="0" smtClean="0"/>
              <a:t>savings    </a:t>
            </a:r>
            <a:endParaRPr lang="tr-TR" sz="1800" dirty="0" smtClean="0"/>
          </a:p>
          <a:p>
            <a:pPr lvl="2"/>
            <a:endParaRPr lang="tr-TR" sz="100" dirty="0" smtClean="0"/>
          </a:p>
          <a:p>
            <a:pPr lvl="2"/>
            <a:r>
              <a:rPr lang="en-US" sz="1800" dirty="0"/>
              <a:t>Limited number of aircraft so assignment is not </a:t>
            </a:r>
            <a:r>
              <a:rPr lang="en-US" sz="1800" dirty="0" smtClean="0"/>
              <a:t>easy</a:t>
            </a:r>
            <a:endParaRPr lang="en-US" sz="1800" dirty="0" smtClean="0"/>
          </a:p>
          <a:p>
            <a:pPr lvl="1"/>
            <a:endParaRPr lang="en-US" sz="1000" dirty="0" smtClean="0"/>
          </a:p>
          <a:p>
            <a:pPr lvl="1"/>
            <a:r>
              <a:rPr lang="en-US" sz="2400" i="1" dirty="0" smtClean="0"/>
              <a:t>Challenges</a:t>
            </a:r>
            <a:r>
              <a:rPr lang="en-US" sz="2400" i="1" dirty="0" smtClean="0"/>
              <a:t>:</a:t>
            </a:r>
          </a:p>
          <a:p>
            <a:pPr lvl="2"/>
            <a:r>
              <a:rPr lang="en-US" sz="1800" dirty="0" smtClean="0"/>
              <a:t>Assumption of same schedules for every day</a:t>
            </a:r>
          </a:p>
          <a:p>
            <a:pPr lvl="2"/>
            <a:r>
              <a:rPr lang="en-US" sz="1800" dirty="0" smtClean="0"/>
              <a:t>Assumption of flight leg demand is known</a:t>
            </a:r>
          </a:p>
          <a:p>
            <a:pPr lvl="2"/>
            <a:r>
              <a:rPr lang="en-US" sz="1800" dirty="0" smtClean="0"/>
              <a:t>Estimation of spill cost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55505" y="1595718"/>
            <a:ext cx="1037419" cy="345163"/>
            <a:chOff x="1647037" y="188988"/>
            <a:chExt cx="815629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47037" y="216683"/>
              <a:ext cx="815629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64958" y="2563136"/>
            <a:ext cx="31739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tr-TR" dirty="0" smtClean="0"/>
              <a:t>10</a:t>
            </a:r>
            <a:r>
              <a:rPr lang="en-US" dirty="0" smtClean="0"/>
              <a:t>0 </a:t>
            </a:r>
            <a:r>
              <a:rPr lang="en-US" dirty="0" smtClean="0"/>
              <a:t>million savings </a:t>
            </a:r>
            <a:r>
              <a:rPr lang="tr-TR" dirty="0" smtClean="0"/>
              <a:t>at Delta </a:t>
            </a:r>
            <a:r>
              <a:rPr lang="tr-TR" dirty="0" err="1" smtClean="0"/>
              <a:t>Airlines</a:t>
            </a:r>
            <a:r>
              <a:rPr lang="en-US" dirty="0" smtClean="0"/>
              <a:t> (</a:t>
            </a:r>
            <a:r>
              <a:rPr lang="tr-TR" dirty="0" err="1" smtClean="0"/>
              <a:t>Wiper</a:t>
            </a:r>
            <a:r>
              <a:rPr lang="en-US" dirty="0" smtClean="0"/>
              <a:t>, 200</a:t>
            </a:r>
            <a:r>
              <a:rPr lang="tr-TR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Fleet Assignment</a:t>
            </a:r>
          </a:p>
          <a:p>
            <a:pPr marL="457200" lvl="1" indent="0">
              <a:buNone/>
            </a:pPr>
            <a:endParaRPr lang="en-US" sz="300" dirty="0" smtClean="0"/>
          </a:p>
          <a:p>
            <a:pPr lvl="1"/>
            <a:r>
              <a:rPr lang="en-US" sz="1800" dirty="0" smtClean="0"/>
              <a:t>Estimation of spill cost with flight leg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r>
              <a:rPr lang="en-US" sz="1900" dirty="0" smtClean="0"/>
              <a:t>                                         </a:t>
            </a:r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 marL="457200" lvl="1" indent="0">
              <a:buNone/>
            </a:pPr>
            <a:endParaRPr lang="en-US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604" y="2747751"/>
            <a:ext cx="4277114" cy="1590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1555505" y="1595718"/>
            <a:ext cx="1037419" cy="345163"/>
            <a:chOff x="1647037" y="188988"/>
            <a:chExt cx="815629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647037" y="216683"/>
              <a:ext cx="815629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227375" y="3062532"/>
            <a:ext cx="3085507" cy="420442"/>
            <a:chOff x="3572759" y="2773695"/>
            <a:chExt cx="3085507" cy="420442"/>
          </a:xfrm>
        </p:grpSpPr>
        <p:sp>
          <p:nvSpPr>
            <p:cNvPr id="20" name="Oval 19"/>
            <p:cNvSpPr/>
            <p:nvPr/>
          </p:nvSpPr>
          <p:spPr>
            <a:xfrm>
              <a:off x="3572759" y="2873561"/>
              <a:ext cx="339365" cy="319506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318901" y="2873561"/>
              <a:ext cx="339365" cy="319506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945830" y="2874631"/>
              <a:ext cx="339365" cy="319506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20" idx="6"/>
              <a:endCxn id="22" idx="2"/>
            </p:cNvCxnSpPr>
            <p:nvPr/>
          </p:nvCxnSpPr>
          <p:spPr>
            <a:xfrm>
              <a:off x="3912124" y="3033314"/>
              <a:ext cx="1033706" cy="107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2" idx="6"/>
              <a:endCxn id="21" idx="2"/>
            </p:cNvCxnSpPr>
            <p:nvPr/>
          </p:nvCxnSpPr>
          <p:spPr>
            <a:xfrm flipV="1">
              <a:off x="5285195" y="3033314"/>
              <a:ext cx="1033706" cy="107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0" idx="0"/>
              <a:endCxn id="21" idx="0"/>
            </p:cNvCxnSpPr>
            <p:nvPr/>
          </p:nvCxnSpPr>
          <p:spPr>
            <a:xfrm rot="5400000" flipH="1" flipV="1">
              <a:off x="5115513" y="1500490"/>
              <a:ext cx="12700" cy="2746142"/>
            </a:xfrm>
            <a:prstGeom prst="bentConnector3">
              <a:avLst>
                <a:gd name="adj1" fmla="val 1800000"/>
              </a:avLst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150736" y="2773695"/>
              <a:ext cx="5564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leg1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23807" y="2786887"/>
              <a:ext cx="5564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leg2</a:t>
              </a:r>
              <a:endParaRPr lang="en-US" sz="1400" dirty="0"/>
            </a:p>
          </p:txBody>
        </p:sp>
      </p:grpSp>
      <p:cxnSp>
        <p:nvCxnSpPr>
          <p:cNvPr id="45" name="Elbow Connector 44"/>
          <p:cNvCxnSpPr>
            <a:endCxn id="33" idx="2"/>
          </p:cNvCxnSpPr>
          <p:nvPr/>
        </p:nvCxnSpPr>
        <p:spPr>
          <a:xfrm>
            <a:off x="4083593" y="3370309"/>
            <a:ext cx="1373071" cy="13192"/>
          </a:xfrm>
          <a:prstGeom prst="bentConnector4">
            <a:avLst>
              <a:gd name="adj1" fmla="val 48"/>
              <a:gd name="adj2" fmla="val 4048082"/>
            </a:avLst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47063" y="4080047"/>
            <a:ext cx="19981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İf</a:t>
            </a:r>
            <a:r>
              <a:rPr lang="tr-TR" sz="1400" dirty="0" smtClean="0"/>
              <a:t> </a:t>
            </a:r>
            <a:r>
              <a:rPr lang="tr-TR" sz="1400" dirty="0" err="1" smtClean="0"/>
              <a:t>flight</a:t>
            </a:r>
            <a:r>
              <a:rPr lang="tr-TR" sz="1400" dirty="0" smtClean="0"/>
              <a:t> </a:t>
            </a:r>
            <a:r>
              <a:rPr lang="tr-TR" sz="1400" dirty="0" err="1" smtClean="0"/>
              <a:t>leg</a:t>
            </a:r>
            <a:r>
              <a:rPr lang="tr-TR" sz="1400" dirty="0" smtClean="0"/>
              <a:t> </a:t>
            </a:r>
            <a:r>
              <a:rPr lang="tr-TR" sz="1400" dirty="0" err="1" smtClean="0"/>
              <a:t>based</a:t>
            </a:r>
            <a:r>
              <a:rPr lang="tr-TR" sz="1400" dirty="0" smtClean="0"/>
              <a:t>:</a:t>
            </a:r>
          </a:p>
          <a:p>
            <a:r>
              <a:rPr lang="en-US" sz="1400" dirty="0" smtClean="0"/>
              <a:t>spill cost of X-Z ($300) divided into 2 legs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3975344" y="3537147"/>
            <a:ext cx="511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150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5001773" y="3533378"/>
            <a:ext cx="511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150</a:t>
            </a:r>
            <a:endParaRPr lang="en-US" sz="14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3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Fleet Assignment</a:t>
            </a:r>
          </a:p>
          <a:p>
            <a:pPr marL="457200" lvl="1" indent="0">
              <a:buNone/>
            </a:pPr>
            <a:endParaRPr lang="en-US" sz="300" dirty="0" smtClean="0"/>
          </a:p>
          <a:p>
            <a:pPr lvl="1"/>
            <a:r>
              <a:rPr lang="en-US" sz="1800" dirty="0" smtClean="0"/>
              <a:t>Estimation of spill cost with flight leg 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r>
              <a:rPr lang="en-US" sz="1900" dirty="0" smtClean="0"/>
              <a:t>                                         </a:t>
            </a:r>
          </a:p>
          <a:p>
            <a:pPr lvl="1"/>
            <a:endParaRPr lang="en-US" sz="1900" dirty="0" smtClean="0"/>
          </a:p>
          <a:p>
            <a:pPr lvl="1"/>
            <a:endParaRPr lang="en-US" sz="1900" dirty="0" smtClean="0"/>
          </a:p>
          <a:p>
            <a:pPr marL="457200" lvl="1" indent="0">
              <a:buNone/>
            </a:pPr>
            <a:endParaRPr lang="en-US" sz="19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284" y="2809519"/>
            <a:ext cx="3774633" cy="1403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4284" y="4668827"/>
            <a:ext cx="4394250" cy="1285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1555505" y="1595718"/>
            <a:ext cx="1037419" cy="345163"/>
            <a:chOff x="1647037" y="188988"/>
            <a:chExt cx="815629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647037" y="216683"/>
              <a:ext cx="815629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49049" y="2814174"/>
            <a:ext cx="3035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seats available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847802" y="5835806"/>
            <a:ext cx="18343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underestimation of true spill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47692" y="4665438"/>
            <a:ext cx="42657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50 passengers of X-Z from leg1 are spilled</a:t>
            </a:r>
          </a:p>
          <a:p>
            <a:pPr marL="0" lvl="1"/>
            <a:endParaRPr lang="en-US" sz="1100" dirty="0" smtClean="0"/>
          </a:p>
          <a:p>
            <a:pPr marL="0" lvl="1"/>
            <a:r>
              <a:rPr lang="en-US" sz="1600" dirty="0" smtClean="0"/>
              <a:t>75 passengers of X-Z from leg2 are spilled</a:t>
            </a:r>
          </a:p>
          <a:p>
            <a:pPr marL="0" lvl="1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9603496" y="5518201"/>
            <a:ext cx="322929" cy="358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2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Fleet Assignment</a:t>
            </a:r>
          </a:p>
          <a:p>
            <a:endParaRPr lang="en-US" sz="600" dirty="0" smtClean="0"/>
          </a:p>
          <a:p>
            <a:pPr lvl="1"/>
            <a:r>
              <a:rPr lang="en-US" sz="2200" dirty="0" smtClean="0"/>
              <a:t>To overcome the inaccuracies</a:t>
            </a:r>
          </a:p>
          <a:p>
            <a:pPr marL="914400" lvl="2" indent="0">
              <a:buNone/>
            </a:pPr>
            <a:r>
              <a:rPr lang="en-US" sz="1800" dirty="0" smtClean="0"/>
              <a:t>Itinerary (origin-destination) based fleet assignment models</a:t>
            </a:r>
          </a:p>
          <a:p>
            <a:pPr marL="914400" lvl="2" indent="0">
              <a:buNone/>
            </a:pPr>
            <a:endParaRPr lang="en-US" sz="600" dirty="0" smtClean="0"/>
          </a:p>
          <a:p>
            <a:pPr lvl="1"/>
            <a:r>
              <a:rPr lang="en-US" sz="2200" dirty="0" smtClean="0"/>
              <a:t>To solve the fleet assignment problem;</a:t>
            </a:r>
          </a:p>
          <a:p>
            <a:pPr marL="914400" lvl="2" indent="0">
              <a:buNone/>
            </a:pPr>
            <a:r>
              <a:rPr lang="en-US" sz="1800" dirty="0" err="1" smtClean="0"/>
              <a:t>Multicommodity</a:t>
            </a:r>
            <a:r>
              <a:rPr lang="en-US" sz="1800" dirty="0" smtClean="0"/>
              <a:t> network flight problems </a:t>
            </a:r>
          </a:p>
          <a:p>
            <a:pPr marL="914400" lvl="2" indent="0">
              <a:buNone/>
            </a:pPr>
            <a:endParaRPr lang="en-US" sz="600" dirty="0" smtClean="0"/>
          </a:p>
          <a:p>
            <a:pPr marL="914400" lvl="2" indent="0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i.e</a:t>
            </a:r>
            <a:r>
              <a:rPr lang="en-US" sz="1800" dirty="0" smtClean="0"/>
              <a:t>: aircraft type is commodity and objective is to flow is commodity with minimum cost satisfying assignment constraints)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555505" y="1595718"/>
            <a:ext cx="1037419" cy="345163"/>
            <a:chOff x="1647037" y="188988"/>
            <a:chExt cx="815629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1647037" y="216683"/>
              <a:ext cx="815629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ounded Rectangle 8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Rounded Rectangle 11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1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Aircraft Maintenance Routing</a:t>
            </a:r>
            <a:endParaRPr lang="tr-TR" sz="2400" b="1" dirty="0" smtClean="0"/>
          </a:p>
          <a:p>
            <a:endParaRPr lang="tr-TR" sz="600" b="1" dirty="0"/>
          </a:p>
          <a:p>
            <a:pPr marL="0" indent="0">
              <a:buNone/>
            </a:pPr>
            <a:r>
              <a:rPr lang="tr-TR" sz="2200" dirty="0" smtClean="0"/>
              <a:t>     </a:t>
            </a:r>
            <a:r>
              <a:rPr lang="en-US" sz="2200" dirty="0" smtClean="0"/>
              <a:t>Assignment</a:t>
            </a:r>
            <a:r>
              <a:rPr lang="tr-TR" sz="2200" dirty="0" smtClean="0"/>
              <a:t>s</a:t>
            </a:r>
            <a:r>
              <a:rPr lang="en-US" sz="2200" dirty="0" smtClean="0"/>
              <a:t> of individual aircraft to the legs</a:t>
            </a:r>
            <a:r>
              <a:rPr lang="tr-TR" sz="2200" dirty="0" smtClean="0"/>
              <a:t> </a:t>
            </a:r>
            <a:r>
              <a:rPr lang="en-US" sz="2200" dirty="0" smtClean="0"/>
              <a:t>and decision of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/>
              <a:t> </a:t>
            </a:r>
            <a:r>
              <a:rPr lang="tr-TR" sz="2200" dirty="0" smtClean="0"/>
              <a:t>    </a:t>
            </a:r>
            <a:r>
              <a:rPr lang="en-US" sz="2200" dirty="0" smtClean="0"/>
              <a:t>routing</a:t>
            </a:r>
            <a:r>
              <a:rPr lang="tr-TR" sz="2200" dirty="0" smtClean="0"/>
              <a:t>s</a:t>
            </a:r>
            <a:r>
              <a:rPr lang="en-US" sz="2200" dirty="0" smtClean="0"/>
              <a:t> or rotation</a:t>
            </a:r>
            <a:r>
              <a:rPr lang="tr-TR" sz="2200" dirty="0" smtClean="0"/>
              <a:t>s</a:t>
            </a:r>
            <a:r>
              <a:rPr lang="en-US" sz="2200" dirty="0" smtClean="0"/>
              <a:t> that includes regular visits to</a:t>
            </a:r>
          </a:p>
          <a:p>
            <a:pPr marL="0" indent="0">
              <a:buNone/>
            </a:pPr>
            <a:r>
              <a:rPr lang="tr-TR" sz="2200" dirty="0" smtClean="0"/>
              <a:t>     </a:t>
            </a:r>
            <a:r>
              <a:rPr lang="en-US" sz="2200" dirty="0" smtClean="0"/>
              <a:t>maintenance stations</a:t>
            </a:r>
          </a:p>
          <a:p>
            <a:pPr marL="0" indent="0">
              <a:buNone/>
            </a:pPr>
            <a:endParaRPr lang="en-US" sz="2200" dirty="0" smtClean="0"/>
          </a:p>
          <a:p>
            <a:pPr lvl="1"/>
            <a:r>
              <a:rPr lang="en-US" sz="2000" dirty="0" smtClean="0"/>
              <a:t>Maintenance between blocks of flying time without exceeding a specified limit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2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err="1" smtClean="0"/>
              <a:t>Core</a:t>
            </a:r>
            <a:r>
              <a:rPr lang="tr-TR" smtClean="0"/>
              <a:t> </a:t>
            </a:r>
            <a:r>
              <a:rPr lang="tr-TR" err="1" smtClean="0"/>
              <a:t>Problems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Aircraft </a:t>
            </a:r>
            <a:r>
              <a:rPr lang="en-US" sz="2400" b="1" dirty="0" smtClean="0"/>
              <a:t>Maintenance</a:t>
            </a:r>
            <a:r>
              <a:rPr lang="tr-TR" sz="2400" b="1" dirty="0" smtClean="0"/>
              <a:t> Routing</a:t>
            </a:r>
          </a:p>
          <a:p>
            <a:pPr marL="457200" lvl="1" indent="0">
              <a:buNone/>
            </a:pPr>
            <a:endParaRPr lang="tr-TR" sz="600" dirty="0" smtClean="0"/>
          </a:p>
          <a:p>
            <a:pPr lvl="1"/>
            <a:r>
              <a:rPr lang="tr-TR" sz="2200" i="1" dirty="0" err="1" smtClean="0"/>
              <a:t>Impo</a:t>
            </a:r>
            <a:r>
              <a:rPr lang="en-US" sz="2200" i="1" dirty="0" smtClean="0"/>
              <a:t>r</a:t>
            </a:r>
            <a:r>
              <a:rPr lang="tr-TR" sz="2200" i="1" dirty="0" err="1" smtClean="0"/>
              <a:t>tance</a:t>
            </a:r>
            <a:r>
              <a:rPr lang="tr-TR" sz="2200" i="1" dirty="0" smtClean="0"/>
              <a:t>:</a:t>
            </a:r>
          </a:p>
          <a:p>
            <a:pPr lvl="2"/>
            <a:r>
              <a:rPr lang="en-US" sz="2000" dirty="0" smtClean="0"/>
              <a:t>The network decomposed into </a:t>
            </a:r>
            <a:r>
              <a:rPr lang="en-US" sz="2000" dirty="0" err="1" smtClean="0"/>
              <a:t>subnetworks</a:t>
            </a:r>
            <a:endParaRPr lang="en-US" sz="2000" dirty="0" smtClean="0"/>
          </a:p>
          <a:p>
            <a:pPr lvl="2"/>
            <a:r>
              <a:rPr lang="en-US" sz="2000" dirty="0" smtClean="0"/>
              <a:t>Feasible solution can be found easily </a:t>
            </a:r>
            <a:r>
              <a:rPr lang="tr-TR" sz="2000" dirty="0" smtClean="0"/>
              <a:t>"</a:t>
            </a:r>
            <a:r>
              <a:rPr lang="en-US" sz="2000" dirty="0" smtClean="0"/>
              <a:t>if exists</a:t>
            </a:r>
            <a:r>
              <a:rPr lang="tr-TR" sz="2000" dirty="0" smtClean="0"/>
              <a:t>"</a:t>
            </a:r>
            <a:endParaRPr lang="en-US" sz="2000" dirty="0" smtClean="0"/>
          </a:p>
          <a:p>
            <a:pPr lvl="1"/>
            <a:endParaRPr lang="en-US" sz="600" dirty="0" smtClean="0"/>
          </a:p>
          <a:p>
            <a:pPr lvl="1"/>
            <a:r>
              <a:rPr lang="en-US" sz="2200" i="1" dirty="0" smtClean="0"/>
              <a:t>Challenges:</a:t>
            </a:r>
          </a:p>
          <a:p>
            <a:pPr lvl="2"/>
            <a:r>
              <a:rPr lang="en-US" sz="1900" dirty="0" smtClean="0"/>
              <a:t>Sequential solutions restricts the feasibility</a:t>
            </a:r>
          </a:p>
          <a:p>
            <a:pPr marL="914400" lvl="2" indent="0">
              <a:buNone/>
            </a:pPr>
            <a:r>
              <a:rPr lang="en-US" sz="1900" i="1" dirty="0" smtClean="0"/>
              <a:t>Hub and spoke network </a:t>
            </a:r>
            <a:r>
              <a:rPr lang="en-US" sz="1900" dirty="0" smtClean="0"/>
              <a:t>vs. </a:t>
            </a:r>
            <a:r>
              <a:rPr lang="en-US" sz="1900" i="1" dirty="0" smtClean="0"/>
              <a:t>point to point network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sp>
        <p:nvSpPr>
          <p:cNvPr id="16" name="Down Arrow 15"/>
          <p:cNvSpPr/>
          <p:nvPr/>
        </p:nvSpPr>
        <p:spPr>
          <a:xfrm>
            <a:off x="4479585" y="5233481"/>
            <a:ext cx="243191" cy="3210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86390" y="5554494"/>
            <a:ext cx="322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aircraft of same type at the same time at hubs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0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Aircraft Maintenance Routing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400050" lvl="2" indent="-342900"/>
            <a:r>
              <a:rPr lang="en-US" sz="2200" dirty="0" smtClean="0"/>
              <a:t>To satisfy feasibility;</a:t>
            </a:r>
          </a:p>
          <a:p>
            <a:pPr marL="57150" lvl="2" indent="0">
              <a:buNone/>
            </a:pPr>
            <a:r>
              <a:rPr lang="en-US" sz="1900" dirty="0" smtClean="0"/>
              <a:t>	       </a:t>
            </a:r>
            <a:r>
              <a:rPr lang="en-US" sz="1900" dirty="0" err="1" smtClean="0"/>
              <a:t>I</a:t>
            </a:r>
            <a:r>
              <a:rPr lang="en-US" sz="1800" dirty="0" err="1" smtClean="0"/>
              <a:t>nclud</a:t>
            </a:r>
            <a:r>
              <a:rPr lang="tr-TR" sz="1800" dirty="0" smtClean="0"/>
              <a:t>e</a:t>
            </a:r>
            <a:r>
              <a:rPr lang="en-US" sz="1800" dirty="0" smtClean="0"/>
              <a:t> </a:t>
            </a:r>
            <a:r>
              <a:rPr lang="en-US" sz="1800" dirty="0" err="1" smtClean="0"/>
              <a:t>ps</a:t>
            </a:r>
            <a:r>
              <a:rPr lang="tr-TR" sz="1800" dirty="0" smtClean="0"/>
              <a:t>e</a:t>
            </a:r>
            <a:r>
              <a:rPr lang="en-US" sz="1800" dirty="0" err="1" smtClean="0"/>
              <a:t>udominate</a:t>
            </a:r>
            <a:r>
              <a:rPr lang="en-US" sz="1800" dirty="0" smtClean="0"/>
              <a:t> (maintenance) constraints to hub and spoke </a:t>
            </a:r>
          </a:p>
          <a:p>
            <a:pPr marL="57150" lvl="2" indent="0">
              <a:buNone/>
            </a:pPr>
            <a:r>
              <a:rPr lang="en-US" sz="1800" dirty="0" smtClean="0"/>
              <a:t>              network in the fleet assignment</a:t>
            </a:r>
          </a:p>
          <a:p>
            <a:pPr marL="400050"/>
            <a:endParaRPr lang="en-US" sz="600" dirty="0" smtClean="0"/>
          </a:p>
          <a:p>
            <a:pPr marL="400050"/>
            <a:r>
              <a:rPr lang="en-US" sz="2400" dirty="0" smtClean="0"/>
              <a:t>To </a:t>
            </a:r>
            <a:r>
              <a:rPr lang="en-US" sz="2200" dirty="0" smtClean="0"/>
              <a:t>solve aircraft maintenance routing problem;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 smtClean="0"/>
              <a:t>	  </a:t>
            </a:r>
            <a:r>
              <a:rPr lang="en-US" dirty="0" smtClean="0"/>
              <a:t>Network Circulation </a:t>
            </a:r>
            <a:r>
              <a:rPr lang="en-US" dirty="0" smtClean="0"/>
              <a:t>Problem</a:t>
            </a:r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7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4682"/>
            <a:ext cx="9073870" cy="444442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Crew</a:t>
            </a:r>
            <a:r>
              <a:rPr lang="tr-TR" sz="2400" b="1" dirty="0" smtClean="0"/>
              <a:t> </a:t>
            </a:r>
            <a:r>
              <a:rPr lang="en-US" sz="2400" b="1" dirty="0" smtClean="0"/>
              <a:t>Scheduling</a:t>
            </a:r>
            <a:endParaRPr lang="en-US" sz="1400" b="1" dirty="0" smtClean="0"/>
          </a:p>
          <a:p>
            <a:pPr marL="457200" lvl="1" indent="0">
              <a:buNone/>
            </a:pPr>
            <a:endParaRPr lang="tr-TR" sz="600" dirty="0" smtClean="0"/>
          </a:p>
          <a:p>
            <a:pPr marL="457200" lvl="1" indent="0">
              <a:buNone/>
            </a:pPr>
            <a:r>
              <a:rPr lang="en-US" sz="2200" dirty="0" smtClean="0"/>
              <a:t>Assigning of crews (cabin and cockpit crews) to the aircrafts</a:t>
            </a:r>
          </a:p>
          <a:p>
            <a:pPr marL="457200" lvl="1" indent="0">
              <a:buNone/>
            </a:pPr>
            <a:r>
              <a:rPr lang="en-US" sz="600" dirty="0" smtClean="0"/>
              <a:t> </a:t>
            </a:r>
          </a:p>
          <a:p>
            <a:r>
              <a:rPr lang="en-US" sz="2400" i="1" dirty="0" smtClean="0"/>
              <a:t>Importance</a:t>
            </a:r>
            <a:r>
              <a:rPr lang="en-US" sz="2400" i="1" dirty="0"/>
              <a:t>:</a:t>
            </a:r>
          </a:p>
          <a:p>
            <a:pPr lvl="2"/>
            <a:r>
              <a:rPr lang="en-US" sz="2000" dirty="0"/>
              <a:t>Second highest operating cost after fuel </a:t>
            </a:r>
          </a:p>
          <a:p>
            <a:pPr lvl="2"/>
            <a:r>
              <a:rPr lang="en-US" sz="2000" dirty="0"/>
              <a:t>Significant savings even in small increment</a:t>
            </a:r>
          </a:p>
          <a:p>
            <a:pPr lvl="1"/>
            <a:endParaRPr lang="en-US" sz="600" dirty="0"/>
          </a:p>
          <a:p>
            <a:r>
              <a:rPr lang="en-US" sz="2400" i="1" dirty="0"/>
              <a:t>Challenges:</a:t>
            </a:r>
          </a:p>
          <a:p>
            <a:pPr lvl="2"/>
            <a:r>
              <a:rPr lang="en-US" sz="2000" dirty="0"/>
              <a:t>Due to the sequential solution, range of possibilities is narrowed</a:t>
            </a:r>
          </a:p>
          <a:p>
            <a:pPr lvl="2"/>
            <a:r>
              <a:rPr lang="en-US" sz="2000" dirty="0"/>
              <a:t>True impact is not exactly known, rarely executed as planned</a:t>
            </a:r>
          </a:p>
          <a:p>
            <a:pPr lvl="2"/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424604" y="3450928"/>
            <a:ext cx="208000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$50 million savings an</a:t>
            </a:r>
            <a:r>
              <a:rPr lang="tr-TR" dirty="0" smtClean="0"/>
              <a:t>n</a:t>
            </a:r>
            <a:r>
              <a:rPr lang="en-US" dirty="0" err="1" smtClean="0"/>
              <a:t>ually</a:t>
            </a:r>
            <a:r>
              <a:rPr lang="en-US" dirty="0" smtClean="0"/>
              <a:t> (Barnhart,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err="1" smtClean="0"/>
              <a:t>Introduction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Optimization in Airline </a:t>
            </a:r>
            <a:r>
              <a:rPr lang="en-US" sz="2400" dirty="0" smtClean="0"/>
              <a:t>Industry</a:t>
            </a:r>
            <a:endParaRPr lang="tr-TR" sz="2400" dirty="0" smtClean="0"/>
          </a:p>
          <a:p>
            <a:pPr>
              <a:spcAft>
                <a:spcPts val="600"/>
              </a:spcAft>
            </a:pPr>
            <a:endParaRPr lang="en-US" sz="6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After </a:t>
            </a:r>
            <a:r>
              <a:rPr lang="tr-TR" sz="2000" dirty="0" smtClean="0"/>
              <a:t>"</a:t>
            </a:r>
            <a:r>
              <a:rPr lang="en-US" sz="2000" dirty="0" smtClean="0"/>
              <a:t>The Airline Deregulation Act</a:t>
            </a:r>
            <a:r>
              <a:rPr lang="tr-TR" sz="2000" dirty="0" smtClean="0"/>
              <a:t>"</a:t>
            </a:r>
            <a:r>
              <a:rPr lang="en-US" sz="2000" dirty="0" smtClean="0"/>
              <a:t> (1970s):</a:t>
            </a:r>
          </a:p>
          <a:p>
            <a:pPr lvl="2"/>
            <a:r>
              <a:rPr lang="tr-TR" sz="1800" dirty="0" smtClean="0"/>
              <a:t>U.S. federal </a:t>
            </a:r>
            <a:r>
              <a:rPr lang="en-US" sz="1800" dirty="0" smtClean="0"/>
              <a:t>law</a:t>
            </a:r>
            <a:r>
              <a:rPr lang="tr-TR" sz="1800" dirty="0" smtClean="0"/>
              <a:t> </a:t>
            </a:r>
            <a:r>
              <a:rPr lang="en-US" sz="1800" dirty="0" smtClean="0"/>
              <a:t>intended to remove government control over fares, routes and market entry </a:t>
            </a:r>
            <a:r>
              <a:rPr lang="tr-TR" sz="1800" dirty="0" smtClean="0"/>
              <a:t>of</a:t>
            </a:r>
            <a:r>
              <a:rPr lang="en-US" sz="1800" dirty="0" smtClean="0"/>
              <a:t>f new airlines from</a:t>
            </a:r>
            <a:r>
              <a:rPr lang="tr-TR" sz="1800" dirty="0" smtClean="0"/>
              <a:t> </a:t>
            </a:r>
            <a:r>
              <a:rPr lang="en-US" sz="1800" dirty="0" smtClean="0"/>
              <a:t>commercial </a:t>
            </a:r>
            <a:r>
              <a:rPr lang="en-US" sz="1800" dirty="0" smtClean="0"/>
              <a:t>aviation</a:t>
            </a:r>
            <a:endParaRPr lang="tr-TR" sz="1800" dirty="0" smtClean="0"/>
          </a:p>
          <a:p>
            <a:pPr lvl="2"/>
            <a:endParaRPr lang="en-US" sz="600" dirty="0" smtClean="0"/>
          </a:p>
          <a:p>
            <a:pPr lvl="1"/>
            <a:r>
              <a:rPr lang="en-US" sz="2000" dirty="0" smtClean="0"/>
              <a:t>To</a:t>
            </a:r>
            <a:r>
              <a:rPr lang="tr-TR" sz="2000" dirty="0" smtClean="0"/>
              <a:t> </a:t>
            </a:r>
            <a:r>
              <a:rPr lang="en-US" sz="2000" dirty="0" smtClean="0"/>
              <a:t>overcome;</a:t>
            </a:r>
          </a:p>
          <a:p>
            <a:pPr lvl="2"/>
            <a:r>
              <a:rPr lang="en-US" sz="1800" dirty="0" smtClean="0"/>
              <a:t>Revenue Management </a:t>
            </a:r>
          </a:p>
          <a:p>
            <a:pPr lvl="2"/>
            <a:r>
              <a:rPr lang="en-US" sz="1800" dirty="0" smtClean="0"/>
              <a:t>Schedule Planning</a:t>
            </a:r>
          </a:p>
          <a:p>
            <a:pPr lvl="1"/>
            <a:endParaRPr lang="tr-TR" sz="1800" dirty="0"/>
          </a:p>
        </p:txBody>
      </p:sp>
      <p:cxnSp>
        <p:nvCxnSpPr>
          <p:cNvPr id="5" name="Straight Connector 4"/>
          <p:cNvCxnSpPr>
            <a:stCxn id="2" idx="1"/>
            <a:endCxn id="2" idx="3"/>
          </p:cNvCxnSpPr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4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4683"/>
            <a:ext cx="907387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Crew</a:t>
            </a:r>
            <a:r>
              <a:rPr lang="tr-TR" sz="2400" b="1" dirty="0" smtClean="0"/>
              <a:t> </a:t>
            </a:r>
            <a:r>
              <a:rPr lang="en-US" sz="2400" b="1" dirty="0" smtClean="0"/>
              <a:t>Scheduling</a:t>
            </a:r>
            <a:endParaRPr lang="en-US" sz="1400" b="1" dirty="0" smtClean="0"/>
          </a:p>
          <a:p>
            <a:pPr marL="457200" lvl="1" indent="0">
              <a:buNone/>
            </a:pPr>
            <a:endParaRPr lang="tr-TR" sz="600" dirty="0" smtClean="0"/>
          </a:p>
          <a:p>
            <a:pPr marL="800100" lvl="1"/>
            <a:r>
              <a:rPr lang="en-US" sz="2200" dirty="0" smtClean="0"/>
              <a:t>To solve crew scheduling problem</a:t>
            </a:r>
            <a:r>
              <a:rPr lang="tr-TR" sz="2200" dirty="0" smtClean="0"/>
              <a:t>;</a:t>
            </a:r>
          </a:p>
          <a:p>
            <a:pPr marL="971550" lvl="1" indent="-457200">
              <a:buAutoNum type="arabicParenBoth"/>
            </a:pPr>
            <a:r>
              <a:rPr lang="en-US" sz="2200" dirty="0" smtClean="0"/>
              <a:t>a set of min-cost work schedules (pairings) is determined</a:t>
            </a:r>
            <a:endParaRPr lang="en-US" sz="2400" dirty="0" smtClean="0"/>
          </a:p>
          <a:p>
            <a:pPr marL="971550" lvl="1" indent="-457200">
              <a:buAutoNum type="arabicParenBoth"/>
            </a:pPr>
            <a:r>
              <a:rPr lang="en-US" sz="2200" dirty="0" smtClean="0"/>
              <a:t>Assemble pairings to work schedules with </a:t>
            </a:r>
            <a:r>
              <a:rPr lang="en-US" sz="2200" dirty="0" err="1" smtClean="0"/>
              <a:t>bidlines</a:t>
            </a:r>
            <a:r>
              <a:rPr lang="en-US" sz="2200" dirty="0" smtClean="0"/>
              <a:t> or rosters</a:t>
            </a:r>
          </a:p>
          <a:p>
            <a:pPr marL="514350" lvl="1" indent="0">
              <a:buNone/>
            </a:pPr>
            <a:endParaRPr lang="tr-TR" sz="1000" dirty="0"/>
          </a:p>
          <a:p>
            <a:pPr marL="857250" lvl="1" indent="-342900"/>
            <a:r>
              <a:rPr lang="en-US" sz="2200" dirty="0" smtClean="0"/>
              <a:t>Set </a:t>
            </a:r>
            <a:r>
              <a:rPr lang="en-US" sz="2200" dirty="0" err="1" smtClean="0"/>
              <a:t>parti</a:t>
            </a:r>
            <a:r>
              <a:rPr lang="tr-TR" sz="2200" dirty="0" smtClean="0"/>
              <a:t>ti</a:t>
            </a:r>
            <a:r>
              <a:rPr lang="en-US" sz="2200" dirty="0" err="1" smtClean="0"/>
              <a:t>oning</a:t>
            </a:r>
            <a:r>
              <a:rPr lang="en-US" sz="2200" dirty="0" smtClean="0"/>
              <a:t> problem used (</a:t>
            </a:r>
            <a:r>
              <a:rPr lang="en-US" sz="2200" b="1" dirty="0" smtClean="0"/>
              <a:t>pairing</a:t>
            </a:r>
            <a:r>
              <a:rPr lang="en-US" sz="2200" dirty="0" smtClean="0"/>
              <a:t>, </a:t>
            </a:r>
            <a:r>
              <a:rPr lang="en-US" sz="2200" dirty="0" err="1" smtClean="0"/>
              <a:t>bidline</a:t>
            </a:r>
            <a:r>
              <a:rPr lang="en-US" sz="2200" dirty="0" smtClean="0"/>
              <a:t> and </a:t>
            </a:r>
            <a:r>
              <a:rPr lang="en-US" sz="2200" dirty="0" err="1" smtClean="0"/>
              <a:t>rostering</a:t>
            </a:r>
            <a:r>
              <a:rPr lang="tr-TR" sz="2200" dirty="0" smtClean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" name="Rounded Rectangle 7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20927"/>
          <a:stretch/>
        </p:blipFill>
        <p:spPr>
          <a:xfrm>
            <a:off x="5067219" y="4610940"/>
            <a:ext cx="3736313" cy="17758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7" name="Straight Connector 16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12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Core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Integration to decrease the drawbacks of sequential</a:t>
            </a:r>
          </a:p>
          <a:p>
            <a:pPr marL="0" indent="0">
              <a:buNone/>
            </a:pPr>
            <a:r>
              <a:rPr lang="en-US" sz="2400" dirty="0" smtClean="0"/>
              <a:t>    solutions (i.e. infeasibility of aircraft maintenance routing)</a:t>
            </a:r>
          </a:p>
          <a:p>
            <a:endParaRPr lang="en-US" sz="600" dirty="0" smtClean="0"/>
          </a:p>
          <a:p>
            <a:r>
              <a:rPr lang="tr-TR" sz="2400" dirty="0"/>
              <a:t>"</a:t>
            </a:r>
            <a:r>
              <a:rPr lang="en-US" sz="2400" dirty="0" smtClean="0"/>
              <a:t>partial integration</a:t>
            </a:r>
            <a:r>
              <a:rPr lang="tr-TR" sz="2400" dirty="0" smtClean="0"/>
              <a:t>"</a:t>
            </a:r>
            <a:endParaRPr lang="en-US" sz="2400" dirty="0" smtClean="0"/>
          </a:p>
          <a:p>
            <a:pPr lvl="1"/>
            <a:r>
              <a:rPr lang="en-US" sz="2200" dirty="0" smtClean="0"/>
              <a:t>Merging two models that fully captures both models</a:t>
            </a:r>
          </a:p>
          <a:p>
            <a:pPr lvl="1"/>
            <a:r>
              <a:rPr lang="en-US" sz="2200" dirty="0" smtClean="0"/>
              <a:t>Enhancing a core model by adding some key elements of another core model</a:t>
            </a:r>
            <a:endParaRPr lang="tr-TR" sz="2200" dirty="0" smtClean="0"/>
          </a:p>
          <a:p>
            <a:pPr lvl="1"/>
            <a:endParaRPr lang="en-US" sz="600" dirty="0" smtClean="0"/>
          </a:p>
          <a:p>
            <a:r>
              <a:rPr lang="en-US" sz="2400" dirty="0"/>
              <a:t>Integrating core models is </a:t>
            </a:r>
            <a:r>
              <a:rPr lang="tr-TR" sz="2400" dirty="0" smtClean="0"/>
              <a:t>"</a:t>
            </a:r>
            <a:r>
              <a:rPr lang="en-US" sz="2400" dirty="0" smtClean="0"/>
              <a:t>art </a:t>
            </a:r>
            <a:r>
              <a:rPr lang="en-US" sz="2400" dirty="0"/>
              <a:t>and </a:t>
            </a:r>
            <a:r>
              <a:rPr lang="en-US" sz="2400" dirty="0" smtClean="0"/>
              <a:t>science</a:t>
            </a:r>
            <a:r>
              <a:rPr lang="tr-TR" sz="2400" dirty="0" smtClean="0"/>
              <a:t>"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Core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Example 1: </a:t>
            </a:r>
            <a:r>
              <a:rPr lang="en-US" sz="2200" dirty="0" smtClean="0"/>
              <a:t>Integration Fleet Assignment and Aircraft Maintenance Routing</a:t>
            </a:r>
          </a:p>
          <a:p>
            <a:pPr lvl="1"/>
            <a:r>
              <a:rPr lang="en-US" sz="2000" dirty="0" smtClean="0"/>
              <a:t>Feasibility of aircraft maintenance routing is guaranteed</a:t>
            </a:r>
            <a:endParaRPr lang="tr-TR" sz="2000" dirty="0" smtClean="0"/>
          </a:p>
          <a:p>
            <a:pPr lvl="1"/>
            <a:endParaRPr lang="tr-TR" sz="2000" dirty="0"/>
          </a:p>
          <a:p>
            <a:r>
              <a:rPr lang="en-US" sz="2200" b="1" dirty="0"/>
              <a:t>Example 4: </a:t>
            </a:r>
            <a:r>
              <a:rPr lang="en-US" sz="2200" dirty="0"/>
              <a:t>Enhanced Fleet Assignment to include schedule design decisions</a:t>
            </a:r>
          </a:p>
          <a:p>
            <a:pPr lvl="1"/>
            <a:r>
              <a:rPr lang="en-US" sz="2000" dirty="0"/>
              <a:t>Increases aircraft productivity, decreases spill cost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 smtClean="0"/>
          </a:p>
          <a:p>
            <a:pPr marL="457200" lvl="1" indent="0">
              <a:buNone/>
            </a:pPr>
            <a:r>
              <a:rPr lang="en-US" sz="2000" dirty="0" smtClean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778" y="4540358"/>
            <a:ext cx="4521707" cy="14613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7723762" y="5632374"/>
            <a:ext cx="255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Rexing</a:t>
            </a:r>
            <a:r>
              <a:rPr lang="en-US" dirty="0" smtClean="0"/>
              <a:t> et al., 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for Solvability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Integrated models can yield fractional solutions in the LP </a:t>
            </a:r>
          </a:p>
          <a:p>
            <a:pPr marL="0" indent="0">
              <a:buNone/>
            </a:pPr>
            <a:r>
              <a:rPr lang="en-US" sz="2400" dirty="0" smtClean="0"/>
              <a:t>     relaxation and large branch and bound tree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400" dirty="0" smtClean="0"/>
              <a:t>Thus, modeling to achieve tighter LP relaxation is another </a:t>
            </a:r>
          </a:p>
          <a:p>
            <a:pPr marL="0" indent="0">
              <a:buNone/>
            </a:pPr>
            <a:r>
              <a:rPr lang="en-US" sz="2400" dirty="0" smtClean="0"/>
              <a:t>    research area</a:t>
            </a:r>
          </a:p>
          <a:p>
            <a:pPr marL="0" indent="0">
              <a:buNone/>
            </a:pPr>
            <a:r>
              <a:rPr lang="en-US" sz="2200" dirty="0" smtClean="0"/>
              <a:t>			          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r>
              <a:rPr lang="en-US" sz="2200" dirty="0" smtClean="0"/>
              <a:t>         expansion of definition </a:t>
            </a:r>
          </a:p>
          <a:p>
            <a:pPr marL="0" indent="0">
              <a:buNone/>
            </a:pPr>
            <a:r>
              <a:rPr lang="en-US" sz="2200" dirty="0" smtClean="0"/>
              <a:t>             of the variable 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4426085" y="3822969"/>
            <a:ext cx="428017" cy="5544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for Solvability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expansion of the definition;</a:t>
            </a:r>
          </a:p>
          <a:p>
            <a:pPr marL="457200" lvl="1" indent="0">
              <a:buNone/>
            </a:pPr>
            <a:r>
              <a:rPr lang="en-US" sz="2200" dirty="0" smtClean="0"/>
              <a:t>     nonlinear costs and constraints can be modeled with </a:t>
            </a:r>
          </a:p>
          <a:p>
            <a:pPr marL="457200" lvl="1" indent="0">
              <a:buNone/>
            </a:pPr>
            <a:r>
              <a:rPr lang="en-US" sz="2200" dirty="0" smtClean="0"/>
              <a:t>     linear constraints and objective functions</a:t>
            </a:r>
            <a:r>
              <a:rPr lang="tr-TR" sz="2200" dirty="0" smtClean="0"/>
              <a:t> </a:t>
            </a:r>
            <a:r>
              <a:rPr lang="tr-TR" sz="2000" dirty="0" smtClean="0"/>
              <a:t>(</a:t>
            </a:r>
            <a:r>
              <a:rPr lang="en-US" sz="2000" dirty="0" smtClean="0"/>
              <a:t>crew scheduling</a:t>
            </a:r>
            <a:r>
              <a:rPr lang="tr-TR" sz="2000" dirty="0" smtClean="0"/>
              <a:t>)</a:t>
            </a:r>
            <a:endParaRPr lang="en-US" sz="2200" dirty="0" smtClean="0"/>
          </a:p>
          <a:p>
            <a:endParaRPr lang="en-US" sz="1400" dirty="0" smtClean="0"/>
          </a:p>
          <a:p>
            <a:r>
              <a:rPr lang="en-US" sz="2400" dirty="0" smtClean="0"/>
              <a:t>Expansion of variables is also </a:t>
            </a:r>
            <a:r>
              <a:rPr lang="tr-TR" sz="2400" dirty="0" smtClean="0"/>
              <a:t>"</a:t>
            </a:r>
            <a:r>
              <a:rPr lang="en-US" sz="2400" dirty="0" smtClean="0"/>
              <a:t>art and science</a:t>
            </a:r>
            <a:r>
              <a:rPr lang="tr-TR" sz="2400" dirty="0" smtClean="0"/>
              <a:t>"</a:t>
            </a:r>
            <a:r>
              <a:rPr lang="en-US" sz="2400" dirty="0" smtClean="0"/>
              <a:t> </a:t>
            </a:r>
          </a:p>
          <a:p>
            <a:pPr marL="457200" lvl="1" indent="0">
              <a:buNone/>
            </a:pPr>
            <a:r>
              <a:rPr lang="en-US" sz="2000" dirty="0" smtClean="0"/>
              <a:t>    balancing between capturing the complexity and maintaining</a:t>
            </a:r>
          </a:p>
          <a:p>
            <a:pPr marL="457200" lvl="1" indent="0">
              <a:buNone/>
            </a:pPr>
            <a:r>
              <a:rPr lang="en-US" sz="2000" dirty="0" smtClean="0"/>
              <a:t>    tractability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5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0139" y="2403131"/>
            <a:ext cx="641553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Solving </a:t>
            </a:r>
          </a:p>
          <a:p>
            <a:pPr algn="ctr"/>
            <a:r>
              <a:rPr lang="en-US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Scheduling Problems</a:t>
            </a:r>
            <a:endParaRPr lang="en-US" sz="4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9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Scheduling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Even better modeling (i.e. set partitioning for crew scheduling) obtaining </a:t>
            </a:r>
            <a:r>
              <a:rPr lang="tr-TR" sz="2400" dirty="0" smtClean="0"/>
              <a:t>"</a:t>
            </a:r>
            <a:r>
              <a:rPr lang="en-US" sz="2400" dirty="0" smtClean="0"/>
              <a:t>good</a:t>
            </a:r>
            <a:r>
              <a:rPr lang="tr-TR" sz="2400" dirty="0"/>
              <a:t>"</a:t>
            </a:r>
            <a:r>
              <a:rPr lang="en-US" sz="2400" dirty="0" smtClean="0"/>
              <a:t> solutions is still challenging</a:t>
            </a:r>
          </a:p>
          <a:p>
            <a:endParaRPr lang="en-US" sz="2200" dirty="0" smtClean="0"/>
          </a:p>
          <a:p>
            <a:r>
              <a:rPr lang="en-US" sz="2400" dirty="0" smtClean="0"/>
              <a:t>To manage problem size,</a:t>
            </a:r>
          </a:p>
          <a:p>
            <a:pPr lvl="1"/>
            <a:r>
              <a:rPr lang="en-US" sz="2000" dirty="0" smtClean="0"/>
              <a:t>Problem-size reduction methods</a:t>
            </a:r>
          </a:p>
          <a:p>
            <a:pPr lvl="1"/>
            <a:r>
              <a:rPr lang="en-US" sz="2000" dirty="0" smtClean="0"/>
              <a:t>Branch and price algorithms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7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Size Reduction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Variable Elimination</a:t>
            </a:r>
            <a:endParaRPr lang="tr-TR" sz="2400" dirty="0" smtClean="0"/>
          </a:p>
          <a:p>
            <a:pPr marL="400050" lvl="1" indent="0">
              <a:buNone/>
            </a:pPr>
            <a:r>
              <a:rPr lang="tr-TR" sz="2000" dirty="0" smtClean="0"/>
              <a:t>  S</a:t>
            </a:r>
            <a:r>
              <a:rPr lang="en-US" sz="2000" dirty="0" err="1" smtClean="0"/>
              <a:t>ome</a:t>
            </a:r>
            <a:r>
              <a:rPr lang="en-US" sz="2000" dirty="0" smtClean="0"/>
              <a:t> constraints </a:t>
            </a:r>
            <a:r>
              <a:rPr lang="tr-TR" sz="2000" dirty="0" err="1" smtClean="0"/>
              <a:t>may</a:t>
            </a:r>
            <a:r>
              <a:rPr lang="tr-TR" sz="2000" dirty="0" smtClean="0"/>
              <a:t> be </a:t>
            </a:r>
            <a:r>
              <a:rPr lang="en-US" sz="2000" dirty="0" smtClean="0"/>
              <a:t>redundant </a:t>
            </a:r>
          </a:p>
          <a:p>
            <a:pPr marL="400050" lvl="1" indent="0">
              <a:buNone/>
            </a:pPr>
            <a:r>
              <a:rPr lang="tr-TR" sz="1800" dirty="0" smtClean="0"/>
              <a:t>		</a:t>
            </a:r>
            <a:r>
              <a:rPr lang="en-US" sz="1800" dirty="0" smtClean="0"/>
              <a:t>(e.g. assignment of aircraft to ground and flight arc)</a:t>
            </a:r>
            <a:endParaRPr lang="tr-TR" sz="1800" dirty="0" smtClean="0"/>
          </a:p>
          <a:p>
            <a:pPr marL="400050" lvl="1" indent="0">
              <a:buNone/>
            </a:pPr>
            <a:r>
              <a:rPr lang="tr-TR" sz="1800" dirty="0" smtClean="0"/>
              <a:t>		</a:t>
            </a:r>
            <a:r>
              <a:rPr lang="en-US" sz="1800" dirty="0" err="1" smtClean="0"/>
              <a:t>Rexing</a:t>
            </a:r>
            <a:r>
              <a:rPr lang="en-US" sz="1800" dirty="0" smtClean="0"/>
              <a:t> et al. (2000) decreased model size by 40</a:t>
            </a:r>
            <a:r>
              <a:rPr lang="tr-TR" sz="1800" dirty="0" smtClean="0"/>
              <a:t>%</a:t>
            </a:r>
            <a:endParaRPr lang="en-US" sz="1800" dirty="0" smtClean="0"/>
          </a:p>
          <a:p>
            <a:pPr marL="400050" lvl="1" indent="0">
              <a:buNone/>
            </a:pPr>
            <a:r>
              <a:rPr lang="tr-TR" sz="600" dirty="0" smtClean="0"/>
              <a:t>		</a:t>
            </a:r>
            <a:endParaRPr lang="tr-TR" sz="6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Dominance</a:t>
            </a:r>
            <a:endParaRPr lang="tr-TR" sz="2400" dirty="0" smtClean="0"/>
          </a:p>
          <a:p>
            <a:pPr marL="400050" lvl="1" indent="0">
              <a:buNone/>
            </a:pPr>
            <a:r>
              <a:rPr lang="en-US" sz="2000" dirty="0" smtClean="0"/>
              <a:t> Effectiveness of solution depends on the ability of dominance </a:t>
            </a:r>
          </a:p>
          <a:p>
            <a:pPr marL="400050" lvl="1" indent="0">
              <a:buNone/>
            </a:pPr>
            <a:r>
              <a:rPr lang="en-US" sz="1800" dirty="0" smtClean="0"/>
              <a:t>		(e.g. shortest path algorithm eliminate all </a:t>
            </a:r>
            <a:r>
              <a:rPr lang="en-US" sz="1800" dirty="0" err="1" smtClean="0"/>
              <a:t>subpaths</a:t>
            </a:r>
            <a:r>
              <a:rPr lang="en-US" sz="1800" dirty="0" smtClean="0"/>
              <a:t> from consideration)</a:t>
            </a:r>
          </a:p>
          <a:p>
            <a:pPr marL="400050" lvl="1" indent="0">
              <a:buNone/>
            </a:pPr>
            <a:r>
              <a:rPr lang="en-US" sz="1800" dirty="0" smtClean="0"/>
              <a:t>		Cohn and Barnhart (2003) eliminated routing variables by integrating</a:t>
            </a:r>
          </a:p>
          <a:p>
            <a:pPr marL="400050" lvl="1" indent="0">
              <a:buNone/>
            </a:pPr>
            <a:r>
              <a:rPr lang="en-US" sz="1800" dirty="0" smtClean="0"/>
              <a:t> 	the problems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8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Size Reduction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en-US" sz="2400" dirty="0" smtClean="0"/>
              <a:t>Variable Disaggregation</a:t>
            </a:r>
            <a:endParaRPr lang="tr-TR" sz="2400" dirty="0" smtClean="0"/>
          </a:p>
          <a:p>
            <a:pPr marL="400050" lvl="1" indent="0">
              <a:buNone/>
            </a:pPr>
            <a:r>
              <a:rPr lang="tr-TR" sz="2000" dirty="0" smtClean="0"/>
              <a:t> </a:t>
            </a:r>
            <a:r>
              <a:rPr lang="en-US" sz="2000" dirty="0" smtClean="0"/>
              <a:t>Tractability is enhanced if aggregated variables can be </a:t>
            </a:r>
          </a:p>
          <a:p>
            <a:pPr marL="400050" lvl="1" indent="0">
              <a:buNone/>
            </a:pPr>
            <a:r>
              <a:rPr lang="en-US" sz="2000" dirty="0" smtClean="0"/>
              <a:t>	disaggregated into variables</a:t>
            </a:r>
          </a:p>
          <a:p>
            <a:pPr marL="400050" lvl="1" indent="0">
              <a:buNone/>
            </a:pPr>
            <a:r>
              <a:rPr lang="en-US" sz="1800" dirty="0" smtClean="0"/>
              <a:t> 	(e.g. decision variables for </a:t>
            </a:r>
            <a:r>
              <a:rPr lang="en-US" sz="1800" dirty="0" err="1" smtClean="0"/>
              <a:t>subnetworks</a:t>
            </a:r>
            <a:r>
              <a:rPr lang="en-US" sz="1800" dirty="0" smtClean="0"/>
              <a:t> of flight legs)</a:t>
            </a:r>
          </a:p>
          <a:p>
            <a:pPr marL="400050" lvl="1" indent="0">
              <a:buNone/>
            </a:pPr>
            <a:r>
              <a:rPr lang="en-US" sz="1800" dirty="0" smtClean="0"/>
              <a:t> 	Barnhart et al. (2002) eliminated 90% of the variables</a:t>
            </a:r>
          </a:p>
          <a:p>
            <a:pPr marL="457200" indent="-457200">
              <a:buFont typeface="+mj-lt"/>
              <a:buAutoNum type="arabicParenR" startAt="3"/>
            </a:pPr>
            <a:endParaRPr lang="tr-TR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7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Price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Similar to branch and bound, but with B&amp;B no guarantee for</a:t>
            </a:r>
          </a:p>
          <a:p>
            <a:pPr marL="0" indent="0">
              <a:buNone/>
            </a:pPr>
            <a:r>
              <a:rPr lang="en-US" sz="2200" dirty="0" smtClean="0"/>
              <a:t>    existing of a "good" solution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200" dirty="0" smtClean="0"/>
              <a:t>Difference is at B&amp;P, LP's are solved with column generation </a:t>
            </a:r>
          </a:p>
          <a:p>
            <a:pPr marL="0" indent="0">
              <a:buNone/>
            </a:pPr>
            <a:r>
              <a:rPr lang="en-US" sz="2200" dirty="0" smtClean="0"/>
              <a:t>    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893" y="3540316"/>
            <a:ext cx="5020113" cy="23709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63628" y="3553415"/>
            <a:ext cx="2830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Column generation: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69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6919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Schedule </a:t>
            </a:r>
            <a:r>
              <a:rPr lang="en-US" sz="2400" dirty="0" smtClean="0"/>
              <a:t>Planning</a:t>
            </a:r>
            <a:endParaRPr lang="tr-TR" sz="2400" dirty="0" smtClean="0"/>
          </a:p>
          <a:p>
            <a:endParaRPr lang="en-US" sz="600" dirty="0" smtClean="0"/>
          </a:p>
          <a:p>
            <a:pPr lvl="1"/>
            <a:r>
              <a:rPr lang="en-US" sz="2000" dirty="0" smtClean="0"/>
              <a:t> Designing future airline schedules to maximize airline</a:t>
            </a:r>
            <a:r>
              <a:rPr lang="tr-TR" sz="2000" dirty="0" smtClean="0"/>
              <a:t> </a:t>
            </a:r>
            <a:r>
              <a:rPr lang="en-US" sz="2000" dirty="0" smtClean="0"/>
              <a:t>profit</a:t>
            </a:r>
            <a:r>
              <a:rPr lang="tr-TR" sz="2000" dirty="0" err="1" smtClean="0"/>
              <a:t>ability</a:t>
            </a:r>
            <a:endParaRPr lang="tr-TR" sz="2000" dirty="0" smtClean="0"/>
          </a:p>
          <a:p>
            <a:pPr lvl="1"/>
            <a:endParaRPr lang="tr-TR" sz="600" dirty="0" smtClean="0"/>
          </a:p>
          <a:p>
            <a:pPr lvl="1"/>
            <a:r>
              <a:rPr lang="en-US" sz="2000" dirty="0" smtClean="0"/>
              <a:t>Deals with;</a:t>
            </a:r>
          </a:p>
          <a:p>
            <a:pPr lvl="2"/>
            <a:r>
              <a:rPr lang="en-US" sz="1800" dirty="0" smtClean="0"/>
              <a:t>Which origin to destination with what frequency? </a:t>
            </a:r>
          </a:p>
          <a:p>
            <a:pPr lvl="2"/>
            <a:r>
              <a:rPr lang="en-US" sz="1800" dirty="0" smtClean="0"/>
              <a:t>Which hubs to be used?</a:t>
            </a:r>
          </a:p>
          <a:p>
            <a:pPr lvl="2"/>
            <a:r>
              <a:rPr lang="en-US" sz="1800" dirty="0" smtClean="0"/>
              <a:t>Departure time</a:t>
            </a:r>
          </a:p>
          <a:p>
            <a:pPr lvl="2"/>
            <a:r>
              <a:rPr lang="en-US" sz="1800" dirty="0" smtClean="0"/>
              <a:t>Aircraft type</a:t>
            </a:r>
          </a:p>
          <a:p>
            <a:pPr lvl="1"/>
            <a:endParaRPr lang="en-US" sz="600" i="1" dirty="0" smtClean="0"/>
          </a:p>
          <a:p>
            <a:pPr lvl="1">
              <a:spcAft>
                <a:spcPts val="600"/>
              </a:spcAft>
            </a:pPr>
            <a:r>
              <a:rPr lang="en-US" sz="2000" i="1" dirty="0" smtClean="0"/>
              <a:t>Importance: </a:t>
            </a:r>
            <a:r>
              <a:rPr lang="en-US" sz="2000" dirty="0" smtClean="0"/>
              <a:t>American Airlines claims that schedule </a:t>
            </a:r>
            <a:r>
              <a:rPr lang="en-US" sz="2000" dirty="0" smtClean="0"/>
              <a:t>planning </a:t>
            </a:r>
            <a:r>
              <a:rPr lang="en-US" sz="2000" dirty="0" smtClean="0"/>
              <a:t>system generates over $500 million in incremental profits annually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27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Price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7"/>
            <a:ext cx="8915400" cy="466440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Solution time</a:t>
            </a:r>
            <a:r>
              <a:rPr lang="tr-TR" sz="2200" dirty="0" smtClean="0"/>
              <a:t> of B&amp;P  is</a:t>
            </a:r>
            <a:r>
              <a:rPr lang="en-US" sz="2200" dirty="0" smtClean="0"/>
              <a:t> dependent on</a:t>
            </a:r>
          </a:p>
          <a:p>
            <a:pPr lvl="1"/>
            <a:r>
              <a:rPr lang="en-US" sz="2000" dirty="0" smtClean="0"/>
              <a:t>Number of iterations</a:t>
            </a:r>
          </a:p>
          <a:p>
            <a:pPr lvl="1"/>
            <a:r>
              <a:rPr lang="en-US" sz="2000" dirty="0" smtClean="0"/>
              <a:t>Amount of time for each iteration</a:t>
            </a:r>
          </a:p>
          <a:p>
            <a:pPr lvl="1"/>
            <a:endParaRPr lang="en-US" sz="600" dirty="0" smtClean="0"/>
          </a:p>
          <a:p>
            <a:r>
              <a:rPr lang="en-US" sz="2200" dirty="0"/>
              <a:t>As well as obtaining solutions, obtaining in reasonable time </a:t>
            </a:r>
            <a:r>
              <a:rPr lang="en-US" sz="2200" dirty="0" smtClean="0"/>
              <a:t>to maintain</a:t>
            </a:r>
            <a:r>
              <a:rPr lang="tr-TR" sz="2200" dirty="0" smtClean="0"/>
              <a:t> </a:t>
            </a:r>
            <a:r>
              <a:rPr lang="en-US" sz="2200" dirty="0" smtClean="0"/>
              <a:t>tractability </a:t>
            </a:r>
            <a:r>
              <a:rPr lang="en-US" sz="2200" dirty="0"/>
              <a:t>is </a:t>
            </a:r>
            <a:r>
              <a:rPr lang="en-US" sz="2200" dirty="0" smtClean="0"/>
              <a:t>important</a:t>
            </a:r>
            <a:endParaRPr lang="tr-TR" sz="2200" dirty="0" smtClean="0"/>
          </a:p>
          <a:p>
            <a:endParaRPr lang="tr-TR" sz="1000" dirty="0" smtClean="0"/>
          </a:p>
          <a:p>
            <a:pPr lvl="1"/>
            <a:r>
              <a:rPr lang="en-US" sz="2000" dirty="0" smtClean="0"/>
              <a:t>Adding many columns than the only most negative column generally</a:t>
            </a:r>
            <a:r>
              <a:rPr lang="tr-TR" sz="2000" dirty="0" smtClean="0"/>
              <a:t> d</a:t>
            </a:r>
            <a:r>
              <a:rPr lang="en-US" sz="2000" dirty="0" err="1" smtClean="0"/>
              <a:t>ecreases</a:t>
            </a:r>
            <a:r>
              <a:rPr lang="en-US" sz="2000" dirty="0" smtClean="0"/>
              <a:t> number of iteration</a:t>
            </a:r>
            <a:endParaRPr lang="en-US" sz="800" dirty="0"/>
          </a:p>
          <a:p>
            <a:pPr lvl="1"/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reduce</a:t>
            </a:r>
            <a:r>
              <a:rPr lang="tr-TR" sz="2000" dirty="0" smtClean="0"/>
              <a:t> </a:t>
            </a:r>
            <a:r>
              <a:rPr lang="tr-TR" sz="2000" dirty="0" err="1" smtClean="0"/>
              <a:t>number</a:t>
            </a:r>
            <a:r>
              <a:rPr lang="tr-TR" sz="2000" dirty="0" smtClean="0"/>
              <a:t> of </a:t>
            </a:r>
            <a:r>
              <a:rPr lang="tr-TR" sz="2000" dirty="0" err="1" smtClean="0"/>
              <a:t>branching</a:t>
            </a:r>
            <a:r>
              <a:rPr lang="tr-TR" sz="2000" dirty="0" smtClean="0"/>
              <a:t>, </a:t>
            </a:r>
            <a:r>
              <a:rPr lang="en-US" sz="2000" dirty="0" smtClean="0"/>
              <a:t>different </a:t>
            </a:r>
            <a:r>
              <a:rPr lang="en-US" sz="2000" dirty="0"/>
              <a:t>heuristics are </a:t>
            </a:r>
            <a:r>
              <a:rPr lang="en-US" sz="2000" dirty="0" smtClean="0"/>
              <a:t>used</a:t>
            </a:r>
            <a:endParaRPr lang="tr-TR" sz="2000" dirty="0" smtClean="0"/>
          </a:p>
          <a:p>
            <a:pPr marL="914400" lvl="2" indent="0">
              <a:buNone/>
            </a:pPr>
            <a:r>
              <a:rPr lang="en-US" sz="1800" dirty="0" err="1"/>
              <a:t>Marsten</a:t>
            </a:r>
            <a:r>
              <a:rPr lang="en-US" sz="1800" dirty="0"/>
              <a:t> (1994) improved solutions in less CPU and memory with "</a:t>
            </a:r>
            <a:r>
              <a:rPr lang="en-US" sz="1800" i="1" dirty="0"/>
              <a:t>variable</a:t>
            </a:r>
            <a:r>
              <a:rPr lang="en-US" sz="1800" dirty="0"/>
              <a:t> </a:t>
            </a:r>
            <a:r>
              <a:rPr lang="en-US" sz="1800" i="1" dirty="0"/>
              <a:t>fixing</a:t>
            </a:r>
            <a:r>
              <a:rPr lang="en-US" sz="1800" dirty="0" smtClean="0"/>
              <a:t>"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5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Core Problems</a:t>
            </a:r>
          </a:p>
          <a:p>
            <a:pPr marL="400050" lvl="1" indent="0">
              <a:buNone/>
            </a:pPr>
            <a:r>
              <a:rPr lang="en-US" sz="1800" dirty="0" smtClean="0"/>
              <a:t>      	Better optimization techniques lead to improved resource utilization</a:t>
            </a:r>
          </a:p>
          <a:p>
            <a:pPr marL="400050" lvl="1" indent="0">
              <a:buNone/>
            </a:pPr>
            <a:endParaRPr lang="en-US" sz="4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Integrated Scheduling</a:t>
            </a:r>
          </a:p>
          <a:p>
            <a:pPr marL="400050" lvl="1" indent="0">
              <a:buNone/>
            </a:pPr>
            <a:r>
              <a:rPr lang="en-US" sz="1800" dirty="0" smtClean="0"/>
              <a:t>       	Similarly, better integration affects overall profitability</a:t>
            </a:r>
          </a:p>
          <a:p>
            <a:pPr marL="400050" lvl="1" indent="0">
              <a:buNone/>
            </a:pPr>
            <a:r>
              <a:rPr lang="en-US" sz="1800" dirty="0" smtClean="0"/>
              <a:t>		Balancing between tractability and reality is challenging</a:t>
            </a:r>
          </a:p>
          <a:p>
            <a:pPr marL="400050" lvl="1" indent="0">
              <a:buNone/>
            </a:pPr>
            <a:endParaRPr lang="en-US" sz="6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/>
              <a:t>Robust Planning and Plan Implementation</a:t>
            </a:r>
          </a:p>
          <a:p>
            <a:pPr marL="400050" lvl="1" indent="0">
              <a:buNone/>
            </a:pPr>
            <a:r>
              <a:rPr lang="en-US" sz="2000" dirty="0" smtClean="0"/>
              <a:t>		</a:t>
            </a:r>
            <a:r>
              <a:rPr lang="en-US" sz="1800" dirty="0" smtClean="0"/>
              <a:t>"</a:t>
            </a:r>
            <a:r>
              <a:rPr lang="en-US" sz="1800" i="1" dirty="0" smtClean="0"/>
              <a:t>Snowballing effect</a:t>
            </a:r>
            <a:r>
              <a:rPr lang="en-US" sz="1800" dirty="0" smtClean="0"/>
              <a:t>" </a:t>
            </a:r>
          </a:p>
          <a:p>
            <a:pPr marL="400050" lvl="1" indent="0">
              <a:buNone/>
            </a:pPr>
            <a:r>
              <a:rPr lang="en-US" sz="1800" dirty="0" smtClean="0"/>
              <a:t>		"Are optimal plans optimal in practice?"</a:t>
            </a:r>
          </a:p>
          <a:p>
            <a:pPr marL="400050" lvl="1" indent="0">
              <a:buNone/>
            </a:pPr>
            <a:r>
              <a:rPr lang="en-US" sz="1800" dirty="0" smtClean="0"/>
              <a:t>		e.g. crew swapping or swapping between flights opportunities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8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en-US" sz="2200" dirty="0" smtClean="0"/>
              <a:t>Operations Recovery</a:t>
            </a:r>
          </a:p>
          <a:p>
            <a:pPr marL="400050" lvl="1" indent="0">
              <a:buNone/>
            </a:pPr>
            <a:r>
              <a:rPr lang="en-US" sz="2000" dirty="0" smtClean="0"/>
              <a:t>		</a:t>
            </a:r>
            <a:r>
              <a:rPr lang="en-US" sz="1800" dirty="0" smtClean="0"/>
              <a:t>Given a plan and disruptions, how to recover optimally?</a:t>
            </a:r>
          </a:p>
          <a:p>
            <a:pPr marL="400050" lvl="1" indent="0">
              <a:buNone/>
            </a:pPr>
            <a:r>
              <a:rPr lang="en-US" sz="1800" dirty="0" smtClean="0"/>
              <a:t>		e.g. using delays instead of cancelation of flights</a:t>
            </a:r>
          </a:p>
          <a:p>
            <a:pPr marL="400050" lvl="1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arenR" startAt="4"/>
            </a:pPr>
            <a:r>
              <a:rPr lang="en-US" sz="2200" dirty="0" smtClean="0"/>
              <a:t>Operations Paradigm </a:t>
            </a:r>
          </a:p>
          <a:p>
            <a:pPr marL="400050" lvl="1" indent="0">
              <a:buNone/>
            </a:pPr>
            <a:r>
              <a:rPr lang="tr-TR" sz="2000" dirty="0"/>
              <a:t>	 </a:t>
            </a:r>
            <a:r>
              <a:rPr lang="tr-TR" sz="2000" dirty="0" smtClean="0"/>
              <a:t>     </a:t>
            </a:r>
            <a:r>
              <a:rPr lang="tr-TR" sz="1800" dirty="0" err="1" smtClean="0"/>
              <a:t>Similar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"</a:t>
            </a:r>
            <a:r>
              <a:rPr lang="en-US" sz="1800" dirty="0" smtClean="0"/>
              <a:t>The </a:t>
            </a:r>
            <a:r>
              <a:rPr lang="en-US" sz="1800" dirty="0"/>
              <a:t>Airline Deregulation </a:t>
            </a:r>
            <a:r>
              <a:rPr lang="en-US" sz="1800" dirty="0" smtClean="0"/>
              <a:t>Act</a:t>
            </a:r>
            <a:r>
              <a:rPr lang="tr-TR" sz="1800" dirty="0" smtClean="0"/>
              <a:t>", </a:t>
            </a:r>
            <a:r>
              <a:rPr lang="tr-TR" sz="1800" dirty="0" err="1" smtClean="0"/>
              <a:t>airline</a:t>
            </a:r>
            <a:r>
              <a:rPr lang="tr-TR" sz="1800" dirty="0" smtClean="0"/>
              <a:t> </a:t>
            </a:r>
            <a:r>
              <a:rPr lang="tr-TR" sz="1800" dirty="0" err="1" smtClean="0"/>
              <a:t>industry</a:t>
            </a:r>
            <a:r>
              <a:rPr lang="tr-TR" sz="1800" dirty="0" smtClean="0"/>
              <a:t> </a:t>
            </a:r>
            <a:r>
              <a:rPr lang="tr-TR" sz="1800" dirty="0" err="1" smtClean="0"/>
              <a:t>faces</a:t>
            </a:r>
            <a:r>
              <a:rPr lang="tr-TR" sz="1800" dirty="0" smtClean="0"/>
              <a:t> </a:t>
            </a:r>
            <a:r>
              <a:rPr lang="en-US" sz="1800" dirty="0" smtClean="0"/>
              <a:t>upheavals</a:t>
            </a:r>
          </a:p>
          <a:p>
            <a:pPr marL="400050" lvl="1" indent="0">
              <a:buNone/>
            </a:pPr>
            <a:r>
              <a:rPr lang="tr-TR" sz="1800" dirty="0"/>
              <a:t>	</a:t>
            </a:r>
            <a:r>
              <a:rPr lang="tr-TR" sz="1800" dirty="0" smtClean="0"/>
              <a:t>	</a:t>
            </a:r>
            <a:endParaRPr lang="tr-TR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4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3065057" y="5690681"/>
            <a:ext cx="6130113" cy="1322056"/>
            <a:chOff x="2039567" y="3054484"/>
            <a:chExt cx="6130113" cy="1322056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grpSpPr>
        <p:sp>
          <p:nvSpPr>
            <p:cNvPr id="8" name="Double Wave 7"/>
            <p:cNvSpPr/>
            <p:nvPr/>
          </p:nvSpPr>
          <p:spPr>
            <a:xfrm>
              <a:off x="2039567" y="3054484"/>
              <a:ext cx="2928025" cy="972767"/>
            </a:xfrm>
            <a:prstGeom prst="doubleWave">
              <a:avLst/>
            </a:prstGeom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p3d prstMaterial="metal">
              <a:bevelT w="88900" h="88900" prst="convex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3600" b="1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rPr>
                <a:t>THANK YOU</a:t>
              </a:r>
              <a:endPara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5932" y="3054484"/>
              <a:ext cx="2963748" cy="1322056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4967592" y="3329291"/>
              <a:ext cx="324255" cy="36479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24635" y="3633281"/>
              <a:ext cx="445033" cy="82231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581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8000" decel="42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2.59259E-6 L 0 0.00046 C 0.00404 -0.00093 0.0082 -0.0007 0.01237 -0.00232 C 0.01432 -0.00301 0.01589 -0.00556 0.01758 -0.00695 C 0.01992 -0.0088 0.02214 -0.00972 0.02435 -0.01158 C 0.02539 -0.01227 0.02669 -0.01273 0.02747 -0.01366 C 0.03581 -0.02315 0.02826 -0.01482 0.03438 -0.0206 C 0.03529 -0.02153 0.03646 -0.02315 0.03763 -0.02408 C 0.03932 -0.0257 0.04128 -0.02685 0.04284 -0.02871 C 0.04453 -0.03056 0.04622 -0.03241 0.04753 -0.03449 C 0.04818 -0.03542 0.04883 -0.03681 0.04961 -0.03773 C 0.05143 -0.04028 0.05443 -0.04398 0.05638 -0.04584 L 0.06029 -0.05047 L 0.06224 -0.05278 C 0.06549 -0.06135 0.06094 -0.05139 0.06615 -0.05741 C 0.07227 -0.06412 0.06289 -0.0581 0.06953 -0.06204 C 0.07018 -0.06273 0.07083 -0.06343 0.07161 -0.06412 C 0.07227 -0.06528 0.07266 -0.0669 0.07344 -0.0676 C 0.07435 -0.06829 0.07526 -0.06829 0.07604 -0.06875 C 0.07917 -0.07408 0.07734 -0.0713 0.08203 -0.07685 C 0.08411 -0.07917 0.08438 -0.07963 0.08685 -0.08148 C 0.0875 -0.08195 0.08802 -0.08218 0.0888 -0.08241 C 0.0944 -0.08912 0.08724 -0.08125 0.09284 -0.08588 C 0.09779 -0.09028 0.09427 -0.0882 0.09805 -0.09144 C 0.09896 -0.0926 0.09987 -0.09283 0.10065 -0.09398 C 0.1069 -0.10162 0.09805 -0.09352 0.10547 -0.09977 C 0.10573 -0.1007 0.10612 -0.10209 0.10677 -0.10301 C 0.10859 -0.10625 0.10846 -0.10463 0.11068 -0.10672 C 0.11133 -0.10718 0.11198 -0.10787 0.11276 -0.10903 C 0.11328 -0.10996 0.1138 -0.11135 0.11458 -0.11227 C 0.11549 -0.11297 0.11641 -0.11297 0.11719 -0.11343 C 0.12695 -0.12477 0.1168 -0.1132 0.12396 -0.12014 C 0.12461 -0.12084 0.12526 -0.12199 0.12591 -0.12269 C 0.12682 -0.12315 0.12773 -0.12338 0.12865 -0.12361 C 0.13529 -0.13241 0.12682 -0.12176 0.13451 -0.13056 C 0.13672 -0.1331 0.13711 -0.13449 0.13919 -0.13658 C 0.13997 -0.13704 0.14102 -0.13773 0.14193 -0.13843 C 0.14258 -0.13912 0.14323 -0.14028 0.14388 -0.14074 C 0.14479 -0.14167 0.14609 -0.14213 0.14714 -0.14329 C 0.14857 -0.14445 0.14974 -0.1463 0.15117 -0.14769 C 0.15182 -0.14838 0.15234 -0.14931 0.15326 -0.15 C 0.15417 -0.15093 0.15964 -0.15625 0.16185 -0.15903 C 0.16797 -0.16713 0.16484 -0.16459 0.16914 -0.16736 C 0.17018 -0.16875 0.17135 -0.17014 0.17227 -0.17199 C 0.17305 -0.17292 0.1737 -0.17431 0.17435 -0.17523 C 0.17539 -0.17616 0.17656 -0.17593 0.17773 -0.17616 L 0.18177 -0.18102 C 0.18242 -0.18172 0.18294 -0.18287 0.18359 -0.1831 C 0.18919 -0.18635 0.1806 -0.18125 0.18971 -0.18912 C 0.19049 -0.18959 0.19154 -0.19051 0.19232 -0.19144 C 0.19323 -0.19213 0.19388 -0.19352 0.19505 -0.19468 C 0.19557 -0.19514 0.19622 -0.19537 0.19701 -0.19584 C 0.19805 -0.19653 0.19922 -0.19722 0.20026 -0.19815 C 0.20612 -0.20301 0.20117 -0.20093 0.2069 -0.20255 C 0.20859 -0.20417 0.2099 -0.20533 0.21159 -0.20602 C 0.21289 -0.20672 0.21419 -0.20695 0.21563 -0.20718 C 0.21628 -0.2081 0.2168 -0.20903 0.21771 -0.20972 C 0.21849 -0.21065 0.22135 -0.21158 0.22227 -0.21181 C 0.22305 -0.21273 0.22409 -0.21366 0.22487 -0.21389 C 0.22565 -0.21459 0.22669 -0.21459 0.2276 -0.21528 C 0.22826 -0.21597 0.22891 -0.2169 0.22956 -0.2176 C 0.23086 -0.21852 0.23229 -0.21898 0.23359 -0.21991 C 0.23438 -0.2206 0.23542 -0.2213 0.2362 -0.22222 C 0.23685 -0.22269 0.2375 -0.22385 0.23815 -0.22454 C 0.23984 -0.22616 0.24245 -0.22616 0.24414 -0.22685 C 0.24622 -0.22755 0.24674 -0.22801 0.24883 -0.22894 C 0.24948 -0.22963 0.25 -0.23079 0.25078 -0.23125 C 0.25208 -0.23264 0.25482 -0.23334 0.25612 -0.23357 C 0.25677 -0.23426 0.25729 -0.23519 0.25807 -0.23588 C 0.25872 -0.23658 0.25924 -0.23681 0.26003 -0.23727 C 0.26185 -0.23797 0.26367 -0.2382 0.26536 -0.23935 C 0.27357 -0.24352 0.26406 -0.23982 0.27201 -0.24283 C 0.27865 -0.24838 0.27018 -0.2419 0.27799 -0.24653 C 0.28568 -0.2507 0.27435 -0.24676 0.28464 -0.24977 C 0.28542 -0.25047 0.28646 -0.25139 0.28724 -0.25185 C 0.28932 -0.25324 0.29297 -0.25394 0.29453 -0.2544 C 0.29583 -0.2551 0.29727 -0.25579 0.29857 -0.25648 C 0.29974 -0.25718 0.30078 -0.2581 0.30195 -0.25857 C 0.30352 -0.25949 0.30534 -0.26042 0.30716 -0.26111 C 0.3082 -0.26158 0.30898 -0.26158 0.3099 -0.26227 C 0.31055 -0.2625 0.31107 -0.2632 0.31198 -0.26343 C 0.31315 -0.26389 0.31458 -0.26412 0.31589 -0.26459 C 0.31745 -0.26551 0.31875 -0.26621 0.32057 -0.2669 C 0.32552 -0.26829 0.33073 -0.26852 0.33568 -0.26898 C 0.34336 -0.27176 0.33424 -0.26875 0.34766 -0.27153 C 0.35729 -0.27338 0.35599 -0.27385 0.36497 -0.27593 C 0.37201 -0.27755 0.3681 -0.27685 0.37695 -0.27824 C 0.3806 -0.28033 0.37786 -0.27894 0.38359 -0.28056 C 0.3849 -0.28079 0.3862 -0.28148 0.3875 -0.28172 C 0.38906 -0.28218 0.39076 -0.28264 0.39219 -0.28287 C 0.39362 -0.28334 0.39492 -0.2838 0.39622 -0.2838 C 0.39779 -0.28426 0.39922 -0.28449 0.40091 -0.28519 C 0.40417 -0.28611 0.40755 -0.28635 0.41081 -0.28843 C 0.41263 -0.28982 0.41432 -0.29121 0.41602 -0.29213 C 0.41849 -0.29306 0.42096 -0.29306 0.42331 -0.29398 C 0.42708 -0.29584 0.42734 -0.29699 0.43073 -0.29908 C 0.43164 -0.29954 0.43255 -0.29954 0.43333 -0.3 C 0.43411 -0.30023 0.43477 -0.30093 0.43542 -0.30116 C 0.43698 -0.30209 0.43854 -0.30255 0.43997 -0.30324 C 0.44063 -0.30371 0.44128 -0.30417 0.44193 -0.30463 C 0.45026 -0.3081 0.43906 -0.30232 0.45078 -0.30787 C 0.45208 -0.3088 0.45326 -0.30949 0.45456 -0.31042 L 0.45924 -0.3125 C 0.4599 -0.31297 0.46055 -0.31343 0.4612 -0.31366 C 0.46276 -0.31435 0.46432 -0.31505 0.46589 -0.31597 C 0.46654 -0.31644 0.46732 -0.31713 0.46797 -0.31713 C 0.4737 -0.31968 0.46992 -0.31713 0.47448 -0.31968 C 0.47643 -0.3206 0.48099 -0.32338 0.4819 -0.32385 C 0.48255 -0.32431 0.4875 -0.32685 0.48919 -0.32755 C 0.49049 -0.32801 0.4918 -0.32824 0.49323 -0.32847 C 0.4944 -0.32986 0.4957 -0.33125 0.49714 -0.33195 C 0.49922 -0.3331 0.50339 -0.33472 0.50586 -0.33542 C 0.50781 -0.33773 0.50951 -0.33959 0.51172 -0.34121 C 0.51237 -0.34167 0.51302 -0.3419 0.51367 -0.34236 C 0.51549 -0.34375 0.51719 -0.34584 0.51901 -0.34699 C 0.51979 -0.34746 0.52031 -0.34792 0.52109 -0.34792 C 0.52188 -0.34838 0.52279 -0.34885 0.52383 -0.34908 C 0.53021 -0.35301 0.52383 -0.35047 0.53021 -0.35255 C 0.53568 -0.35718 0.53047 -0.35347 0.53971 -0.35718 C 0.55013 -0.36181 0.53711 -0.35764 0.54766 -0.36065 C 0.54896 -0.36181 0.55065 -0.36366 0.55221 -0.36435 C 0.55391 -0.36482 0.55573 -0.36505 0.55768 -0.36528 C 0.55859 -0.36597 0.55977 -0.3669 0.56081 -0.3676 C 0.56758 -0.37153 0.56328 -0.36852 0.56875 -0.37107 C 0.56953 -0.3713 0.57018 -0.37176 0.57083 -0.37222 C 0.57656 -0.37523 0.5707 -0.37153 0.57552 -0.37454 C 0.5776 -0.37662 0.57773 -0.37709 0.58021 -0.37894 C 0.58073 -0.3794 0.58151 -0.37963 0.58203 -0.3801 C 0.58307 -0.38079 0.58385 -0.38195 0.58477 -0.38241 C 0.58555 -0.3831 0.58659 -0.38334 0.58737 -0.38357 C 0.58945 -0.38449 0.59154 -0.38565 0.59336 -0.38704 C 0.60052 -0.3919 0.59297 -0.38704 0.60013 -0.39051 C 0.60143 -0.39121 0.60273 -0.39213 0.60404 -0.39283 C 0.60964 -0.39537 0.60807 -0.39422 0.61263 -0.39607 C 0.61836 -0.39838 0.61185 -0.39653 0.61992 -0.39838 C 0.62148 -0.39977 0.62318 -0.40093 0.62461 -0.40209 C 0.62643 -0.40301 0.62878 -0.40324 0.6306 -0.40394 C 0.63203 -0.40486 0.63333 -0.40533 0.63451 -0.40648 C 0.63529 -0.40695 0.63581 -0.40834 0.63659 -0.40903 C 0.63776 -0.40949 0.63919 -0.40949 0.64049 -0.40996 C 0.64167 -0.41019 0.64271 -0.41065 0.64401 -0.41111 C 0.64466 -0.41158 0.64596 -0.41181 0.64596 -0.41181 " pathEditMode="relative" rAng="0" ptsTypes="AAAAAAAAAAAAAAAAAAAAAAAAAAAAAAAAAAAAAAAAAAAAAAAAAAAAAAAAAAAAAAAAAAAAAAAAAAAAAAAAAAAAAAAAAAAAAAAAAAAAAAAAAAAAAAAAAAAAAAAAAAAAAAAAAAAAAAAAAAAAAA">
                                      <p:cBhvr>
                                        <p:cTn id="6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05" y="-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Example 2: </a:t>
            </a:r>
            <a:r>
              <a:rPr lang="en-US" sz="2200" dirty="0"/>
              <a:t>Integration Aircraft Maintenance Routing and Crew Pairing</a:t>
            </a:r>
          </a:p>
          <a:p>
            <a:pPr lvl="1"/>
            <a:r>
              <a:rPr lang="en-US" sz="2000" dirty="0"/>
              <a:t>Increase the possible crew scheduling opportunities, and </a:t>
            </a:r>
          </a:p>
          <a:p>
            <a:pPr marL="457200" lvl="1" indent="0">
              <a:buNone/>
            </a:pPr>
            <a:r>
              <a:rPr lang="en-US" sz="2000" dirty="0"/>
              <a:t>    decrease crew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9321" y="2928424"/>
            <a:ext cx="64155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Scheduling Problems</a:t>
            </a:r>
            <a:endParaRPr lang="en-US" sz="48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2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Obtaining solution is not easy:</a:t>
            </a:r>
          </a:p>
          <a:p>
            <a:pPr lvl="1"/>
            <a:r>
              <a:rPr lang="en-US" sz="2000" dirty="0" smtClean="0"/>
              <a:t>Nonlinearities in cost and constraints</a:t>
            </a:r>
          </a:p>
          <a:p>
            <a:pPr lvl="1"/>
            <a:r>
              <a:rPr lang="en-US" sz="2000" dirty="0" smtClean="0"/>
              <a:t>Interrelated decisions</a:t>
            </a:r>
          </a:p>
          <a:p>
            <a:pPr lvl="1"/>
            <a:r>
              <a:rPr lang="en-US" sz="2000" dirty="0" smtClean="0"/>
              <a:t>Thousands of constraints</a:t>
            </a:r>
          </a:p>
          <a:p>
            <a:pPr lvl="1"/>
            <a:r>
              <a:rPr lang="en-US" sz="2000" dirty="0" smtClean="0"/>
              <a:t>Billions of variables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000" dirty="0" smtClean="0"/>
              <a:t>Breaking up into </a:t>
            </a:r>
            <a:r>
              <a:rPr lang="en-US" sz="2000" dirty="0" err="1" smtClean="0"/>
              <a:t>subproblems</a:t>
            </a:r>
            <a:endParaRPr lang="en-US" sz="2000" dirty="0" smtClean="0"/>
          </a:p>
        </p:txBody>
      </p:sp>
      <p:sp>
        <p:nvSpPr>
          <p:cNvPr id="5" name="Bent Arrow 4"/>
          <p:cNvSpPr/>
          <p:nvPr/>
        </p:nvSpPr>
        <p:spPr>
          <a:xfrm rot="10800000" flipH="1">
            <a:off x="4845376" y="3959255"/>
            <a:ext cx="876693" cy="565610"/>
          </a:xfrm>
          <a:prstGeom prst="bentArrow">
            <a:avLst>
              <a:gd name="adj1" fmla="val 17857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7547" y="4124756"/>
            <a:ext cx="603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Complexity</a:t>
            </a:r>
            <a:r>
              <a:rPr lang="tr-TR" sz="2000" dirty="0" smtClean="0"/>
              <a:t> </a:t>
            </a:r>
            <a:r>
              <a:rPr lang="en-US" sz="2000" dirty="0" smtClean="0"/>
              <a:t>and tractability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01005"/>
              </p:ext>
            </p:extLst>
          </p:nvPr>
        </p:nvGraphicFramePr>
        <p:xfrm>
          <a:off x="2589213" y="1595438"/>
          <a:ext cx="8915400" cy="431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9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Schedule Design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sz="2400" i="1" dirty="0" smtClean="0"/>
              <a:t>Importance:</a:t>
            </a:r>
          </a:p>
          <a:p>
            <a:pPr marL="0" indent="0">
              <a:buNone/>
            </a:pPr>
            <a:endParaRPr lang="en-US" sz="600" i="1" dirty="0" smtClean="0"/>
          </a:p>
          <a:p>
            <a:pPr lvl="1"/>
            <a:r>
              <a:rPr lang="en-US" sz="2200" dirty="0" smtClean="0"/>
              <a:t>Flight schedule is most important </a:t>
            </a:r>
            <a:r>
              <a:rPr lang="en-US" sz="2200" dirty="0" smtClean="0"/>
              <a:t>element</a:t>
            </a:r>
            <a:endParaRPr lang="en-US" sz="2200" dirty="0" smtClean="0"/>
          </a:p>
          <a:p>
            <a:pPr marL="914400" lvl="2" indent="0">
              <a:buNone/>
            </a:pPr>
            <a:r>
              <a:rPr lang="en-US" sz="2000" dirty="0" smtClean="0"/>
              <a:t>Flight legs</a:t>
            </a:r>
          </a:p>
          <a:p>
            <a:pPr marL="914400" lvl="2" indent="0">
              <a:buNone/>
            </a:pPr>
            <a:r>
              <a:rPr lang="en-US" sz="2000" dirty="0" smtClean="0"/>
              <a:t>Departure time of each leg</a:t>
            </a:r>
          </a:p>
          <a:p>
            <a:pPr marL="914400" lvl="2" indent="0">
              <a:buNone/>
            </a:pPr>
            <a:endParaRPr lang="en-US" sz="600" dirty="0" smtClean="0"/>
          </a:p>
          <a:p>
            <a:pPr lvl="1"/>
            <a:r>
              <a:rPr lang="en-US" sz="2200" dirty="0" smtClean="0"/>
              <a:t>Defines market share               profitability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6490908" y="4659181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2" name="Rounded Rectangle 31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Schedule Design</a:t>
              </a:r>
              <a:endParaRPr lang="en-US" sz="1000" kern="12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0" name="Rounded Rectangle 29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Fleet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Asignment</a:t>
              </a:r>
              <a:endParaRPr lang="en-US" sz="1000" kern="12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Rounded Rectangle 27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smtClean="0"/>
                <a:t>Aircraft </a:t>
              </a:r>
              <a:r>
                <a:rPr lang="tr-TR" sz="1000" kern="1200" err="1" smtClean="0"/>
                <a:t>Maintenance</a:t>
              </a:r>
              <a:r>
                <a:rPr lang="tr-TR" sz="1000" kern="1200" smtClean="0"/>
                <a:t> Routing</a:t>
              </a:r>
              <a:endParaRPr lang="en-US" sz="1000" kern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Rounded Rectangle 25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000" kern="1200" err="1" smtClean="0"/>
                <a:t>Crew</a:t>
              </a:r>
              <a:r>
                <a:rPr lang="tr-TR" sz="1000" kern="1200" smtClean="0"/>
                <a:t> </a:t>
              </a:r>
              <a:r>
                <a:rPr lang="tr-TR" sz="1000" kern="1200" err="1" smtClean="0"/>
                <a:t>Scheduling</a:t>
              </a:r>
              <a:endParaRPr lang="en-US" sz="1000" kern="1200"/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9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31550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Schedule Design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sz="2400" i="1" dirty="0" smtClean="0"/>
              <a:t>Challenges:</a:t>
            </a:r>
          </a:p>
          <a:p>
            <a:pPr marL="0" indent="0">
              <a:buNone/>
            </a:pPr>
            <a:endParaRPr lang="en-US" sz="600" i="1" dirty="0" smtClean="0"/>
          </a:p>
          <a:p>
            <a:pPr lvl="1"/>
            <a:r>
              <a:rPr lang="en-US" sz="2200" dirty="0" smtClean="0"/>
              <a:t>Complexity and Problem </a:t>
            </a:r>
            <a:r>
              <a:rPr lang="en-US" sz="2200" dirty="0" smtClean="0"/>
              <a:t>Size</a:t>
            </a:r>
            <a:endParaRPr lang="tr-TR" sz="2200" dirty="0" smtClean="0"/>
          </a:p>
          <a:p>
            <a:pPr lvl="1"/>
            <a:endParaRPr lang="en-US" sz="600" dirty="0" smtClean="0"/>
          </a:p>
          <a:p>
            <a:pPr lvl="1"/>
            <a:r>
              <a:rPr lang="en-US" sz="2200" dirty="0" smtClean="0"/>
              <a:t>Data Availability and Accuracy</a:t>
            </a:r>
          </a:p>
          <a:p>
            <a:pPr marL="914400" lvl="2" indent="0">
              <a:buNone/>
            </a:pPr>
            <a:r>
              <a:rPr lang="en-US" sz="1800" dirty="0" smtClean="0"/>
              <a:t>Unconstrained market demand and average fares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Rounded Rectangle 16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Rounded Rectangle 19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Rounded Rectangle 22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Rounded Rectangle 25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2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5718"/>
            <a:ext cx="8915400" cy="480508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Schedule Design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sz="2400" i="1" dirty="0" smtClean="0"/>
              <a:t>Challenges:</a:t>
            </a:r>
          </a:p>
          <a:p>
            <a:endParaRPr lang="en-US" sz="600" i="1" dirty="0" smtClean="0"/>
          </a:p>
          <a:p>
            <a:pPr lvl="2"/>
            <a:r>
              <a:rPr lang="en-US" sz="1800" dirty="0" smtClean="0"/>
              <a:t>Unconstrained (maximum) market demand</a:t>
            </a:r>
          </a:p>
          <a:p>
            <a:pPr marL="914400" lvl="2" indent="0">
              <a:buNone/>
            </a:pPr>
            <a:r>
              <a:rPr lang="en-US" sz="1800" dirty="0" smtClean="0"/>
              <a:t>	</a:t>
            </a:r>
            <a:r>
              <a:rPr lang="tr-TR" sz="1800" i="1" dirty="0"/>
              <a:t>"</a:t>
            </a:r>
            <a:r>
              <a:rPr lang="en-US" sz="1800" i="1" dirty="0" smtClean="0"/>
              <a:t>Chicken and egg effect</a:t>
            </a:r>
            <a:r>
              <a:rPr lang="tr-TR" sz="1800" i="1" dirty="0" smtClean="0"/>
              <a:t>"</a:t>
            </a:r>
            <a:endParaRPr lang="en-US" sz="1800" i="1" dirty="0" smtClean="0"/>
          </a:p>
          <a:p>
            <a:pPr marL="914400" lvl="2" indent="0">
              <a:buNone/>
            </a:pPr>
            <a:endParaRPr lang="en-US" sz="600" i="1" dirty="0" smtClean="0"/>
          </a:p>
          <a:p>
            <a:pPr lvl="2"/>
            <a:r>
              <a:rPr lang="en-US" sz="1800" dirty="0" smtClean="0"/>
              <a:t>Average fares</a:t>
            </a:r>
          </a:p>
          <a:p>
            <a:pPr lvl="3"/>
            <a:r>
              <a:rPr lang="en-US" sz="1800" dirty="0" smtClean="0"/>
              <a:t>Affected by revenue management and </a:t>
            </a:r>
          </a:p>
          <a:p>
            <a:pPr marL="1371600" lvl="3" indent="0">
              <a:buNone/>
            </a:pPr>
            <a:r>
              <a:rPr lang="en-US" sz="1800" dirty="0" smtClean="0"/>
              <a:t>    </a:t>
            </a:r>
            <a:r>
              <a:rPr lang="tr-TR" sz="1800" dirty="0" smtClean="0"/>
              <a:t>it is </a:t>
            </a:r>
            <a:r>
              <a:rPr lang="en-US" sz="1800" dirty="0" smtClean="0"/>
              <a:t>affected by flight schedule</a:t>
            </a:r>
          </a:p>
          <a:p>
            <a:pPr lvl="3"/>
            <a:r>
              <a:rPr lang="en-US" sz="1800" dirty="0" smtClean="0"/>
              <a:t>Competitor pressure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77068503"/>
              </p:ext>
            </p:extLst>
          </p:nvPr>
        </p:nvGraphicFramePr>
        <p:xfrm>
          <a:off x="8201779" y="2436487"/>
          <a:ext cx="3535081" cy="2453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555506" y="1595718"/>
            <a:ext cx="1033706" cy="345163"/>
            <a:chOff x="1647038" y="188988"/>
            <a:chExt cx="812710" cy="5672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Rounded Rectangle 17"/>
            <p:cNvSpPr/>
            <p:nvPr/>
          </p:nvSpPr>
          <p:spPr>
            <a:xfrm>
              <a:off x="1647038" y="188988"/>
              <a:ext cx="812710" cy="567211"/>
            </a:xfrm>
            <a:prstGeom prst="roundRect">
              <a:avLst>
                <a:gd name="adj" fmla="val 1667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674732" y="216682"/>
              <a:ext cx="757322" cy="5118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Schedule Design</a:t>
              </a:r>
              <a:endParaRPr lang="en-US" sz="10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55506" y="2004924"/>
            <a:ext cx="1006012" cy="348372"/>
            <a:chOff x="1632780" y="804154"/>
            <a:chExt cx="83888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ounded Rectangle 20"/>
            <p:cNvSpPr/>
            <p:nvPr/>
          </p:nvSpPr>
          <p:spPr>
            <a:xfrm>
              <a:off x="1632780" y="804154"/>
              <a:ext cx="83888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6"/>
            <p:cNvSpPr/>
            <p:nvPr/>
          </p:nvSpPr>
          <p:spPr>
            <a:xfrm>
              <a:off x="1660474" y="831848"/>
              <a:ext cx="78349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Fleet </a:t>
              </a:r>
              <a:r>
                <a:rPr lang="en-US" sz="1000" kern="1200" dirty="0" err="1" smtClean="0"/>
                <a:t>Asignment</a:t>
              </a:r>
              <a:endParaRPr lang="en-US" sz="1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55506" y="2417339"/>
            <a:ext cx="1033706" cy="392179"/>
            <a:chOff x="1564401" y="1433052"/>
            <a:chExt cx="1033706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Rounded Rectangle 23"/>
            <p:cNvSpPr/>
            <p:nvPr/>
          </p:nvSpPr>
          <p:spPr>
            <a:xfrm>
              <a:off x="1564401" y="1433052"/>
              <a:ext cx="1033706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8"/>
            <p:cNvSpPr/>
            <p:nvPr/>
          </p:nvSpPr>
          <p:spPr>
            <a:xfrm>
              <a:off x="1592095" y="1460746"/>
              <a:ext cx="978318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Aircraft Maintenance Routing</a:t>
              </a:r>
              <a:endParaRPr lang="en-US" sz="10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55506" y="2873561"/>
            <a:ext cx="1033706" cy="335906"/>
            <a:chOff x="1609868" y="2064306"/>
            <a:chExt cx="870694" cy="567211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Rounded Rectangle 26"/>
            <p:cNvSpPr/>
            <p:nvPr/>
          </p:nvSpPr>
          <p:spPr>
            <a:xfrm>
              <a:off x="1609868" y="2064306"/>
              <a:ext cx="870694" cy="567211"/>
            </a:xfrm>
            <a:prstGeom prst="roundRect">
              <a:avLst>
                <a:gd name="adj" fmla="val 1667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0"/>
            <p:cNvSpPr/>
            <p:nvPr/>
          </p:nvSpPr>
          <p:spPr>
            <a:xfrm>
              <a:off x="1637562" y="2092000"/>
              <a:ext cx="815306" cy="51182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Crew Scheduling</a:t>
              </a:r>
              <a:endParaRPr lang="en-US" sz="1000" kern="1200" dirty="0"/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2592925" y="1264555"/>
            <a:ext cx="8911687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0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1923</TotalTime>
  <Words>1573</Words>
  <Application>Microsoft Office PowerPoint</Application>
  <PresentationFormat>Widescreen</PresentationFormat>
  <Paragraphs>402</Paragraphs>
  <Slides>34</Slides>
  <Notes>23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Century Gothic</vt:lpstr>
      <vt:lpstr>Wingdings 3</vt:lpstr>
      <vt:lpstr>Wisp</vt:lpstr>
      <vt:lpstr>Airline Schedule Planning: Accomplishments and Opportunities                                                    C. Barnhart and A. Cohn, 2004</vt:lpstr>
      <vt:lpstr>Introduction</vt:lpstr>
      <vt:lpstr>Introduction</vt:lpstr>
      <vt:lpstr>PowerPoint Presentation</vt:lpstr>
      <vt:lpstr>Scheduling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Core Problems</vt:lpstr>
      <vt:lpstr>Integrating Core Models</vt:lpstr>
      <vt:lpstr>Integrating Core Models</vt:lpstr>
      <vt:lpstr>Modeling for Solvability</vt:lpstr>
      <vt:lpstr>Modeling for Solvability</vt:lpstr>
      <vt:lpstr>PowerPoint Presentation</vt:lpstr>
      <vt:lpstr>Solving Scheduling Problems</vt:lpstr>
      <vt:lpstr>Problem Size Reduction Methods</vt:lpstr>
      <vt:lpstr>Problem Size Reduction Methods</vt:lpstr>
      <vt:lpstr>Branch and Price Algorithms</vt:lpstr>
      <vt:lpstr>Branch and Price Algorithms</vt:lpstr>
      <vt:lpstr>Future Research and Challenges</vt:lpstr>
      <vt:lpstr>Future Research and Challenges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Airline Schedule Planning: Accomplishments and Opportunities                                                    C. Barnhart and A. Cohn, 2004</dc:title>
  <dc:creator>-MELTEM-</dc:creator>
  <cp:lastModifiedBy>-MELTEM-</cp:lastModifiedBy>
  <cp:revision>104</cp:revision>
  <dcterms:created xsi:type="dcterms:W3CDTF">2013-11-02T10:37:54Z</dcterms:created>
  <dcterms:modified xsi:type="dcterms:W3CDTF">2013-11-04T09:22:56Z</dcterms:modified>
</cp:coreProperties>
</file>