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136" autoAdjust="0"/>
  </p:normalViewPr>
  <p:slideViewPr>
    <p:cSldViewPr>
      <p:cViewPr>
        <p:scale>
          <a:sx n="75" d="100"/>
          <a:sy n="75" d="100"/>
        </p:scale>
        <p:origin x="-123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A3EBB-E160-44A5-9080-ABEC6340377B}" type="datetimeFigureOut">
              <a:rPr lang="tr-TR" smtClean="0"/>
              <a:pPr/>
              <a:t>12.11.2013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9A61F-1A47-4CE5-9654-6C26F5F86F0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Focused</a:t>
            </a:r>
            <a:r>
              <a:rPr lang="tr-TR" baseline="0" dirty="0" smtClean="0"/>
              <a:t> on </a:t>
            </a:r>
            <a:r>
              <a:rPr lang="tr-TR" baseline="0" dirty="0" err="1" smtClean="0"/>
              <a:t>physical</a:t>
            </a:r>
            <a:r>
              <a:rPr lang="tr-TR" baseline="0" dirty="0" smtClean="0"/>
              <a:t> </a:t>
            </a:r>
            <a:r>
              <a:rPr lang="tr-TR" baseline="0" dirty="0" err="1" smtClean="0"/>
              <a:t>therapy</a:t>
            </a:r>
            <a:r>
              <a:rPr lang="tr-TR" baseline="0" dirty="0" smtClean="0"/>
              <a:t> but </a:t>
            </a:r>
            <a:r>
              <a:rPr lang="tr-TR" baseline="0" dirty="0" err="1" smtClean="0"/>
              <a:t>result</a:t>
            </a:r>
            <a:r>
              <a:rPr lang="tr-TR" baseline="0" dirty="0" smtClean="0"/>
              <a:t> is </a:t>
            </a:r>
            <a:r>
              <a:rPr lang="tr-TR" baseline="0" dirty="0" err="1" smtClean="0"/>
              <a:t>applicable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to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all</a:t>
            </a:r>
            <a:r>
              <a:rPr lang="tr-TR" baseline="0" dirty="0" smtClean="0"/>
              <a:t> </a:t>
            </a:r>
            <a:r>
              <a:rPr lang="tr-TR" baseline="0" dirty="0" err="1" smtClean="0"/>
              <a:t>services</a:t>
            </a:r>
            <a:r>
              <a:rPr lang="tr-TR" baseline="0" dirty="0" smtClean="0"/>
              <a:t> </a:t>
            </a:r>
            <a:r>
              <a:rPr lang="tr-TR" baseline="0" dirty="0" err="1" smtClean="0"/>
              <a:t>using</a:t>
            </a:r>
            <a:r>
              <a:rPr lang="tr-TR" baseline="0" dirty="0" smtClean="0"/>
              <a:t> </a:t>
            </a:r>
            <a:r>
              <a:rPr lang="tr-TR" baseline="0" dirty="0" err="1" smtClean="0"/>
              <a:t>house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call</a:t>
            </a:r>
            <a:r>
              <a:rPr lang="tr-TR" baseline="0" dirty="0" smtClean="0"/>
              <a:t> model</a:t>
            </a:r>
          </a:p>
          <a:p>
            <a:r>
              <a:rPr lang="tr-TR" baseline="0" dirty="0" err="1" smtClean="0"/>
              <a:t>Independent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agent</a:t>
            </a:r>
            <a:r>
              <a:rPr lang="tr-TR" baseline="0" dirty="0" smtClean="0"/>
              <a:t> </a:t>
            </a:r>
            <a:r>
              <a:rPr lang="tr-TR" baseline="0" dirty="0" err="1" smtClean="0"/>
              <a:t>who</a:t>
            </a:r>
            <a:r>
              <a:rPr lang="tr-TR" baseline="0" dirty="0" smtClean="0"/>
              <a:t> </a:t>
            </a:r>
            <a:r>
              <a:rPr lang="tr-TR" baseline="0" dirty="0" err="1" smtClean="0"/>
              <a:t>work</a:t>
            </a:r>
            <a:r>
              <a:rPr lang="tr-TR" baseline="0" dirty="0" smtClean="0"/>
              <a:t> </a:t>
            </a:r>
            <a:r>
              <a:rPr lang="tr-TR" baseline="0" dirty="0" err="1" smtClean="0"/>
              <a:t>for</a:t>
            </a:r>
            <a:r>
              <a:rPr lang="tr-TR" baseline="0" dirty="0" smtClean="0"/>
              <a:t> </a:t>
            </a:r>
            <a:r>
              <a:rPr lang="tr-TR" baseline="0" dirty="0" err="1" smtClean="0"/>
              <a:t>regional</a:t>
            </a:r>
            <a:r>
              <a:rPr lang="tr-TR" baseline="0" dirty="0" smtClean="0"/>
              <a:t> </a:t>
            </a:r>
            <a:r>
              <a:rPr lang="tr-TR" baseline="0" dirty="0" err="1" smtClean="0"/>
              <a:t>rehab</a:t>
            </a:r>
            <a:r>
              <a:rPr lang="tr-TR" baseline="0" dirty="0" smtClean="0"/>
              <a:t> </a:t>
            </a:r>
            <a:r>
              <a:rPr lang="tr-TR" baseline="0" dirty="0" err="1" smtClean="0"/>
              <a:t>comp</a:t>
            </a:r>
            <a:r>
              <a:rPr lang="tr-TR" baseline="0" dirty="0" smtClean="0"/>
              <a:t> </a:t>
            </a:r>
            <a:r>
              <a:rPr lang="tr-TR" baseline="0" dirty="0" err="1" smtClean="0"/>
              <a:t>that</a:t>
            </a:r>
            <a:r>
              <a:rPr lang="tr-TR" baseline="0" dirty="0" smtClean="0"/>
              <a:t> </a:t>
            </a:r>
            <a:r>
              <a:rPr lang="tr-TR" baseline="0" dirty="0" err="1" smtClean="0"/>
              <a:t>have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long</a:t>
            </a:r>
            <a:r>
              <a:rPr lang="tr-TR" baseline="0" dirty="0" smtClean="0"/>
              <a:t> </a:t>
            </a:r>
            <a:r>
              <a:rPr lang="tr-TR" baseline="0" dirty="0" err="1" smtClean="0"/>
              <a:t>term</a:t>
            </a:r>
            <a:r>
              <a:rPr lang="tr-TR" baseline="0" dirty="0" smtClean="0"/>
              <a:t> service </a:t>
            </a:r>
            <a:r>
              <a:rPr lang="tr-TR" baseline="0" dirty="0" err="1" smtClean="0"/>
              <a:t>contracts</a:t>
            </a:r>
            <a:r>
              <a:rPr lang="tr-TR" baseline="0" dirty="0" smtClean="0"/>
              <a:t> </a:t>
            </a:r>
            <a:r>
              <a:rPr lang="tr-TR" baseline="0" dirty="0" err="1" smtClean="0"/>
              <a:t>with</a:t>
            </a:r>
            <a:r>
              <a:rPr lang="tr-TR" baseline="0" dirty="0" smtClean="0"/>
              <a:t> </a:t>
            </a:r>
            <a:r>
              <a:rPr lang="tr-TR" baseline="0" dirty="0" err="1" smtClean="0"/>
              <a:t>healthcare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facilites</a:t>
            </a:r>
            <a:endParaRPr lang="tr-TR" baseline="0" dirty="0" smtClean="0"/>
          </a:p>
          <a:p>
            <a:r>
              <a:rPr lang="tr-TR" baseline="0" dirty="0" smtClean="0"/>
              <a:t>At </a:t>
            </a:r>
            <a:r>
              <a:rPr lang="tr-TR" baseline="0" dirty="0" err="1" smtClean="0"/>
              <a:t>the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beginning</a:t>
            </a:r>
            <a:r>
              <a:rPr lang="tr-TR" baseline="0" dirty="0" smtClean="0"/>
              <a:t> of </a:t>
            </a:r>
            <a:r>
              <a:rPr lang="tr-TR" baseline="0" dirty="0" err="1" smtClean="0"/>
              <a:t>each</a:t>
            </a:r>
            <a:r>
              <a:rPr lang="tr-TR" baseline="0" dirty="0" smtClean="0"/>
              <a:t> </a:t>
            </a:r>
            <a:r>
              <a:rPr lang="tr-TR" baseline="0" dirty="0" err="1" smtClean="0"/>
              <a:t>week</a:t>
            </a:r>
            <a:r>
              <a:rPr lang="tr-TR" baseline="0" dirty="0" smtClean="0"/>
              <a:t> </a:t>
            </a:r>
            <a:r>
              <a:rPr lang="tr-TR" baseline="0" dirty="0" err="1" smtClean="0"/>
              <a:t>therapist</a:t>
            </a:r>
            <a:r>
              <a:rPr lang="tr-TR" baseline="0" dirty="0" smtClean="0"/>
              <a:t> </a:t>
            </a:r>
            <a:r>
              <a:rPr lang="tr-TR" baseline="0" dirty="0" err="1" smtClean="0"/>
              <a:t>submits</a:t>
            </a:r>
            <a:r>
              <a:rPr lang="tr-TR" baseline="0" dirty="0" smtClean="0"/>
              <a:t> his </a:t>
            </a:r>
            <a:r>
              <a:rPr lang="tr-TR" baseline="0" dirty="0" err="1" smtClean="0"/>
              <a:t>available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days</a:t>
            </a:r>
            <a:r>
              <a:rPr lang="tr-TR" baseline="0" dirty="0" smtClean="0"/>
              <a:t>, </a:t>
            </a:r>
            <a:r>
              <a:rPr lang="tr-TR" baseline="0" dirty="0" err="1" smtClean="0"/>
              <a:t>hours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and</a:t>
            </a:r>
            <a:r>
              <a:rPr lang="tr-TR" baseline="0" dirty="0" smtClean="0"/>
              <a:t> </a:t>
            </a:r>
            <a:r>
              <a:rPr lang="tr-TR" baseline="0" dirty="0" err="1" smtClean="0"/>
              <a:t>perhasp</a:t>
            </a:r>
            <a:r>
              <a:rPr lang="tr-TR" baseline="0" dirty="0" smtClean="0"/>
              <a:t> </a:t>
            </a:r>
            <a:r>
              <a:rPr lang="tr-TR" baseline="0" dirty="0" err="1" smtClean="0"/>
              <a:t>preference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ofr</a:t>
            </a:r>
            <a:r>
              <a:rPr lang="tr-TR" baseline="0" dirty="0" smtClean="0"/>
              <a:t> </a:t>
            </a:r>
            <a:r>
              <a:rPr lang="tr-TR" baseline="0" dirty="0" err="1" smtClean="0"/>
              <a:t>treatment</a:t>
            </a:r>
            <a:r>
              <a:rPr lang="tr-TR" baseline="0" dirty="0" smtClean="0"/>
              <a:t> </a:t>
            </a:r>
            <a:r>
              <a:rPr lang="tr-TR" baseline="0" dirty="0" err="1" smtClean="0"/>
              <a:t>locations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9A61F-1A47-4CE5-9654-6C26F5F86F00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30 </a:t>
            </a:r>
            <a:r>
              <a:rPr lang="tr-TR" dirty="0" err="1" smtClean="0"/>
              <a:t>years</a:t>
            </a:r>
            <a:r>
              <a:rPr lang="tr-TR" dirty="0" smtClean="0"/>
              <a:t> of </a:t>
            </a:r>
            <a:r>
              <a:rPr lang="tr-TR" dirty="0" err="1" smtClean="0"/>
              <a:t>considerable</a:t>
            </a:r>
            <a:r>
              <a:rPr lang="tr-TR" dirty="0" smtClean="0"/>
              <a:t> </a:t>
            </a:r>
            <a:r>
              <a:rPr lang="tr-TR" dirty="0" err="1" smtClean="0"/>
              <a:t>work</a:t>
            </a:r>
            <a:r>
              <a:rPr lang="tr-TR" dirty="0" smtClean="0"/>
              <a:t> in </a:t>
            </a:r>
            <a:r>
              <a:rPr lang="tr-TR" dirty="0" err="1" smtClean="0"/>
              <a:t>scheduling</a:t>
            </a:r>
            <a:r>
              <a:rPr lang="tr-TR" baseline="0" dirty="0" smtClean="0"/>
              <a:t> but </a:t>
            </a:r>
            <a:r>
              <a:rPr lang="tr-TR" baseline="0" dirty="0" err="1" smtClean="0"/>
              <a:t>the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diff</a:t>
            </a:r>
            <a:r>
              <a:rPr lang="tr-TR" baseline="0" dirty="0" smtClean="0"/>
              <a:t> </a:t>
            </a:r>
            <a:r>
              <a:rPr lang="tr-TR" baseline="0" dirty="0" err="1" smtClean="0"/>
              <a:t>remains</a:t>
            </a:r>
            <a:endParaRPr lang="tr-TR" baseline="0" dirty="0" smtClean="0"/>
          </a:p>
          <a:p>
            <a:r>
              <a:rPr lang="tr-TR" baseline="0" dirty="0" smtClean="0"/>
              <a:t>5 </a:t>
            </a:r>
            <a:r>
              <a:rPr lang="tr-TR" baseline="0" dirty="0" err="1" smtClean="0"/>
              <a:t>points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9A61F-1A47-4CE5-9654-6C26F5F86F00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underlying philosophy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ofGRASP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to construct a wide variety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feasible solutions and then try to improve a subset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them through simple neighborhood </a:t>
            </a: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search.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9A61F-1A47-4CE5-9654-6C26F5F86F00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TRSP in which feasibility and optimality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highly depend on the distances between patients, it is much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 efficient to create routes in sequence where patients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who are close together are only assigned to the same therapist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time permits; we found that clustering patients at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same location is often suboptimal.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other major contributions of our algorithm center 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novel features. The first is an innovative technique that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aims to balance feasibility with optimality when selecting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next route to explore. The second is the design of an adaptive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rule which enables us to trade off solution quality with solution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diversity when selecting the next patient to schedule.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9A61F-1A47-4CE5-9654-6C26F5F86F00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err="1" smtClean="0"/>
              <a:t>Healthcare</a:t>
            </a:r>
            <a:r>
              <a:rPr lang="tr-TR" dirty="0" smtClean="0"/>
              <a:t> </a:t>
            </a:r>
            <a:r>
              <a:rPr lang="tr-TR" dirty="0" err="1" smtClean="0"/>
              <a:t>Mostly</a:t>
            </a:r>
            <a:r>
              <a:rPr lang="tr-TR" dirty="0" smtClean="0"/>
              <a:t> </a:t>
            </a:r>
            <a:r>
              <a:rPr lang="tr-TR" dirty="0" err="1" smtClean="0"/>
              <a:t>focused</a:t>
            </a:r>
            <a:r>
              <a:rPr lang="tr-TR" dirty="0" smtClean="0"/>
              <a:t> on </a:t>
            </a:r>
            <a:r>
              <a:rPr lang="tr-TR" dirty="0" err="1" smtClean="0"/>
              <a:t>nursing</a:t>
            </a:r>
            <a:r>
              <a:rPr lang="tr-TR" dirty="0" smtClean="0"/>
              <a:t> </a:t>
            </a:r>
            <a:r>
              <a:rPr lang="tr-TR" dirty="0" err="1" smtClean="0"/>
              <a:t>services</a:t>
            </a:r>
            <a:endParaRPr lang="tr-TR" dirty="0" smtClean="0"/>
          </a:p>
          <a:p>
            <a:pPr lvl="1"/>
            <a:r>
              <a:rPr lang="tr-TR" sz="2400" dirty="0" err="1" smtClean="0"/>
              <a:t>Green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Savin</a:t>
            </a:r>
            <a:r>
              <a:rPr lang="tr-TR" sz="2400" dirty="0" smtClean="0"/>
              <a:t> (2008) no </a:t>
            </a:r>
            <a:r>
              <a:rPr lang="tr-TR" sz="2400" dirty="0" err="1" smtClean="0"/>
              <a:t>show</a:t>
            </a:r>
            <a:endParaRPr lang="tr-TR" sz="2400" dirty="0" smtClean="0"/>
          </a:p>
          <a:p>
            <a:pPr lvl="1"/>
            <a:r>
              <a:rPr lang="tr-TR" sz="2400" dirty="0" err="1" smtClean="0"/>
              <a:t>Muthuraman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Lawley</a:t>
            </a:r>
            <a:r>
              <a:rPr lang="tr-TR" sz="2400" dirty="0" smtClean="0"/>
              <a:t> (2008) </a:t>
            </a:r>
            <a:r>
              <a:rPr lang="tr-TR" sz="2400" dirty="0" err="1" smtClean="0"/>
              <a:t>stoc</a:t>
            </a:r>
            <a:r>
              <a:rPr lang="tr-TR" sz="2400" dirty="0" smtClean="0"/>
              <a:t> 3 </a:t>
            </a:r>
            <a:r>
              <a:rPr lang="tr-TR" sz="2400" dirty="0" err="1" smtClean="0"/>
              <a:t>obj</a:t>
            </a:r>
            <a:endParaRPr lang="tr-TR" sz="2400" dirty="0" smtClean="0"/>
          </a:p>
          <a:p>
            <a:pPr lvl="1"/>
            <a:r>
              <a:rPr lang="tr-TR" sz="2400" dirty="0" smtClean="0"/>
              <a:t>Çayırlı et al. (2008)	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9A61F-1A47-4CE5-9654-6C26F5F86F00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So</a:t>
            </a:r>
            <a:r>
              <a:rPr lang="tr-TR" baseline="0" dirty="0" smtClean="0"/>
              <a:t> </a:t>
            </a:r>
            <a:r>
              <a:rPr lang="tr-TR" baseline="0" dirty="0" err="1" smtClean="0"/>
              <a:t>why</a:t>
            </a:r>
            <a:r>
              <a:rPr lang="tr-TR" baseline="0" dirty="0" smtClean="0"/>
              <a:t> not a </a:t>
            </a:r>
            <a:r>
              <a:rPr lang="tr-TR" baseline="0" dirty="0" err="1" smtClean="0"/>
              <a:t>day</a:t>
            </a:r>
            <a:r>
              <a:rPr lang="tr-TR" baseline="0" dirty="0" smtClean="0"/>
              <a:t> </a:t>
            </a:r>
            <a:r>
              <a:rPr lang="tr-TR" baseline="0" dirty="0" err="1" smtClean="0"/>
              <a:t>schedule</a:t>
            </a:r>
            <a:r>
              <a:rPr lang="tr-TR" baseline="0" dirty="0" smtClean="0"/>
              <a:t> at a time</a:t>
            </a:r>
          </a:p>
          <a:p>
            <a:r>
              <a:rPr lang="tr-TR" baseline="0" dirty="0" err="1" smtClean="0"/>
              <a:t>Bcoz</a:t>
            </a:r>
            <a:r>
              <a:rPr lang="tr-TR" baseline="0" dirty="0" smtClean="0"/>
              <a:t> of </a:t>
            </a:r>
            <a:r>
              <a:rPr lang="tr-TR" baseline="0" dirty="0" err="1" smtClean="0"/>
              <a:t>overtime</a:t>
            </a:r>
            <a:endParaRPr lang="tr-TR" baseline="0" dirty="0" smtClean="0"/>
          </a:p>
          <a:p>
            <a:r>
              <a:rPr lang="tr-TR" baseline="0" dirty="0" err="1" smtClean="0"/>
              <a:t>Patterns</a:t>
            </a:r>
            <a:r>
              <a:rPr lang="tr-TR" baseline="0" dirty="0" smtClean="0"/>
              <a:t> </a:t>
            </a:r>
            <a:r>
              <a:rPr lang="tr-TR" baseline="0" dirty="0" err="1" smtClean="0"/>
              <a:t>for</a:t>
            </a:r>
            <a:r>
              <a:rPr lang="tr-TR" baseline="0" dirty="0" smtClean="0"/>
              <a:t> </a:t>
            </a:r>
            <a:r>
              <a:rPr lang="tr-TR" baseline="0" dirty="0" err="1" smtClean="0"/>
              <a:t>flexible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patients</a:t>
            </a:r>
            <a:endParaRPr lang="tr-TR" baseline="0" dirty="0" smtClean="0"/>
          </a:p>
          <a:p>
            <a:r>
              <a:rPr lang="tr-TR" baseline="0" dirty="0" err="1" smtClean="0"/>
              <a:t>One</a:t>
            </a:r>
            <a:r>
              <a:rPr lang="tr-TR" baseline="0" dirty="0" smtClean="0"/>
              <a:t> PT </a:t>
            </a:r>
            <a:r>
              <a:rPr lang="tr-TR" baseline="0" dirty="0" err="1" smtClean="0"/>
              <a:t>visit</a:t>
            </a:r>
            <a:r>
              <a:rPr lang="tr-TR" baseline="0" dirty="0" smtClean="0"/>
              <a:t> </a:t>
            </a:r>
            <a:r>
              <a:rPr lang="tr-TR" baseline="0" dirty="0" err="1" smtClean="0"/>
              <a:t>for</a:t>
            </a:r>
            <a:r>
              <a:rPr lang="tr-TR" baseline="0" dirty="0" smtClean="0"/>
              <a:t> </a:t>
            </a:r>
            <a:r>
              <a:rPr lang="tr-TR" baseline="0" dirty="0" err="1" smtClean="0"/>
              <a:t>some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patients</a:t>
            </a:r>
            <a:endParaRPr lang="tr-TR" baseline="0" dirty="0" smtClean="0"/>
          </a:p>
          <a:p>
            <a:r>
              <a:rPr lang="tr-TR" baseline="0" dirty="0" err="1" smtClean="0"/>
              <a:t>Multiple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treatments</a:t>
            </a:r>
            <a:r>
              <a:rPr lang="tr-TR" baseline="0" dirty="0" smtClean="0"/>
              <a:t> in a </a:t>
            </a:r>
            <a:r>
              <a:rPr lang="tr-TR" baseline="0" dirty="0" err="1" smtClean="0"/>
              <a:t>day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9A61F-1A47-4CE5-9654-6C26F5F86F00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EBD3-3198-4683-9A83-8988B281FDE5}" type="datetimeFigureOut">
              <a:rPr lang="tr-TR" smtClean="0"/>
              <a:pPr/>
              <a:t>12.11.2013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2ED5-4E4B-4C99-948D-0F470F4918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EBD3-3198-4683-9A83-8988B281FDE5}" type="datetimeFigureOut">
              <a:rPr lang="tr-TR" smtClean="0"/>
              <a:pPr/>
              <a:t>12.11.2013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2ED5-4E4B-4C99-948D-0F470F4918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EBD3-3198-4683-9A83-8988B281FDE5}" type="datetimeFigureOut">
              <a:rPr lang="tr-TR" smtClean="0"/>
              <a:pPr/>
              <a:t>12.11.2013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2ED5-4E4B-4C99-948D-0F470F4918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EBD3-3198-4683-9A83-8988B281FDE5}" type="datetimeFigureOut">
              <a:rPr lang="tr-TR" smtClean="0"/>
              <a:pPr/>
              <a:t>12.11.2013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2ED5-4E4B-4C99-948D-0F470F4918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EBD3-3198-4683-9A83-8988B281FDE5}" type="datetimeFigureOut">
              <a:rPr lang="tr-TR" smtClean="0"/>
              <a:pPr/>
              <a:t>12.11.2013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2ED5-4E4B-4C99-948D-0F470F4918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EBD3-3198-4683-9A83-8988B281FDE5}" type="datetimeFigureOut">
              <a:rPr lang="tr-TR" smtClean="0"/>
              <a:pPr/>
              <a:t>12.11.2013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2ED5-4E4B-4C99-948D-0F470F4918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EBD3-3198-4683-9A83-8988B281FDE5}" type="datetimeFigureOut">
              <a:rPr lang="tr-TR" smtClean="0"/>
              <a:pPr/>
              <a:t>12.11.2013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2ED5-4E4B-4C99-948D-0F470F4918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EBD3-3198-4683-9A83-8988B281FDE5}" type="datetimeFigureOut">
              <a:rPr lang="tr-TR" smtClean="0"/>
              <a:pPr/>
              <a:t>12.11.2013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2ED5-4E4B-4C99-948D-0F470F4918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EBD3-3198-4683-9A83-8988B281FDE5}" type="datetimeFigureOut">
              <a:rPr lang="tr-TR" smtClean="0"/>
              <a:pPr/>
              <a:t>12.11.2013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2ED5-4E4B-4C99-948D-0F470F4918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EBD3-3198-4683-9A83-8988B281FDE5}" type="datetimeFigureOut">
              <a:rPr lang="tr-TR" smtClean="0"/>
              <a:pPr/>
              <a:t>12.11.2013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2ED5-4E4B-4C99-948D-0F470F4918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CEBD3-3198-4683-9A83-8988B281FDE5}" type="datetimeFigureOut">
              <a:rPr lang="tr-TR" smtClean="0"/>
              <a:pPr/>
              <a:t>12.11.2013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2ED5-4E4B-4C99-948D-0F470F4918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CEBD3-3198-4683-9A83-8988B281FDE5}" type="datetimeFigureOut">
              <a:rPr lang="tr-TR" smtClean="0"/>
              <a:pPr/>
              <a:t>12.11.2013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12ED5-4E4B-4C99-948D-0F470F4918A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Sequential GRASP for the Therapist Routing and Scheduling Problem</a:t>
            </a:r>
            <a:endParaRPr lang="en-US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J. F. Bard, Y. </a:t>
            </a:r>
            <a:r>
              <a:rPr lang="en-US" dirty="0" err="1" smtClean="0"/>
              <a:t>Shao</a:t>
            </a:r>
            <a:r>
              <a:rPr lang="en-US" dirty="0" smtClean="0"/>
              <a:t>, A. I. </a:t>
            </a:r>
            <a:r>
              <a:rPr lang="en-US" dirty="0" err="1" smtClean="0"/>
              <a:t>Jarrah</a:t>
            </a:r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Presented by </a:t>
            </a:r>
            <a:r>
              <a:rPr lang="en-US" sz="2400" dirty="0" err="1" smtClean="0"/>
              <a:t>Nihal</a:t>
            </a:r>
            <a:r>
              <a:rPr lang="en-US" sz="2400" dirty="0" smtClean="0"/>
              <a:t> </a:t>
            </a:r>
            <a:r>
              <a:rPr lang="en-US" sz="2400" dirty="0" err="1" smtClean="0"/>
              <a:t>Berktaş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Indices and sets</a:t>
            </a:r>
          </a:p>
          <a:p>
            <a:pPr>
              <a:lnSpc>
                <a:spcPct val="120000"/>
              </a:lnSpc>
              <a:buNone/>
            </a:pPr>
            <a:r>
              <a:rPr lang="en-US" sz="2900" i="1" dirty="0" err="1" smtClean="0"/>
              <a:t>i</a:t>
            </a:r>
            <a:r>
              <a:rPr lang="en-US" sz="2900" i="1" dirty="0" smtClean="0"/>
              <a:t>, j Index for patients; </a:t>
            </a:r>
            <a:r>
              <a:rPr lang="en-US" sz="2900" i="1" dirty="0" smtClean="0"/>
              <a:t>I Set of patients to be seen </a:t>
            </a:r>
            <a:r>
              <a:rPr lang="en-US" sz="2900" dirty="0" smtClean="0"/>
              <a:t> </a:t>
            </a:r>
            <a:r>
              <a:rPr lang="en-US" sz="2900" i="1" dirty="0" smtClean="0"/>
              <a:t>I = IFIX ∪ IFLEX</a:t>
            </a:r>
            <a:endParaRPr lang="en-US" sz="2900" i="1" dirty="0" smtClean="0"/>
          </a:p>
          <a:p>
            <a:pPr>
              <a:lnSpc>
                <a:spcPct val="120000"/>
              </a:lnSpc>
              <a:buNone/>
            </a:pPr>
            <a:r>
              <a:rPr lang="en-US" sz="2900" i="1" dirty="0" smtClean="0"/>
              <a:t>k Index for therapists  ; </a:t>
            </a:r>
            <a:r>
              <a:rPr lang="en-US" sz="2900" i="1" dirty="0" smtClean="0"/>
              <a:t>K Set of all therapists; K = {PTs, PTAs}</a:t>
            </a:r>
            <a:endParaRPr lang="en-US" sz="2900" i="1" dirty="0" smtClean="0"/>
          </a:p>
          <a:p>
            <a:pPr>
              <a:lnSpc>
                <a:spcPct val="120000"/>
              </a:lnSpc>
              <a:buNone/>
            </a:pPr>
            <a:r>
              <a:rPr lang="en-US" sz="2900" i="1" dirty="0" smtClean="0"/>
              <a:t>d Index for days</a:t>
            </a:r>
          </a:p>
          <a:p>
            <a:pPr>
              <a:lnSpc>
                <a:spcPct val="120000"/>
              </a:lnSpc>
              <a:buNone/>
            </a:pPr>
            <a:r>
              <a:rPr lang="en-US" sz="2900" i="1" dirty="0" smtClean="0"/>
              <a:t>o(k</a:t>
            </a:r>
            <a:r>
              <a:rPr lang="en-US" sz="2900" i="1" dirty="0"/>
              <a:t>), d(k) Origin, destination of therapist k</a:t>
            </a:r>
          </a:p>
          <a:p>
            <a:pPr>
              <a:lnSpc>
                <a:spcPct val="120000"/>
              </a:lnSpc>
              <a:buNone/>
            </a:pPr>
            <a:r>
              <a:rPr lang="en-US" sz="2900" i="1" dirty="0" smtClean="0"/>
              <a:t>K(</a:t>
            </a:r>
            <a:r>
              <a:rPr lang="en-US" sz="2900" i="1" dirty="0" err="1" smtClean="0"/>
              <a:t>i</a:t>
            </a:r>
            <a:r>
              <a:rPr lang="en-US" sz="2900" i="1" dirty="0"/>
              <a:t>, d) Set of therapists that can see patient </a:t>
            </a:r>
            <a:r>
              <a:rPr lang="en-US" sz="2900" i="1" dirty="0" err="1"/>
              <a:t>i</a:t>
            </a:r>
            <a:r>
              <a:rPr lang="en-US" sz="2900" i="1" dirty="0"/>
              <a:t> on day d</a:t>
            </a:r>
          </a:p>
          <a:p>
            <a:pPr>
              <a:lnSpc>
                <a:spcPct val="120000"/>
              </a:lnSpc>
              <a:buNone/>
            </a:pPr>
            <a:r>
              <a:rPr lang="en-US" sz="2900" i="1" dirty="0" smtClean="0"/>
              <a:t>IC(</a:t>
            </a:r>
            <a:r>
              <a:rPr lang="en-US" sz="2900" i="1" dirty="0" err="1" smtClean="0"/>
              <a:t>i</a:t>
            </a:r>
            <a:r>
              <a:rPr lang="en-US" sz="2900" i="1" dirty="0"/>
              <a:t>, d, k) Set of patients that can </a:t>
            </a:r>
            <a:r>
              <a:rPr lang="en-US" sz="2900" i="1" dirty="0" smtClean="0"/>
              <a:t>follow </a:t>
            </a:r>
            <a:r>
              <a:rPr lang="en-US" sz="2900" dirty="0" smtClean="0"/>
              <a:t>patient </a:t>
            </a:r>
            <a:r>
              <a:rPr lang="en-US" sz="2900" i="1" dirty="0" err="1"/>
              <a:t>i</a:t>
            </a:r>
            <a:r>
              <a:rPr lang="en-US" sz="2900" i="1" dirty="0"/>
              <a:t> in a schedule for therapist k on day d</a:t>
            </a:r>
          </a:p>
          <a:p>
            <a:pPr>
              <a:lnSpc>
                <a:spcPct val="120000"/>
              </a:lnSpc>
              <a:buNone/>
            </a:pPr>
            <a:r>
              <a:rPr lang="en-US" sz="2900" i="1" dirty="0"/>
              <a:t>IK (k, d) Set of patients that can be seen by therapist </a:t>
            </a:r>
            <a:r>
              <a:rPr lang="en-US" sz="2900" i="1" dirty="0" smtClean="0"/>
              <a:t>k </a:t>
            </a:r>
            <a:r>
              <a:rPr lang="en-US" sz="2900" dirty="0" smtClean="0"/>
              <a:t>on day </a:t>
            </a:r>
            <a:r>
              <a:rPr lang="en-US" sz="2900" i="1" dirty="0" smtClean="0"/>
              <a:t>d</a:t>
            </a:r>
          </a:p>
          <a:p>
            <a:pPr>
              <a:lnSpc>
                <a:spcPct val="120000"/>
              </a:lnSpc>
              <a:buNone/>
            </a:pPr>
            <a:r>
              <a:rPr lang="en-US" sz="2900" i="1" dirty="0" smtClean="0"/>
              <a:t>DK(k</a:t>
            </a:r>
            <a:r>
              <a:rPr lang="en-US" sz="2900" i="1" dirty="0"/>
              <a:t>) Set of days therapist k can be scheduled </a:t>
            </a:r>
            <a:r>
              <a:rPr lang="en-US" sz="2900" i="1" dirty="0" smtClean="0"/>
              <a:t>to </a:t>
            </a:r>
            <a:r>
              <a:rPr lang="en-US" sz="2900" dirty="0" smtClean="0"/>
              <a:t>work</a:t>
            </a:r>
          </a:p>
          <a:p>
            <a:pPr>
              <a:lnSpc>
                <a:spcPct val="120000"/>
              </a:lnSpc>
              <a:buNone/>
            </a:pPr>
            <a:r>
              <a:rPr lang="en-US" sz="2900" i="1" dirty="0" smtClean="0"/>
              <a:t>DU(</a:t>
            </a:r>
            <a:r>
              <a:rPr lang="en-US" sz="2900" i="1" dirty="0" err="1" smtClean="0"/>
              <a:t>i</a:t>
            </a:r>
            <a:r>
              <a:rPr lang="en-US" sz="2900" i="1" dirty="0" smtClean="0"/>
              <a:t> </a:t>
            </a:r>
            <a:r>
              <a:rPr lang="en-US" sz="2900" i="1" dirty="0"/>
              <a:t>) Set of days in the planning horizon that </a:t>
            </a:r>
            <a:r>
              <a:rPr lang="en-US" sz="2900" i="1" dirty="0" smtClean="0"/>
              <a:t>patient </a:t>
            </a:r>
            <a:r>
              <a:rPr lang="en-US" sz="2900" i="1" dirty="0" err="1" smtClean="0"/>
              <a:t>i</a:t>
            </a:r>
            <a:r>
              <a:rPr lang="en-US" sz="2900" i="1" dirty="0" smtClean="0"/>
              <a:t> </a:t>
            </a:r>
            <a:r>
              <a:rPr lang="en-US" sz="2900" i="1" dirty="0"/>
              <a:t>is to be treated </a:t>
            </a:r>
            <a:r>
              <a:rPr lang="en-US" sz="2900" i="1" dirty="0" smtClean="0"/>
              <a:t>(</a:t>
            </a:r>
            <a:r>
              <a:rPr lang="en-US" sz="2900" i="1" dirty="0"/>
              <a:t>pattern </a:t>
            </a:r>
            <a:r>
              <a:rPr lang="en-US" sz="2900" i="1" dirty="0" smtClean="0"/>
              <a:t>given)</a:t>
            </a:r>
            <a:endParaRPr lang="en-US" sz="29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3600" b="1" dirty="0" smtClean="0"/>
              <a:t>Data and parameters</a:t>
            </a:r>
          </a:p>
          <a:p>
            <a:pPr>
              <a:lnSpc>
                <a:spcPct val="120000"/>
              </a:lnSpc>
              <a:buNone/>
            </a:pPr>
            <a:r>
              <a:rPr lang="en-US" sz="3600" dirty="0" err="1" smtClean="0"/>
              <a:t>c</a:t>
            </a:r>
            <a:r>
              <a:rPr lang="en-US" sz="3600" baseline="30000" dirty="0" err="1" smtClean="0"/>
              <a:t>k</a:t>
            </a:r>
            <a:r>
              <a:rPr lang="en-US" sz="3600" baseline="-25000" dirty="0" err="1" smtClean="0"/>
              <a:t>ij</a:t>
            </a:r>
            <a:r>
              <a:rPr lang="en-US" sz="3600" dirty="0" smtClean="0"/>
              <a:t> :</a:t>
            </a:r>
            <a:r>
              <a:rPr lang="en-US" sz="3600" i="1" dirty="0" smtClean="0"/>
              <a:t>Cost </a:t>
            </a:r>
            <a:r>
              <a:rPr lang="en-US" sz="3600" i="1" dirty="0"/>
              <a:t>of traveling from patient </a:t>
            </a:r>
            <a:r>
              <a:rPr lang="en-US" sz="3600" i="1" dirty="0" err="1"/>
              <a:t>i</a:t>
            </a:r>
            <a:r>
              <a:rPr lang="en-US" sz="3600" i="1" dirty="0"/>
              <a:t> to patient </a:t>
            </a:r>
            <a:r>
              <a:rPr lang="en-US" sz="3600" i="1" dirty="0" smtClean="0"/>
              <a:t>j by </a:t>
            </a:r>
            <a:r>
              <a:rPr lang="en-US" sz="3600" dirty="0" smtClean="0"/>
              <a:t>therapist </a:t>
            </a:r>
            <a:r>
              <a:rPr lang="en-US" sz="3600" i="1" dirty="0" smtClean="0"/>
              <a:t>k</a:t>
            </a:r>
          </a:p>
          <a:p>
            <a:pPr>
              <a:lnSpc>
                <a:spcPct val="120000"/>
              </a:lnSpc>
              <a:buNone/>
            </a:pPr>
            <a:r>
              <a:rPr lang="en-US" sz="3600" dirty="0" err="1" smtClean="0"/>
              <a:t>c</a:t>
            </a:r>
            <a:r>
              <a:rPr lang="en-US" sz="3600" baseline="30000" dirty="0" err="1" smtClean="0"/>
              <a:t>k</a:t>
            </a:r>
            <a:r>
              <a:rPr lang="en-US" sz="3600" baseline="-25000" dirty="0" err="1" smtClean="0"/>
              <a:t>id</a:t>
            </a:r>
            <a:r>
              <a:rPr lang="en-US" sz="3600" i="1" dirty="0" smtClean="0"/>
              <a:t> :Cost </a:t>
            </a:r>
            <a:r>
              <a:rPr lang="en-US" sz="3600" i="1" dirty="0"/>
              <a:t>of a visit by therapist k to see patient </a:t>
            </a:r>
            <a:r>
              <a:rPr lang="en-US" sz="3600" i="1" dirty="0" err="1"/>
              <a:t>i</a:t>
            </a:r>
            <a:r>
              <a:rPr lang="en-US" sz="3600" i="1" dirty="0"/>
              <a:t> </a:t>
            </a:r>
            <a:r>
              <a:rPr lang="en-US" sz="3600" i="1" dirty="0" smtClean="0"/>
              <a:t>on </a:t>
            </a:r>
            <a:r>
              <a:rPr lang="en-US" sz="3600" dirty="0" smtClean="0"/>
              <a:t>day </a:t>
            </a:r>
            <a:r>
              <a:rPr lang="en-US" sz="3600" i="1" dirty="0" smtClean="0"/>
              <a:t>d</a:t>
            </a:r>
          </a:p>
          <a:p>
            <a:pPr>
              <a:lnSpc>
                <a:spcPct val="120000"/>
              </a:lnSpc>
              <a:buNone/>
            </a:pPr>
            <a:r>
              <a:rPr lang="en-US" sz="3600" dirty="0" err="1" smtClean="0"/>
              <a:t>s</a:t>
            </a:r>
            <a:r>
              <a:rPr lang="en-US" sz="3600" baseline="-25000" dirty="0" err="1" smtClean="0"/>
              <a:t>id</a:t>
            </a:r>
            <a:r>
              <a:rPr lang="en-US" sz="3600" i="1" dirty="0" smtClean="0"/>
              <a:t> :Time </a:t>
            </a:r>
            <a:r>
              <a:rPr lang="en-US" sz="3600" i="1" dirty="0"/>
              <a:t>required to provide treatment to </a:t>
            </a:r>
            <a:r>
              <a:rPr lang="en-US" sz="3600" i="1" dirty="0" smtClean="0"/>
              <a:t>patient </a:t>
            </a:r>
            <a:r>
              <a:rPr lang="en-US" sz="3600" i="1" dirty="0" err="1" smtClean="0"/>
              <a:t>i</a:t>
            </a:r>
            <a:r>
              <a:rPr lang="en-US" sz="3600" i="1" dirty="0" smtClean="0"/>
              <a:t> on day d</a:t>
            </a:r>
          </a:p>
          <a:p>
            <a:pPr>
              <a:lnSpc>
                <a:spcPct val="120000"/>
              </a:lnSpc>
              <a:buNone/>
            </a:pPr>
            <a:r>
              <a:rPr lang="en-US" sz="3600" dirty="0" smtClean="0"/>
              <a:t>a</a:t>
            </a:r>
            <a:r>
              <a:rPr lang="en-US" sz="3600" baseline="-25000" dirty="0" smtClean="0"/>
              <a:t>id</a:t>
            </a:r>
            <a:r>
              <a:rPr lang="en-US" sz="3600" i="1" dirty="0" smtClean="0"/>
              <a:t> </a:t>
            </a:r>
            <a:r>
              <a:rPr lang="en-US" sz="3600" i="1" dirty="0"/>
              <a:t>, </a:t>
            </a:r>
            <a:r>
              <a:rPr lang="en-US" sz="3600" dirty="0" smtClean="0"/>
              <a:t>b</a:t>
            </a:r>
            <a:r>
              <a:rPr lang="en-US" sz="3600" baseline="-25000" dirty="0" smtClean="0"/>
              <a:t>id</a:t>
            </a:r>
            <a:r>
              <a:rPr lang="en-US" sz="3600" i="1" dirty="0" smtClean="0"/>
              <a:t> :Earliest</a:t>
            </a:r>
            <a:r>
              <a:rPr lang="en-US" sz="3600" i="1" dirty="0"/>
              <a:t>, latest time treatment can begin </a:t>
            </a:r>
            <a:r>
              <a:rPr lang="en-US" sz="3600" i="1" dirty="0" smtClean="0"/>
              <a:t>for </a:t>
            </a:r>
            <a:r>
              <a:rPr lang="en-US" sz="3600" dirty="0" smtClean="0"/>
              <a:t>patient </a:t>
            </a:r>
            <a:r>
              <a:rPr lang="en-US" sz="3600" i="1" dirty="0" err="1"/>
              <a:t>i</a:t>
            </a:r>
            <a:r>
              <a:rPr lang="en-US" sz="3600" i="1" dirty="0"/>
              <a:t> on day d</a:t>
            </a:r>
          </a:p>
          <a:p>
            <a:pPr>
              <a:lnSpc>
                <a:spcPct val="120000"/>
              </a:lnSpc>
              <a:buNone/>
            </a:pPr>
            <a:r>
              <a:rPr lang="en-US" sz="3600" i="1" dirty="0" err="1" smtClean="0"/>
              <a:t>τ</a:t>
            </a:r>
            <a:r>
              <a:rPr lang="en-US" sz="3600" baseline="-25000" dirty="0" err="1" smtClean="0"/>
              <a:t>ij</a:t>
            </a:r>
            <a:r>
              <a:rPr lang="en-US" sz="3600" i="1" dirty="0" smtClean="0"/>
              <a:t> :</a:t>
            </a:r>
            <a:r>
              <a:rPr lang="en-US" sz="3600" i="1" dirty="0" smtClean="0"/>
              <a:t>Travel </a:t>
            </a:r>
            <a:r>
              <a:rPr lang="en-US" sz="3600" i="1" dirty="0"/>
              <a:t>time between patients </a:t>
            </a:r>
            <a:r>
              <a:rPr lang="en-US" sz="3600" i="1" dirty="0" err="1"/>
              <a:t>i</a:t>
            </a:r>
            <a:r>
              <a:rPr lang="en-US" sz="3600" i="1" dirty="0"/>
              <a:t> and j (</a:t>
            </a:r>
            <a:r>
              <a:rPr lang="en-US" sz="3600" i="1" dirty="0" smtClean="0"/>
              <a:t>assumed </a:t>
            </a:r>
            <a:r>
              <a:rPr lang="en-US" sz="3600" dirty="0" smtClean="0"/>
              <a:t>symmetric)</a:t>
            </a:r>
          </a:p>
          <a:p>
            <a:pPr>
              <a:lnSpc>
                <a:spcPct val="120000"/>
              </a:lnSpc>
              <a:buNone/>
            </a:pPr>
            <a:r>
              <a:rPr lang="en-US" sz="3600" dirty="0" err="1" smtClean="0"/>
              <a:t>e</a:t>
            </a:r>
            <a:r>
              <a:rPr lang="en-US" sz="3600" baseline="-25000" dirty="0" err="1" smtClean="0"/>
              <a:t>k</a:t>
            </a:r>
            <a:r>
              <a:rPr lang="en-US" sz="3600" baseline="-25000" dirty="0" err="1" smtClean="0"/>
              <a:t>d</a:t>
            </a:r>
            <a:r>
              <a:rPr lang="en-US" sz="3600" i="1" dirty="0" smtClean="0"/>
              <a:t> , </a:t>
            </a:r>
            <a:r>
              <a:rPr lang="en-US" sz="3600" dirty="0" err="1" smtClean="0"/>
              <a:t>f</a:t>
            </a:r>
            <a:r>
              <a:rPr lang="en-US" sz="3600" baseline="-25000" dirty="0" err="1" smtClean="0"/>
              <a:t>k</a:t>
            </a:r>
            <a:r>
              <a:rPr lang="en-US" sz="3600" baseline="-25000" dirty="0" err="1" smtClean="0"/>
              <a:t>d</a:t>
            </a:r>
            <a:r>
              <a:rPr lang="en-US" sz="3600" i="1" dirty="0" smtClean="0"/>
              <a:t> :</a:t>
            </a:r>
            <a:r>
              <a:rPr lang="en-US" sz="3600" i="1" dirty="0" smtClean="0"/>
              <a:t>Earliest </a:t>
            </a:r>
            <a:r>
              <a:rPr lang="en-US" sz="3600" dirty="0" smtClean="0"/>
              <a:t>start</a:t>
            </a:r>
            <a:r>
              <a:rPr lang="en-US" sz="3600" dirty="0"/>
              <a:t>, latest finish time of therapist </a:t>
            </a:r>
            <a:r>
              <a:rPr lang="en-US" sz="3600" i="1" dirty="0" smtClean="0"/>
              <a:t>k </a:t>
            </a:r>
            <a:r>
              <a:rPr lang="en-US" sz="3600" dirty="0" smtClean="0"/>
              <a:t>on day </a:t>
            </a:r>
            <a:r>
              <a:rPr lang="en-US" sz="3600" i="1" dirty="0" smtClean="0"/>
              <a:t>d</a:t>
            </a:r>
          </a:p>
          <a:p>
            <a:pPr>
              <a:lnSpc>
                <a:spcPct val="120000"/>
              </a:lnSpc>
            </a:pPr>
            <a:endParaRPr lang="en-US" sz="3600" b="1" dirty="0" smtClean="0"/>
          </a:p>
          <a:p>
            <a:pPr>
              <a:lnSpc>
                <a:spcPct val="120000"/>
              </a:lnSpc>
            </a:pPr>
            <a:r>
              <a:rPr lang="en-US" sz="3600" b="1" dirty="0" smtClean="0"/>
              <a:t>Decision variables</a:t>
            </a:r>
          </a:p>
          <a:p>
            <a:pPr>
              <a:lnSpc>
                <a:spcPct val="120000"/>
              </a:lnSpc>
              <a:buNone/>
            </a:pPr>
            <a:r>
              <a:rPr lang="en-US" sz="3600" dirty="0" err="1" smtClean="0"/>
              <a:t>x</a:t>
            </a:r>
            <a:r>
              <a:rPr lang="en-US" sz="3600" baseline="30000" dirty="0" err="1" smtClean="0"/>
              <a:t>k</a:t>
            </a:r>
            <a:r>
              <a:rPr lang="en-US" sz="3600" baseline="-25000" dirty="0" err="1" smtClean="0"/>
              <a:t>ijd</a:t>
            </a:r>
            <a:r>
              <a:rPr lang="en-US" sz="3600" baseline="-25000" dirty="0" smtClean="0"/>
              <a:t>     </a:t>
            </a:r>
            <a:r>
              <a:rPr lang="en-US" sz="3600" i="1" dirty="0" smtClean="0"/>
              <a:t>1 if </a:t>
            </a:r>
            <a:r>
              <a:rPr lang="en-US" sz="3600" i="1" dirty="0"/>
              <a:t>therapist k visits patients </a:t>
            </a:r>
            <a:r>
              <a:rPr lang="en-US" sz="3600" i="1" dirty="0" err="1"/>
              <a:t>i</a:t>
            </a:r>
            <a:r>
              <a:rPr lang="en-US" sz="3600" i="1" dirty="0"/>
              <a:t> and j in </a:t>
            </a:r>
            <a:r>
              <a:rPr lang="en-US" sz="3600" i="1" dirty="0" smtClean="0"/>
              <a:t>succession </a:t>
            </a:r>
            <a:r>
              <a:rPr lang="en-US" sz="3600" dirty="0" smtClean="0"/>
              <a:t>on </a:t>
            </a:r>
            <a:r>
              <a:rPr lang="en-US" sz="3600" dirty="0"/>
              <a:t>day </a:t>
            </a:r>
            <a:r>
              <a:rPr lang="en-US" sz="3600" i="1" dirty="0"/>
              <a:t>d, 0 otherwise</a:t>
            </a:r>
          </a:p>
          <a:p>
            <a:pPr>
              <a:lnSpc>
                <a:spcPct val="120000"/>
              </a:lnSpc>
              <a:buNone/>
            </a:pPr>
            <a:r>
              <a:rPr lang="en-US" sz="3600" dirty="0" err="1" smtClean="0"/>
              <a:t>t</a:t>
            </a:r>
            <a:r>
              <a:rPr lang="en-US" sz="3600" baseline="-25000" dirty="0" err="1" smtClean="0"/>
              <a:t>id</a:t>
            </a:r>
            <a:r>
              <a:rPr lang="en-US" sz="3600" i="1" dirty="0" smtClean="0"/>
              <a:t> 	:Time </a:t>
            </a:r>
            <a:r>
              <a:rPr lang="en-US" sz="3600" i="1" dirty="0"/>
              <a:t>at which patient </a:t>
            </a:r>
            <a:r>
              <a:rPr lang="en-US" sz="3600" i="1" dirty="0" err="1"/>
              <a:t>i</a:t>
            </a:r>
            <a:r>
              <a:rPr lang="en-US" sz="3600" i="1" dirty="0"/>
              <a:t> begins to receive </a:t>
            </a:r>
            <a:r>
              <a:rPr lang="en-US" sz="3600" i="1" dirty="0" smtClean="0"/>
              <a:t>treatment </a:t>
            </a:r>
            <a:r>
              <a:rPr lang="en-US" sz="3600" dirty="0" smtClean="0"/>
              <a:t>from </a:t>
            </a:r>
            <a:r>
              <a:rPr lang="en-US" sz="3600" dirty="0"/>
              <a:t>a therapist on day </a:t>
            </a:r>
            <a:r>
              <a:rPr lang="en-US" sz="3600" i="1" dirty="0" smtClean="0"/>
              <a:t>d</a:t>
            </a:r>
          </a:p>
          <a:p>
            <a:pPr>
              <a:lnSpc>
                <a:spcPct val="170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400" dirty="0" err="1" smtClean="0"/>
              <a:t>The</a:t>
            </a:r>
            <a:r>
              <a:rPr lang="tr-TR" sz="4400" dirty="0" smtClean="0"/>
              <a:t> MIP Model</a:t>
            </a:r>
            <a:endParaRPr lang="tr-T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5 İçerik Yer Tutucusu" descr="Model b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0"/>
            <a:ext cx="8064895" cy="72036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Additional requirements</a:t>
            </a:r>
          </a:p>
          <a:p>
            <a:pPr lvl="1"/>
            <a:r>
              <a:rPr lang="en-US" dirty="0" smtClean="0"/>
              <a:t>Patient Patterns</a:t>
            </a:r>
          </a:p>
          <a:p>
            <a:pPr lvl="2"/>
            <a:r>
              <a:rPr lang="en-US" dirty="0" smtClean="0"/>
              <a:t>+ binary variable for each pattern</a:t>
            </a:r>
          </a:p>
          <a:p>
            <a:pPr lvl="1"/>
            <a:r>
              <a:rPr lang="en-US" dirty="0" smtClean="0"/>
              <a:t>First visit</a:t>
            </a:r>
          </a:p>
          <a:p>
            <a:pPr lvl="2"/>
            <a:r>
              <a:rPr lang="en-US" dirty="0" smtClean="0"/>
              <a:t>Two cases : one of the visit and first visit</a:t>
            </a:r>
          </a:p>
          <a:p>
            <a:pPr lvl="1"/>
            <a:r>
              <a:rPr lang="en-US" dirty="0" smtClean="0"/>
              <a:t>Multiple session per day</a:t>
            </a:r>
          </a:p>
          <a:p>
            <a:pPr lvl="2"/>
            <a:r>
              <a:rPr lang="en-US" dirty="0" smtClean="0"/>
              <a:t>Multiple records of patients, break between sessions</a:t>
            </a:r>
          </a:p>
          <a:p>
            <a:pPr lvl="1"/>
            <a:r>
              <a:rPr lang="en-US" dirty="0" smtClean="0"/>
              <a:t>Lunch breaks</a:t>
            </a:r>
          </a:p>
          <a:p>
            <a:pPr lvl="2"/>
            <a:r>
              <a:rPr lang="en-US" dirty="0" smtClean="0"/>
              <a:t>Half hour between 11am -1 pm</a:t>
            </a:r>
          </a:p>
          <a:p>
            <a:pPr lvl="2"/>
            <a:r>
              <a:rPr lang="en-US" dirty="0" smtClean="0"/>
              <a:t>binary variable </a:t>
            </a:r>
            <a:r>
              <a:rPr lang="en-US" dirty="0" err="1" smtClean="0"/>
              <a:t>i,j,k,d</a:t>
            </a:r>
            <a:r>
              <a:rPr lang="en-US" dirty="0" smtClean="0"/>
              <a:t>  </a:t>
            </a:r>
          </a:p>
          <a:p>
            <a:pPr lvl="2"/>
            <a:r>
              <a:rPr lang="en-US" dirty="0" smtClean="0"/>
              <a:t>continuous variable for starting time </a:t>
            </a:r>
            <a:r>
              <a:rPr lang="en-US" dirty="0" err="1" smtClean="0"/>
              <a:t>k,d</a:t>
            </a:r>
            <a:endParaRPr lang="en-US" dirty="0" smtClean="0"/>
          </a:p>
          <a:p>
            <a:pPr lvl="1"/>
            <a:r>
              <a:rPr lang="en-US" dirty="0" smtClean="0"/>
              <a:t>Tracking paid time and overtime</a:t>
            </a:r>
          </a:p>
          <a:p>
            <a:pPr lvl="2"/>
            <a:r>
              <a:rPr lang="en-US" dirty="0" smtClean="0"/>
              <a:t>After 40 hours in a week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Solution</a:t>
            </a:r>
            <a:r>
              <a:rPr lang="tr-TR" dirty="0" smtClean="0"/>
              <a:t> </a:t>
            </a:r>
            <a:r>
              <a:rPr lang="tr-TR" dirty="0" err="1" smtClean="0"/>
              <a:t>Methodology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Adaptive Sequential Grasp</a:t>
            </a:r>
          </a:p>
          <a:p>
            <a:pPr lvl="1"/>
            <a:r>
              <a:rPr lang="en-US" dirty="0" smtClean="0"/>
              <a:t>Phase I randomly selecting therapist-day pairs in sequence and finding the optimal route for each turn (250 times)</a:t>
            </a:r>
          </a:p>
          <a:p>
            <a:pPr lvl="1"/>
            <a:r>
              <a:rPr lang="en-US" dirty="0" smtClean="0"/>
              <a:t>Phase II improve</a:t>
            </a:r>
            <a:r>
              <a:rPr lang="tr-TR" dirty="0" smtClean="0"/>
              <a:t>s</a:t>
            </a:r>
            <a:r>
              <a:rPr lang="en-US" dirty="0" smtClean="0"/>
              <a:t> a subset of candidates using a high level neighborhood search defined by insertions and swaps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Sequential</a:t>
            </a:r>
            <a:r>
              <a:rPr lang="tr-TR" dirty="0" smtClean="0"/>
              <a:t> vs </a:t>
            </a:r>
            <a:r>
              <a:rPr lang="tr-TR" dirty="0" err="1" smtClean="0"/>
              <a:t>Parallel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Sequential</a:t>
            </a:r>
          </a:p>
          <a:p>
            <a:pPr lvl="1"/>
            <a:r>
              <a:rPr lang="en-US" dirty="0" smtClean="0"/>
              <a:t>One route at a time</a:t>
            </a:r>
          </a:p>
          <a:p>
            <a:r>
              <a:rPr lang="en-US" dirty="0" smtClean="0"/>
              <a:t>Parallel</a:t>
            </a:r>
          </a:p>
          <a:p>
            <a:pPr lvl="1"/>
            <a:r>
              <a:rPr lang="en-US" dirty="0" smtClean="0"/>
              <a:t>Multiple route simultaneously</a:t>
            </a:r>
          </a:p>
          <a:p>
            <a:pPr lvl="1"/>
            <a:r>
              <a:rPr lang="en-US" dirty="0" smtClean="0"/>
              <a:t>If feasibility not an issue and optimality is in focus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Phase</a:t>
            </a:r>
            <a:r>
              <a:rPr lang="tr-TR" dirty="0" smtClean="0"/>
              <a:t>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Step 1:Fixing (first) visit day when PT is required</a:t>
            </a:r>
          </a:p>
          <a:p>
            <a:r>
              <a:rPr lang="en-US" sz="2600" dirty="0" smtClean="0"/>
              <a:t>Step 2: All compatible therapist-day tours are identified and one of them say (k*,d*) selected to built.</a:t>
            </a:r>
          </a:p>
          <a:p>
            <a:r>
              <a:rPr lang="en-US" sz="2600" dirty="0" smtClean="0"/>
              <a:t>Step 3: Identify and sort a subset of patients who are eligible for route (k*,d*) and randomly select</a:t>
            </a:r>
          </a:p>
          <a:p>
            <a:pPr>
              <a:buNone/>
            </a:pPr>
            <a:r>
              <a:rPr lang="en-US" sz="2600" dirty="0" smtClean="0"/>
              <a:t>When a route is no longer extended a new one is started.</a:t>
            </a:r>
          </a:p>
          <a:p>
            <a:pPr>
              <a:buNone/>
            </a:pPr>
            <a:r>
              <a:rPr lang="en-US" sz="2600" dirty="0" smtClean="0"/>
              <a:t>Termination: When all patients are routed or no feasible </a:t>
            </a:r>
            <a:r>
              <a:rPr lang="en-US" sz="2600" dirty="0" err="1" smtClean="0"/>
              <a:t>threapist</a:t>
            </a:r>
            <a:r>
              <a:rPr lang="en-US" sz="2600" dirty="0" smtClean="0"/>
              <a:t>-patient pairs are left (very expensive super therapist) 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 smtClean="0"/>
              <a:t>Step 1:</a:t>
            </a:r>
            <a:r>
              <a:rPr lang="tr-TR" sz="3600" dirty="0" err="1" smtClean="0"/>
              <a:t>Fixing</a:t>
            </a:r>
            <a:r>
              <a:rPr lang="tr-TR" sz="3600" dirty="0" smtClean="0"/>
              <a:t> (</a:t>
            </a:r>
            <a:r>
              <a:rPr lang="tr-TR" sz="3600" dirty="0" err="1" smtClean="0"/>
              <a:t>first</a:t>
            </a:r>
            <a:r>
              <a:rPr lang="tr-TR" sz="3600" dirty="0" smtClean="0"/>
              <a:t>) </a:t>
            </a:r>
            <a:r>
              <a:rPr lang="tr-TR" sz="3600" dirty="0" err="1" smtClean="0"/>
              <a:t>visit</a:t>
            </a:r>
            <a:r>
              <a:rPr lang="tr-TR" sz="3600" dirty="0" smtClean="0"/>
              <a:t> </a:t>
            </a:r>
            <a:r>
              <a:rPr lang="tr-TR" sz="3600" dirty="0" err="1" smtClean="0"/>
              <a:t>day</a:t>
            </a:r>
            <a:r>
              <a:rPr lang="tr-TR" sz="3600" dirty="0" smtClean="0"/>
              <a:t> </a:t>
            </a:r>
            <a:r>
              <a:rPr lang="tr-TR" sz="3600" dirty="0" err="1" smtClean="0"/>
              <a:t>when</a:t>
            </a:r>
            <a:r>
              <a:rPr lang="tr-TR" sz="3600" dirty="0" smtClean="0"/>
              <a:t> PT is </a:t>
            </a:r>
            <a:r>
              <a:rPr lang="tr-TR" sz="3600" dirty="0" err="1" smtClean="0"/>
              <a:t>required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Ex 1: Assume patient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 has feasible patterns </a:t>
            </a:r>
          </a:p>
          <a:p>
            <a:pPr>
              <a:buNone/>
            </a:pPr>
            <a:r>
              <a:rPr lang="en-US" sz="2400" i="1" dirty="0" smtClean="0"/>
              <a:t>	(1, 2, 3),</a:t>
            </a:r>
            <a:r>
              <a:rPr lang="en-US" sz="2400" dirty="0" smtClean="0"/>
              <a:t>(</a:t>
            </a:r>
            <a:r>
              <a:rPr lang="en-US" sz="2400" dirty="0"/>
              <a:t>1, 2, 4), </a:t>
            </a:r>
            <a:r>
              <a:rPr lang="en-US" sz="2400" dirty="0" smtClean="0"/>
              <a:t>(</a:t>
            </a:r>
            <a:r>
              <a:rPr lang="en-US" sz="2400" dirty="0"/>
              <a:t>2, 3, 4) and </a:t>
            </a:r>
            <a:r>
              <a:rPr lang="en-US" sz="2400" dirty="0" smtClean="0"/>
              <a:t>(</a:t>
            </a:r>
            <a:r>
              <a:rPr lang="en-US" sz="2400" dirty="0"/>
              <a:t>3, 4, 5). Thus, the candidate set </a:t>
            </a:r>
            <a:r>
              <a:rPr lang="en-US" sz="2400" i="1" dirty="0"/>
              <a:t>D1 </a:t>
            </a:r>
            <a:r>
              <a:rPr lang="en-US" sz="2400" i="1" dirty="0" smtClean="0"/>
              <a:t>=</a:t>
            </a:r>
            <a:r>
              <a:rPr lang="en-US" sz="2400" dirty="0" smtClean="0"/>
              <a:t>{</a:t>
            </a:r>
            <a:r>
              <a:rPr lang="en-US" sz="2400" dirty="0"/>
              <a:t>1</a:t>
            </a:r>
            <a:r>
              <a:rPr lang="en-US" sz="2400" i="1" dirty="0"/>
              <a:t>, 2, 3}, so the first visit would be randomly fixed at day </a:t>
            </a:r>
            <a:r>
              <a:rPr lang="en-US" sz="2400" i="1" dirty="0" smtClean="0"/>
              <a:t>1,</a:t>
            </a:r>
            <a:r>
              <a:rPr lang="en-US" sz="2400" dirty="0" smtClean="0"/>
              <a:t>2 </a:t>
            </a:r>
            <a:r>
              <a:rPr lang="en-US" sz="2400" dirty="0"/>
              <a:t>or 3 with probability 1/3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i="1" dirty="0" smtClean="0"/>
              <a:t>Ex 2:  or assign probabilities according to the frequencies </a:t>
            </a:r>
          </a:p>
          <a:p>
            <a:pPr>
              <a:buNone/>
            </a:pPr>
            <a:r>
              <a:rPr lang="en-US" sz="2400" i="1" dirty="0" smtClean="0"/>
              <a:t>	Frequency set (2,1,1) </a:t>
            </a:r>
          </a:p>
          <a:p>
            <a:pPr>
              <a:buNone/>
            </a:pPr>
            <a:r>
              <a:rPr lang="en-US" sz="2400" i="1" dirty="0" smtClean="0"/>
              <a:t>	so </a:t>
            </a:r>
            <a:r>
              <a:rPr lang="en-US" sz="2400" i="1" dirty="0"/>
              <a:t>the probabilities of selecting days 1, </a:t>
            </a:r>
            <a:r>
              <a:rPr lang="en-US" sz="2400" i="1" dirty="0" smtClean="0"/>
              <a:t>2 or </a:t>
            </a:r>
            <a:r>
              <a:rPr lang="en-US" sz="2400" i="1" dirty="0"/>
              <a:t>3 for the first visit are 2/4, 1/4, and 1/4, respectively</a:t>
            </a:r>
            <a:r>
              <a:rPr lang="en-US" sz="2400" i="1" dirty="0" smtClean="0"/>
              <a:t>.</a:t>
            </a:r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r>
              <a:rPr lang="en-US" sz="2400" i="1" dirty="0" smtClean="0"/>
              <a:t>More sophisticated rules can be used such as looking PT s time left for each day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Step 2: </a:t>
            </a:r>
            <a:r>
              <a:rPr lang="tr-TR" dirty="0" err="1" smtClean="0"/>
              <a:t>Route</a:t>
            </a:r>
            <a:r>
              <a:rPr lang="tr-TR" dirty="0" smtClean="0"/>
              <a:t> </a:t>
            </a:r>
            <a:r>
              <a:rPr lang="tr-TR" dirty="0" err="1" smtClean="0"/>
              <a:t>Selection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Step 2.1: Determining candidate list of days</a:t>
            </a:r>
          </a:p>
          <a:p>
            <a:pPr lvl="1"/>
            <a:r>
              <a:rPr lang="en-US" sz="2400" dirty="0" smtClean="0"/>
              <a:t>Total amount of available therapist time for day d</a:t>
            </a:r>
          </a:p>
          <a:p>
            <a:pPr lvl="1"/>
            <a:r>
              <a:rPr lang="en-US" sz="2400" dirty="0" smtClean="0"/>
              <a:t>available remaining time for therapists for each day (fixed patients, already assigned patients, flexible patients who must be seen on that day due to their patterns) </a:t>
            </a:r>
          </a:p>
          <a:p>
            <a:pPr lvl="1"/>
            <a:r>
              <a:rPr lang="en-US" sz="2400" dirty="0" smtClean="0"/>
              <a:t>Level the days</a:t>
            </a:r>
          </a:p>
          <a:p>
            <a:pPr>
              <a:buNone/>
            </a:pPr>
            <a:r>
              <a:rPr lang="en-US" sz="2400" dirty="0" smtClean="0"/>
              <a:t>	Ex 3: days {1,2,3,4,5} total time {12,8,4,16,8}</a:t>
            </a:r>
          </a:p>
          <a:p>
            <a:pPr>
              <a:buNone/>
            </a:pPr>
            <a:r>
              <a:rPr lang="en-US" sz="2400" dirty="0" smtClean="0"/>
              <a:t>	Treatment, travel and </a:t>
            </a:r>
            <a:r>
              <a:rPr lang="en-US" sz="2400" dirty="0" err="1" smtClean="0"/>
              <a:t>adm</a:t>
            </a:r>
            <a:r>
              <a:rPr lang="en-US" sz="2400" dirty="0" smtClean="0"/>
              <a:t>. time  so remaining {5,0,4,0,2} </a:t>
            </a:r>
          </a:p>
          <a:p>
            <a:pPr>
              <a:buNone/>
            </a:pPr>
            <a:r>
              <a:rPr lang="en-US" sz="2400" dirty="0" smtClean="0"/>
              <a:t>	first level day 1,3 second level day 5, third level day 2,4</a:t>
            </a:r>
          </a:p>
          <a:p>
            <a:pPr>
              <a:buNone/>
            </a:pPr>
            <a:r>
              <a:rPr lang="en-US" sz="2400" dirty="0" smtClean="0"/>
              <a:t>	so the candidate day list is D={1,3}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Outline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About GRASP</a:t>
            </a:r>
          </a:p>
          <a:p>
            <a:r>
              <a:rPr lang="en-US" dirty="0" smtClean="0"/>
              <a:t>Problem Definition and Setting</a:t>
            </a:r>
          </a:p>
          <a:p>
            <a:r>
              <a:rPr lang="en-US" dirty="0" smtClean="0"/>
              <a:t>MIP model and additions</a:t>
            </a:r>
          </a:p>
          <a:p>
            <a:r>
              <a:rPr lang="en-US" dirty="0" smtClean="0"/>
              <a:t>Solution Methodology</a:t>
            </a:r>
          </a:p>
          <a:p>
            <a:pPr lvl="1"/>
            <a:r>
              <a:rPr lang="en-US" dirty="0" smtClean="0"/>
              <a:t>Phase I</a:t>
            </a:r>
          </a:p>
          <a:p>
            <a:pPr lvl="1"/>
            <a:r>
              <a:rPr lang="en-US" dirty="0" smtClean="0"/>
              <a:t>Phase II</a:t>
            </a:r>
          </a:p>
          <a:p>
            <a:r>
              <a:rPr lang="en-US" dirty="0" smtClean="0"/>
              <a:t>Computations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Step 2: </a:t>
            </a:r>
            <a:r>
              <a:rPr lang="tr-TR" dirty="0" err="1" smtClean="0"/>
              <a:t>Route</a:t>
            </a:r>
            <a:r>
              <a:rPr lang="tr-TR" dirty="0" smtClean="0"/>
              <a:t> </a:t>
            </a:r>
            <a:r>
              <a:rPr lang="tr-TR" dirty="0" err="1" smtClean="0"/>
              <a:t>Selection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Step 2.2: Selecting next route (</a:t>
            </a:r>
            <a:r>
              <a:rPr lang="en-US" sz="2400" dirty="0" err="1" smtClean="0"/>
              <a:t>k,d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Having candidate day list</a:t>
            </a:r>
            <a:r>
              <a:rPr lang="tr-TR" sz="2000" dirty="0" smtClean="0"/>
              <a:t>, </a:t>
            </a:r>
            <a:r>
              <a:rPr lang="en-US" sz="2000" dirty="0" smtClean="0"/>
              <a:t>list all therapist-day pairs</a:t>
            </a:r>
          </a:p>
          <a:p>
            <a:pPr lvl="1">
              <a:buNone/>
            </a:pPr>
            <a:r>
              <a:rPr lang="en-US" sz="2000" dirty="0" smtClean="0"/>
              <a:t>R={(</a:t>
            </a:r>
            <a:r>
              <a:rPr lang="en-US" sz="2000" dirty="0" err="1" smtClean="0"/>
              <a:t>k,d</a:t>
            </a:r>
            <a:r>
              <a:rPr lang="en-US" sz="2000" dirty="0" smtClean="0"/>
              <a:t>): d in D and k in K(d)}</a:t>
            </a:r>
          </a:p>
          <a:p>
            <a:pPr lvl="1"/>
            <a:r>
              <a:rPr lang="en-US" sz="2000" dirty="0" smtClean="0"/>
              <a:t>Sort increasing order of wage rates</a:t>
            </a:r>
          </a:p>
          <a:p>
            <a:pPr lvl="1"/>
            <a:r>
              <a:rPr lang="en-US" sz="2000" dirty="0" smtClean="0"/>
              <a:t>Restricted candidate list </a:t>
            </a:r>
          </a:p>
          <a:p>
            <a:pPr lvl="1">
              <a:buNone/>
            </a:pPr>
            <a:r>
              <a:rPr lang="en-US" sz="2000" dirty="0" smtClean="0"/>
              <a:t>Take first m entries</a:t>
            </a:r>
            <a:r>
              <a:rPr lang="en-US" sz="2000" dirty="0" smtClean="0"/>
              <a:t> so selecting one has </a:t>
            </a:r>
            <a:r>
              <a:rPr lang="en-US" sz="2000" dirty="0" err="1" smtClean="0"/>
              <a:t>prob</a:t>
            </a:r>
            <a:r>
              <a:rPr lang="en-US" sz="2000" dirty="0" smtClean="0"/>
              <a:t> 1/m</a:t>
            </a:r>
          </a:p>
          <a:p>
            <a:pPr lvl="1">
              <a:buNone/>
            </a:pPr>
            <a:r>
              <a:rPr lang="en-US" sz="2000" dirty="0" smtClean="0"/>
              <a:t>Ex 4: D={1,3}  therapists k1,k2,k3 with wage rates 40,50,35</a:t>
            </a:r>
          </a:p>
          <a:p>
            <a:pPr lvl="1">
              <a:buNone/>
            </a:pPr>
            <a:r>
              <a:rPr lang="en-US" sz="2000" dirty="0" smtClean="0"/>
              <a:t>k1 and k2 work on day1, k3 works on day 3 </a:t>
            </a:r>
          </a:p>
          <a:p>
            <a:pPr lvl="1">
              <a:buNone/>
            </a:pPr>
            <a:r>
              <a:rPr lang="en-US" sz="2000" dirty="0" smtClean="0"/>
              <a:t>so candidate</a:t>
            </a:r>
            <a:r>
              <a:rPr lang="en-US" sz="2000" dirty="0" smtClean="0"/>
              <a:t> </a:t>
            </a:r>
            <a:r>
              <a:rPr lang="en-US" sz="2000" dirty="0" smtClean="0"/>
              <a:t>routes R={(k1,1)(k2,1)(k3,3)}, CL= {(k3,3)(k1,1)(k2,2)} </a:t>
            </a:r>
          </a:p>
          <a:p>
            <a:pPr lvl="1">
              <a:buNone/>
            </a:pPr>
            <a:r>
              <a:rPr lang="en-US" sz="2000" dirty="0" smtClean="0"/>
              <a:t>if m=2 then RCL= {(k3,3)(k1,1)} with </a:t>
            </a:r>
            <a:r>
              <a:rPr lang="en-US" sz="2000" dirty="0" err="1" smtClean="0"/>
              <a:t>prob</a:t>
            </a:r>
            <a:r>
              <a:rPr lang="en-US" sz="2000" dirty="0" smtClean="0"/>
              <a:t> of selecting one is 0.5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Step 3: </a:t>
            </a:r>
            <a:r>
              <a:rPr lang="tr-TR" dirty="0" err="1" smtClean="0"/>
              <a:t>Route</a:t>
            </a:r>
            <a:r>
              <a:rPr lang="tr-TR" dirty="0" smtClean="0"/>
              <a:t> </a:t>
            </a:r>
            <a:r>
              <a:rPr lang="tr-TR" dirty="0" err="1" smtClean="0"/>
              <a:t>Construction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So (</a:t>
            </a:r>
            <a:r>
              <a:rPr lang="en-US" sz="2000" dirty="0" err="1" smtClean="0"/>
              <a:t>k,d</a:t>
            </a:r>
            <a:r>
              <a:rPr lang="en-US" sz="2000" dirty="0" smtClean="0"/>
              <a:t>) pair is selected</a:t>
            </a:r>
          </a:p>
          <a:p>
            <a:r>
              <a:rPr lang="en-US" sz="2000" dirty="0" smtClean="0"/>
              <a:t>Determine candidate patients I(</a:t>
            </a:r>
            <a:r>
              <a:rPr lang="en-US" sz="2000" dirty="0" err="1" smtClean="0"/>
              <a:t>k,d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k is certified to treat patient </a:t>
            </a:r>
            <a:r>
              <a:rPr lang="en-US" sz="2000" dirty="0" err="1" smtClean="0"/>
              <a:t>i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Feasible pattern of patient </a:t>
            </a:r>
            <a:r>
              <a:rPr lang="en-US" sz="2000" dirty="0" err="1" smtClean="0"/>
              <a:t>i</a:t>
            </a:r>
            <a:r>
              <a:rPr lang="en-US" sz="2000" dirty="0" smtClean="0"/>
              <a:t> includes d?</a:t>
            </a:r>
          </a:p>
          <a:p>
            <a:r>
              <a:rPr lang="en-US" sz="2000" dirty="0" smtClean="0"/>
              <a:t>Assigning one patient at a time to the route (starting and ending o(k), d(k))</a:t>
            </a:r>
          </a:p>
          <a:p>
            <a:r>
              <a:rPr lang="en-US" sz="2000" dirty="0" smtClean="0"/>
              <a:t>Step 3.1 Decide on the length of RCL for selecting next patient</a:t>
            </a:r>
          </a:p>
          <a:p>
            <a:pPr lvl="1"/>
            <a:r>
              <a:rPr lang="en-US" sz="2000" dirty="0" smtClean="0"/>
              <a:t>Within a certain distance from therapist’s home</a:t>
            </a:r>
          </a:p>
          <a:p>
            <a:pPr lvl="1"/>
            <a:r>
              <a:rPr lang="en-US" sz="2000" dirty="0" smtClean="0"/>
              <a:t>Not fixing it to be some value, instead giving an interval</a:t>
            </a:r>
          </a:p>
          <a:p>
            <a:r>
              <a:rPr lang="en-US" sz="2000" dirty="0" smtClean="0"/>
              <a:t>Step 3.2 Construct RCL by calculating earliest time that next treatment can start</a:t>
            </a:r>
          </a:p>
          <a:p>
            <a:r>
              <a:rPr lang="en-US" sz="2000" dirty="0" smtClean="0"/>
              <a:t>Step3.3 Benefit measure computed for each patient in RCL</a:t>
            </a:r>
          </a:p>
          <a:p>
            <a:r>
              <a:rPr lang="en-US" sz="2000" dirty="0" smtClean="0"/>
              <a:t>Step 3.4 one of the top candidates are randomly selected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Step 3: </a:t>
            </a:r>
            <a:r>
              <a:rPr lang="tr-TR" dirty="0" err="1" smtClean="0"/>
              <a:t>Route</a:t>
            </a:r>
            <a:r>
              <a:rPr lang="tr-TR" dirty="0" smtClean="0"/>
              <a:t> </a:t>
            </a:r>
            <a:r>
              <a:rPr lang="tr-TR" dirty="0" err="1" smtClean="0"/>
              <a:t>Construction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Step 3.2 Construct RCL by calculating earliest time that next treatment can start</a:t>
            </a:r>
          </a:p>
          <a:p>
            <a:pPr>
              <a:buNone/>
            </a:pPr>
            <a:r>
              <a:rPr lang="en-US" sz="1900" dirty="0" smtClean="0"/>
              <a:t>	</a:t>
            </a:r>
            <a:r>
              <a:rPr lang="en-US" sz="1900" dirty="0" err="1" smtClean="0"/>
              <a:t>t</a:t>
            </a:r>
            <a:r>
              <a:rPr lang="en-US" sz="1900" baseline="-25000" dirty="0" err="1" smtClean="0"/>
              <a:t>i</a:t>
            </a:r>
            <a:r>
              <a:rPr lang="en-US" sz="1900" dirty="0" smtClean="0"/>
              <a:t>: starting treatment time   </a:t>
            </a:r>
            <a:r>
              <a:rPr lang="en-US" sz="1900" dirty="0" err="1" smtClean="0"/>
              <a:t>s</a:t>
            </a:r>
            <a:r>
              <a:rPr lang="en-US" sz="1900" baseline="-25000" dirty="0" err="1" smtClean="0"/>
              <a:t>id</a:t>
            </a:r>
            <a:r>
              <a:rPr lang="en-US" sz="1900" dirty="0" smtClean="0"/>
              <a:t> : treatment time   </a:t>
            </a:r>
            <a:r>
              <a:rPr lang="en-US" sz="1900" dirty="0" err="1" smtClean="0"/>
              <a:t>τ</a:t>
            </a:r>
            <a:r>
              <a:rPr lang="en-US" sz="1900" baseline="-25000" dirty="0" err="1" smtClean="0"/>
              <a:t>ij</a:t>
            </a:r>
            <a:r>
              <a:rPr lang="en-US" sz="1900" dirty="0" smtClean="0"/>
              <a:t> : travel time</a:t>
            </a:r>
          </a:p>
          <a:p>
            <a:pPr>
              <a:buNone/>
            </a:pPr>
            <a:r>
              <a:rPr lang="en-US" sz="1900" dirty="0" smtClean="0"/>
              <a:t>	</a:t>
            </a:r>
            <a:r>
              <a:rPr lang="en-US" sz="1900" dirty="0" err="1" smtClean="0"/>
              <a:t>t^</a:t>
            </a:r>
            <a:r>
              <a:rPr lang="en-US" sz="1900" baseline="-25000" dirty="0" err="1" smtClean="0"/>
              <a:t>j</a:t>
            </a:r>
            <a:r>
              <a:rPr lang="en-US" sz="1900" dirty="0" smtClean="0"/>
              <a:t> = </a:t>
            </a:r>
            <a:r>
              <a:rPr lang="en-US" sz="1900" dirty="0" err="1" smtClean="0"/>
              <a:t>t</a:t>
            </a:r>
            <a:r>
              <a:rPr lang="en-US" sz="1900" baseline="-25000" dirty="0" err="1" smtClean="0"/>
              <a:t>i</a:t>
            </a:r>
            <a:r>
              <a:rPr lang="en-US" sz="1900" dirty="0" smtClean="0"/>
              <a:t> + S</a:t>
            </a:r>
            <a:r>
              <a:rPr lang="en-US" sz="1900" baseline="-25000" dirty="0" smtClean="0"/>
              <a:t>id</a:t>
            </a:r>
            <a:r>
              <a:rPr lang="en-US" sz="1900" dirty="0" smtClean="0"/>
              <a:t> + </a:t>
            </a:r>
            <a:r>
              <a:rPr lang="en-US" sz="1900" dirty="0" err="1" smtClean="0"/>
              <a:t>τ</a:t>
            </a:r>
            <a:r>
              <a:rPr lang="en-US" sz="1900" baseline="-25000" dirty="0" err="1" smtClean="0"/>
              <a:t>ij</a:t>
            </a:r>
            <a:endParaRPr lang="en-US" sz="1900" dirty="0" smtClean="0"/>
          </a:p>
          <a:p>
            <a:pPr>
              <a:buNone/>
            </a:pPr>
            <a:r>
              <a:rPr lang="en-US" sz="1900" dirty="0" smtClean="0"/>
              <a:t>	</a:t>
            </a:r>
            <a:r>
              <a:rPr lang="en-US" sz="1900" dirty="0" err="1" smtClean="0"/>
              <a:t>T</a:t>
            </a:r>
            <a:r>
              <a:rPr lang="en-US" sz="1900" baseline="-25000" dirty="0" err="1" smtClean="0"/>
              <a:t>j</a:t>
            </a:r>
            <a:r>
              <a:rPr lang="en-US" sz="1900" dirty="0" smtClean="0"/>
              <a:t>: {</a:t>
            </a:r>
            <a:r>
              <a:rPr lang="en-US" sz="1900" dirty="0" err="1" smtClean="0"/>
              <a:t>a</a:t>
            </a:r>
            <a:r>
              <a:rPr lang="en-US" sz="1900" baseline="-25000" dirty="0" err="1" smtClean="0"/>
              <a:t>jd</a:t>
            </a:r>
            <a:r>
              <a:rPr lang="en-US" sz="1900" dirty="0" smtClean="0"/>
              <a:t>  if j is Fixed, max(</a:t>
            </a:r>
            <a:r>
              <a:rPr lang="en-US" sz="1900" dirty="0" err="1" smtClean="0"/>
              <a:t>a</a:t>
            </a:r>
            <a:r>
              <a:rPr lang="en-US" sz="1900" baseline="-25000" dirty="0" err="1" smtClean="0"/>
              <a:t>jd</a:t>
            </a:r>
            <a:r>
              <a:rPr lang="en-US" sz="1900" dirty="0" err="1" smtClean="0"/>
              <a:t>,t^</a:t>
            </a:r>
            <a:r>
              <a:rPr lang="en-US" sz="1900" baseline="-25000" dirty="0" err="1" smtClean="0"/>
              <a:t>j</a:t>
            </a:r>
            <a:r>
              <a:rPr lang="en-US" sz="1900" dirty="0" smtClean="0"/>
              <a:t>) if j is flex}</a:t>
            </a:r>
          </a:p>
          <a:p>
            <a:pPr>
              <a:buNone/>
            </a:pPr>
            <a:r>
              <a:rPr lang="en-US" sz="1800" dirty="0" smtClean="0"/>
              <a:t>Ex5: Current patient’s treatment starts at 13.50 and treat. Time 0.5 hours</a:t>
            </a:r>
          </a:p>
          <a:p>
            <a:pPr>
              <a:buNone/>
            </a:pPr>
            <a:r>
              <a:rPr lang="en-US" sz="1800" dirty="0" smtClean="0"/>
              <a:t>	therapist works (8.00 -17.00)</a:t>
            </a:r>
          </a:p>
          <a:p>
            <a:r>
              <a:rPr lang="en-US" sz="1800" dirty="0" smtClean="0"/>
              <a:t>Also if patient has multiple sessions more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j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s and checking lunch break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sz="9600" dirty="0" smtClean="0"/>
              <a:t>	</a:t>
            </a:r>
          </a:p>
          <a:p>
            <a:pPr>
              <a:buNone/>
            </a:pPr>
            <a:endParaRPr lang="en-US" sz="2000" dirty="0"/>
          </a:p>
        </p:txBody>
      </p:sp>
      <p:pic>
        <p:nvPicPr>
          <p:cNvPr id="4" name="3 Resim" descr="tab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163913"/>
            <a:ext cx="8557065" cy="25054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Step 3: </a:t>
            </a:r>
            <a:r>
              <a:rPr lang="tr-TR" dirty="0" err="1" smtClean="0"/>
              <a:t>Route</a:t>
            </a:r>
            <a:r>
              <a:rPr lang="tr-TR" dirty="0" smtClean="0"/>
              <a:t> </a:t>
            </a:r>
            <a:r>
              <a:rPr lang="tr-TR" dirty="0" err="1" smtClean="0"/>
              <a:t>Construction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Step 3.3 Benefit measure computed for each patient in RCL</a:t>
            </a:r>
          </a:p>
          <a:p>
            <a:pPr lvl="1"/>
            <a:r>
              <a:rPr lang="en-US" sz="2000" dirty="0" smtClean="0"/>
              <a:t>Considering idle time, travel times, treatment times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 r="27431"/>
          <a:stretch>
            <a:fillRect/>
          </a:stretch>
        </p:blipFill>
        <p:spPr bwMode="auto">
          <a:xfrm>
            <a:off x="4139952" y="2348880"/>
            <a:ext cx="4176464" cy="892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212976"/>
            <a:ext cx="483061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4" cstate="print"/>
          <a:srcRect l="2855" t="20000" r="43328"/>
          <a:stretch>
            <a:fillRect/>
          </a:stretch>
        </p:blipFill>
        <p:spPr bwMode="auto">
          <a:xfrm>
            <a:off x="323528" y="2564904"/>
            <a:ext cx="338437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Metin kutusu"/>
          <p:cNvSpPr txBox="1"/>
          <p:nvPr/>
        </p:nvSpPr>
        <p:spPr>
          <a:xfrm>
            <a:off x="611560" y="5445224"/>
            <a:ext cx="73448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  Step 3.4 Selecting next patient j</a:t>
            </a:r>
          </a:p>
          <a:p>
            <a:pPr marL="0" lvl="1"/>
            <a:r>
              <a:rPr lang="en-US" sz="2000" dirty="0" smtClean="0"/>
              <a:t>So here the RCL is {2,1,5} If m=2 then then patients 1 and 2 will be selected with probability 0.45 and 0.55 respectively.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Phase</a:t>
            </a:r>
            <a:r>
              <a:rPr lang="tr-TR" dirty="0" smtClean="0"/>
              <a:t> 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Not called after every Phase 1 iteration</a:t>
            </a:r>
          </a:p>
          <a:p>
            <a:r>
              <a:rPr lang="en-US" sz="2800" dirty="0" smtClean="0"/>
              <a:t>Two procedures</a:t>
            </a:r>
          </a:p>
          <a:p>
            <a:pPr lvl="1"/>
            <a:r>
              <a:rPr lang="en-US" sz="2400" dirty="0" smtClean="0"/>
              <a:t>Insertion: moving one patient from her current location to another one in the same route or in a different route</a:t>
            </a:r>
          </a:p>
          <a:p>
            <a:pPr lvl="1"/>
            <a:r>
              <a:rPr lang="en-US" sz="2400" dirty="0" smtClean="0"/>
              <a:t>Swapping: exchanging two patients who are either in the same route or in different routes</a:t>
            </a:r>
          </a:p>
          <a:p>
            <a:pPr lvl="1"/>
            <a:r>
              <a:rPr lang="en-US" sz="2400" dirty="0" smtClean="0"/>
              <a:t>Slack block: pieces of a sequence</a:t>
            </a:r>
          </a:p>
          <a:p>
            <a:pPr lvl="2"/>
            <a:r>
              <a:rPr lang="en-US" sz="2000" dirty="0" smtClean="0"/>
              <a:t>Starts with a fixed patient or o(k)</a:t>
            </a:r>
          </a:p>
          <a:p>
            <a:pPr lvl="2"/>
            <a:r>
              <a:rPr lang="en-US" sz="2000" dirty="0" smtClean="0"/>
              <a:t>Ends with a fixed patient or d(k)</a:t>
            </a:r>
          </a:p>
          <a:p>
            <a:pPr lvl="2"/>
            <a:r>
              <a:rPr lang="en-US" sz="2000" dirty="0" smtClean="0"/>
              <a:t>Any patient in between is flexible</a:t>
            </a:r>
          </a:p>
          <a:p>
            <a:pPr lvl="2"/>
            <a:r>
              <a:rPr lang="en-US" sz="2000" dirty="0" smtClean="0"/>
              <a:t>So the change of patient </a:t>
            </a:r>
            <a:r>
              <a:rPr lang="en-US" sz="2000" dirty="0" err="1" smtClean="0"/>
              <a:t>i</a:t>
            </a:r>
            <a:r>
              <a:rPr lang="en-US" sz="2000" dirty="0" smtClean="0"/>
              <a:t> only causes changes in the patients after </a:t>
            </a:r>
            <a:r>
              <a:rPr lang="en-US" sz="2000" dirty="0" err="1" smtClean="0"/>
              <a:t>i</a:t>
            </a:r>
            <a:r>
              <a:rPr lang="en-US" sz="2000" dirty="0" smtClean="0"/>
              <a:t> in his block</a:t>
            </a:r>
          </a:p>
          <a:p>
            <a:pPr lvl="1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Phase</a:t>
            </a:r>
            <a:r>
              <a:rPr lang="tr-TR" dirty="0" smtClean="0"/>
              <a:t> 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Route Feasibility after modification</a:t>
            </a:r>
          </a:p>
          <a:p>
            <a:pPr lvl="1"/>
            <a:r>
              <a:rPr lang="en-US" dirty="0" smtClean="0"/>
              <a:t>Pattern feasibility</a:t>
            </a:r>
          </a:p>
          <a:p>
            <a:pPr lvl="2"/>
            <a:r>
              <a:rPr lang="en-US" dirty="0" smtClean="0"/>
              <a:t>Therapist </a:t>
            </a:r>
          </a:p>
          <a:p>
            <a:pPr lvl="2"/>
            <a:r>
              <a:rPr lang="en-US" dirty="0" smtClean="0"/>
              <a:t>Day in patients pattern</a:t>
            </a:r>
          </a:p>
          <a:p>
            <a:pPr lvl="2"/>
            <a:r>
              <a:rPr lang="en-US" sz="2000" dirty="0" smtClean="0"/>
              <a:t>Ex 9: Assume patient </a:t>
            </a:r>
            <a:r>
              <a:rPr lang="en-US" sz="2000" dirty="0" err="1" smtClean="0"/>
              <a:t>i</a:t>
            </a:r>
            <a:r>
              <a:rPr lang="en-US" sz="2000" dirty="0" smtClean="0"/>
              <a:t> requires 3 treatment during week on each separate days. Current (1,2,3) if we want to move treatment on day 3 to day 2 it would be infeasible</a:t>
            </a:r>
          </a:p>
          <a:p>
            <a:pPr lvl="1"/>
            <a:r>
              <a:rPr lang="en-US" dirty="0" smtClean="0"/>
              <a:t>Time feasibility</a:t>
            </a:r>
          </a:p>
          <a:p>
            <a:pPr lvl="2"/>
            <a:r>
              <a:rPr lang="en-US" dirty="0" smtClean="0"/>
              <a:t>Calculate idle time in new sequence, if negative then infeasible</a:t>
            </a:r>
          </a:p>
          <a:p>
            <a:pPr lvl="2"/>
            <a:r>
              <a:rPr lang="en-US" dirty="0" smtClean="0"/>
              <a:t>Also lunch break should be shifted like treatment 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Phase</a:t>
            </a:r>
            <a:r>
              <a:rPr lang="tr-TR" dirty="0" smtClean="0"/>
              <a:t> 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Cost efficiency of modification</a:t>
            </a:r>
          </a:p>
          <a:p>
            <a:pPr lvl="1"/>
            <a:r>
              <a:rPr lang="en-US" sz="1600" dirty="0" smtClean="0"/>
              <a:t>Regular (treatment)</a:t>
            </a:r>
          </a:p>
          <a:p>
            <a:pPr lvl="1"/>
            <a:r>
              <a:rPr lang="en-US" sz="1600" dirty="0" smtClean="0"/>
              <a:t>Administrative</a:t>
            </a:r>
          </a:p>
          <a:p>
            <a:pPr lvl="1"/>
            <a:r>
              <a:rPr lang="en-US" sz="1600" dirty="0" smtClean="0"/>
              <a:t>Travel</a:t>
            </a:r>
          </a:p>
          <a:p>
            <a:pPr lvl="1"/>
            <a:r>
              <a:rPr lang="en-US" sz="1600" dirty="0" smtClean="0"/>
              <a:t>Travelling millage reimbursement</a:t>
            </a:r>
          </a:p>
          <a:p>
            <a:pPr lvl="1"/>
            <a:r>
              <a:rPr lang="en-US" sz="1600" dirty="0" smtClean="0"/>
              <a:t>Overtime cost</a:t>
            </a:r>
          </a:p>
          <a:p>
            <a:pPr lvl="1"/>
            <a:endParaRPr lang="en-US" sz="16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000" dirty="0" smtClean="0"/>
              <a:t>If the change in cost is higher than the </a:t>
            </a:r>
            <a:r>
              <a:rPr lang="en-US" sz="2000" dirty="0" err="1" smtClean="0"/>
              <a:t>treshold</a:t>
            </a:r>
            <a:r>
              <a:rPr lang="en-US" sz="2000" dirty="0" smtClean="0"/>
              <a:t> then the modification is efficient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988840"/>
            <a:ext cx="415730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5157192"/>
            <a:ext cx="5408601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Phase</a:t>
            </a:r>
            <a:r>
              <a:rPr lang="tr-TR" dirty="0" smtClean="0"/>
              <a:t> 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err="1" smtClean="0"/>
              <a:t>Insertion</a:t>
            </a:r>
            <a:endParaRPr lang="tr-TR" sz="2800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Swapping</a:t>
            </a:r>
            <a:endParaRPr lang="tr-TR" dirty="0" smtClean="0"/>
          </a:p>
        </p:txBody>
      </p:sp>
      <p:pic>
        <p:nvPicPr>
          <p:cNvPr id="6" name="5 Resim" descr="inser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060849"/>
            <a:ext cx="6070802" cy="1996574"/>
          </a:xfrm>
          <a:prstGeom prst="rect">
            <a:avLst/>
          </a:prstGeom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7996" y="4581128"/>
            <a:ext cx="6046392" cy="1953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Computations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data</a:t>
            </a:r>
          </a:p>
          <a:p>
            <a:pPr lvl="1"/>
            <a:r>
              <a:rPr lang="en-US" dirty="0" smtClean="0"/>
              <a:t>5 dataset</a:t>
            </a:r>
            <a:r>
              <a:rPr lang="tr-TR" dirty="0" smtClean="0"/>
              <a:t>s</a:t>
            </a:r>
            <a:r>
              <a:rPr lang="en-US" dirty="0" smtClean="0"/>
              <a:t> from Key Rehab</a:t>
            </a:r>
          </a:p>
          <a:p>
            <a:pPr lvl="1"/>
            <a:r>
              <a:rPr lang="en-US" dirty="0" smtClean="0"/>
              <a:t>Single week operations in Eureka and Wichita</a:t>
            </a:r>
          </a:p>
          <a:p>
            <a:pPr lvl="1"/>
            <a:r>
              <a:rPr lang="en-US" dirty="0" smtClean="0"/>
              <a:t>May, Nov, Dec. 2010 and March, April 2011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Table of patient and therapist characteristics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Computations</a:t>
            </a:r>
            <a:endParaRPr lang="tr-T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8143515" cy="454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Motivation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Workforce is majority of the costs</a:t>
            </a:r>
            <a:endParaRPr lang="en-US" dirty="0" smtClean="0"/>
          </a:p>
          <a:p>
            <a:r>
              <a:rPr lang="en-US" dirty="0" smtClean="0"/>
              <a:t>providing </a:t>
            </a:r>
            <a:r>
              <a:rPr lang="en-US" dirty="0" smtClean="0"/>
              <a:t>rehabilitative service to patients located at clinics, hospitals, nursing homes and other facilities</a:t>
            </a:r>
          </a:p>
          <a:p>
            <a:r>
              <a:rPr lang="en-US" dirty="0" smtClean="0"/>
              <a:t>Physical therapy</a:t>
            </a:r>
          </a:p>
          <a:p>
            <a:pPr lvl="1"/>
            <a:r>
              <a:rPr lang="en-US" dirty="0" smtClean="0"/>
              <a:t>Independent agent</a:t>
            </a:r>
          </a:p>
          <a:p>
            <a:pPr lvl="1"/>
            <a:r>
              <a:rPr lang="en-US" dirty="0" smtClean="0"/>
              <a:t>Days available, time windows</a:t>
            </a:r>
          </a:p>
          <a:p>
            <a:pPr lvl="1"/>
            <a:r>
              <a:rPr lang="en-US" dirty="0" smtClean="0"/>
              <a:t>Demand is known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Computations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Implemented in C++ and run on a PC with 12GB of memory and  an Intel i7 950 processor that has 4 3.06 </a:t>
            </a:r>
            <a:r>
              <a:rPr lang="en-US" sz="2400" dirty="0" err="1" smtClean="0"/>
              <a:t>Ghz</a:t>
            </a:r>
            <a:r>
              <a:rPr lang="en-US" sz="2400" dirty="0" smtClean="0"/>
              <a:t> cores</a:t>
            </a:r>
          </a:p>
          <a:p>
            <a:r>
              <a:rPr lang="en-US" sz="2400" dirty="0" smtClean="0"/>
              <a:t>After many experiment parameters are set as follows</a:t>
            </a:r>
          </a:p>
          <a:p>
            <a:pPr lvl="1"/>
            <a:r>
              <a:rPr lang="en-US" sz="2000" dirty="0" smtClean="0"/>
              <a:t>No of iteration 250</a:t>
            </a:r>
          </a:p>
          <a:p>
            <a:pPr lvl="1"/>
            <a:r>
              <a:rPr lang="en-US" sz="2000" dirty="0" smtClean="0"/>
              <a:t>Frequency in phase II iteration is 5</a:t>
            </a:r>
          </a:p>
          <a:p>
            <a:pPr lvl="1"/>
            <a:r>
              <a:rPr lang="en-US" sz="2000" dirty="0" smtClean="0"/>
              <a:t>No of candidate routes in RCL is 10</a:t>
            </a:r>
          </a:p>
          <a:p>
            <a:pPr lvl="1"/>
            <a:r>
              <a:rPr lang="en-US" sz="2000" dirty="0" smtClean="0"/>
              <a:t>Parameters to determine length of RCL </a:t>
            </a:r>
            <a:r>
              <a:rPr lang="en-US" sz="2000" dirty="0" err="1" smtClean="0"/>
              <a:t>Imin</a:t>
            </a:r>
            <a:r>
              <a:rPr lang="en-US" sz="2000" dirty="0" smtClean="0"/>
              <a:t>=1, </a:t>
            </a:r>
            <a:r>
              <a:rPr lang="en-US" sz="2000" dirty="0" err="1" smtClean="0"/>
              <a:t>Istd</a:t>
            </a:r>
            <a:r>
              <a:rPr lang="en-US" sz="2000" dirty="0" smtClean="0"/>
              <a:t>=10 Imax=20</a:t>
            </a:r>
          </a:p>
          <a:p>
            <a:pPr lvl="1"/>
            <a:r>
              <a:rPr lang="en-US" sz="2000" dirty="0" smtClean="0"/>
              <a:t>No of top candidate patients considered in RCL, 3</a:t>
            </a:r>
          </a:p>
          <a:p>
            <a:pPr lvl="1"/>
            <a:r>
              <a:rPr lang="en-US" sz="2000" dirty="0" smtClean="0"/>
              <a:t>Benefit function α=1 β=2 ε=0.0001</a:t>
            </a:r>
          </a:p>
          <a:p>
            <a:pPr lvl="1"/>
            <a:r>
              <a:rPr lang="en-US" sz="2000" dirty="0" smtClean="0"/>
              <a:t>Improvement threshold (for cost)  1</a:t>
            </a:r>
          </a:p>
          <a:p>
            <a:pPr lvl="1"/>
            <a:r>
              <a:rPr lang="en-US" sz="2000" dirty="0" smtClean="0"/>
              <a:t>No time limit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Computations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err="1" smtClean="0"/>
              <a:t>To</a:t>
            </a:r>
            <a:r>
              <a:rPr lang="tr-TR" sz="2400" dirty="0" smtClean="0"/>
              <a:t> be </a:t>
            </a:r>
            <a:r>
              <a:rPr lang="tr-TR" sz="2400" dirty="0" err="1" smtClean="0"/>
              <a:t>able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compare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solution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real</a:t>
            </a:r>
            <a:r>
              <a:rPr lang="tr-TR" sz="2400" dirty="0" smtClean="0"/>
              <a:t> </a:t>
            </a:r>
            <a:r>
              <a:rPr lang="tr-TR" sz="2400" dirty="0" err="1" smtClean="0"/>
              <a:t>schedules</a:t>
            </a:r>
            <a:endParaRPr lang="tr-TR" sz="2400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1403648" y="306896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jhjh</a:t>
            </a:r>
            <a:endParaRPr lang="tr-T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04864"/>
            <a:ext cx="8303604" cy="2078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509120"/>
            <a:ext cx="8280920" cy="2120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Computations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Comparision</a:t>
            </a:r>
            <a:endParaRPr lang="tr-TR" sz="2800" dirty="0" smtClean="0"/>
          </a:p>
          <a:p>
            <a:r>
              <a:rPr lang="tr-TR" sz="2800" dirty="0" err="1" smtClean="0"/>
              <a:t>Eff</a:t>
            </a:r>
            <a:r>
              <a:rPr lang="tr-TR" sz="2800" dirty="0" smtClean="0"/>
              <a:t> = </a:t>
            </a:r>
            <a:r>
              <a:rPr lang="tr-TR" sz="2800" dirty="0" err="1" smtClean="0"/>
              <a:t>treatment</a:t>
            </a:r>
            <a:r>
              <a:rPr lang="tr-TR" sz="2800" dirty="0" smtClean="0"/>
              <a:t> </a:t>
            </a:r>
            <a:r>
              <a:rPr lang="tr-TR" sz="2800" dirty="0" err="1" smtClean="0"/>
              <a:t>cost</a:t>
            </a:r>
            <a:r>
              <a:rPr lang="tr-TR" sz="2800" dirty="0" smtClean="0"/>
              <a:t> / total </a:t>
            </a:r>
            <a:r>
              <a:rPr lang="tr-TR" sz="2800" dirty="0" err="1" smtClean="0"/>
              <a:t>cost</a:t>
            </a:r>
            <a:endParaRPr lang="tr-TR" sz="2800" dirty="0"/>
          </a:p>
        </p:txBody>
      </p:sp>
      <p:sp>
        <p:nvSpPr>
          <p:cNvPr id="5" name="4 Metin kutusu"/>
          <p:cNvSpPr txBox="1"/>
          <p:nvPr/>
        </p:nvSpPr>
        <p:spPr>
          <a:xfrm>
            <a:off x="683568" y="335699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80928"/>
            <a:ext cx="849593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Computations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Sequencial</a:t>
            </a:r>
            <a:r>
              <a:rPr lang="tr-TR" dirty="0" smtClean="0"/>
              <a:t> vs </a:t>
            </a:r>
            <a:r>
              <a:rPr lang="tr-TR" dirty="0" err="1" smtClean="0"/>
              <a:t>Parallel</a:t>
            </a:r>
            <a:r>
              <a:rPr lang="tr-TR" dirty="0" smtClean="0"/>
              <a:t> vs LP</a:t>
            </a:r>
          </a:p>
          <a:p>
            <a:endParaRPr lang="tr-TR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0889"/>
            <a:ext cx="9144000" cy="2474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Computations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Random</a:t>
            </a:r>
            <a:r>
              <a:rPr lang="tr-TR" dirty="0" smtClean="0"/>
              <a:t> data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compare</a:t>
            </a:r>
            <a:r>
              <a:rPr lang="tr-TR" dirty="0" smtClean="0"/>
              <a:t> </a:t>
            </a:r>
            <a:r>
              <a:rPr lang="tr-TR" dirty="0" err="1" smtClean="0"/>
              <a:t>seq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parallel</a:t>
            </a:r>
            <a:endParaRPr lang="tr-TR" dirty="0" smtClean="0"/>
          </a:p>
          <a:p>
            <a:endParaRPr lang="tr-TR" dirty="0" smtClean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04864"/>
            <a:ext cx="7437437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Conclusion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cost reduction of 18% </a:t>
            </a:r>
            <a:r>
              <a:rPr lang="en-US" dirty="0" err="1" smtClean="0"/>
              <a:t>wrt</a:t>
            </a:r>
            <a:r>
              <a:rPr lang="en-US" dirty="0" smtClean="0"/>
              <a:t> current </a:t>
            </a:r>
            <a:r>
              <a:rPr lang="en-US" dirty="0" err="1" smtClean="0"/>
              <a:t>practise</a:t>
            </a:r>
            <a:endParaRPr lang="en-US" dirty="0" smtClean="0"/>
          </a:p>
          <a:p>
            <a:r>
              <a:rPr lang="en-US" dirty="0" smtClean="0"/>
              <a:t>5.58% improvement over parallel Grasp</a:t>
            </a:r>
          </a:p>
          <a:p>
            <a:r>
              <a:rPr lang="en-US" dirty="0" smtClean="0"/>
              <a:t>Further</a:t>
            </a:r>
          </a:p>
          <a:p>
            <a:pPr lvl="1"/>
            <a:r>
              <a:rPr lang="en-US" dirty="0" smtClean="0"/>
              <a:t>Decomposing therapists and patients by region</a:t>
            </a:r>
          </a:p>
          <a:p>
            <a:pPr lvl="2"/>
            <a:r>
              <a:rPr lang="en-US" dirty="0" smtClean="0"/>
              <a:t>Specialized clustering </a:t>
            </a:r>
            <a:r>
              <a:rPr lang="en-US" dirty="0" err="1" smtClean="0"/>
              <a:t>algortihm</a:t>
            </a:r>
            <a:endParaRPr lang="en-US" dirty="0" smtClean="0"/>
          </a:p>
          <a:p>
            <a:pPr lvl="1"/>
            <a:r>
              <a:rPr lang="en-US" dirty="0" smtClean="0"/>
              <a:t>Column generation algorithm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</a:p>
          <a:p>
            <a:r>
              <a:rPr lang="en-US" dirty="0" smtClean="0"/>
              <a:t>Any questions or comments?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Motivation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Considerable work in scheduling but d</a:t>
            </a:r>
            <a:r>
              <a:rPr lang="en-US" dirty="0" smtClean="0"/>
              <a:t>ifficulty remains. Why?</a:t>
            </a:r>
          </a:p>
          <a:p>
            <a:pPr lvl="1"/>
            <a:r>
              <a:rPr lang="en-US" dirty="0" smtClean="0"/>
              <a:t>Fixed and flexible patients</a:t>
            </a:r>
          </a:p>
          <a:p>
            <a:pPr lvl="2"/>
            <a:r>
              <a:rPr lang="en-US" dirty="0" smtClean="0"/>
              <a:t>Feasible patterns</a:t>
            </a:r>
          </a:p>
          <a:p>
            <a:pPr lvl="2"/>
            <a:r>
              <a:rPr lang="en-US" dirty="0" smtClean="0"/>
              <a:t>Multiple sessions</a:t>
            </a:r>
          </a:p>
          <a:p>
            <a:pPr lvl="1"/>
            <a:r>
              <a:rPr lang="en-US" dirty="0" smtClean="0"/>
              <a:t>Therapist lunch breaks</a:t>
            </a:r>
          </a:p>
          <a:p>
            <a:pPr lvl="1"/>
            <a:r>
              <a:rPr lang="en-US" dirty="0" smtClean="0"/>
              <a:t>Licensed therapist </a:t>
            </a:r>
            <a:r>
              <a:rPr lang="en-US" dirty="0" err="1" smtClean="0"/>
              <a:t>vs</a:t>
            </a:r>
            <a:r>
              <a:rPr lang="en-US" dirty="0" smtClean="0"/>
              <a:t> assistant therapist</a:t>
            </a:r>
          </a:p>
          <a:p>
            <a:r>
              <a:rPr lang="en-US" dirty="0" smtClean="0"/>
              <a:t>These factors restricts feasible region</a:t>
            </a:r>
          </a:p>
          <a:p>
            <a:r>
              <a:rPr lang="en-US" dirty="0" smtClean="0"/>
              <a:t> so far d</a:t>
            </a:r>
            <a:r>
              <a:rPr lang="en-US" dirty="0" smtClean="0"/>
              <a:t>one manually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About</a:t>
            </a:r>
            <a:r>
              <a:rPr lang="tr-TR" dirty="0" smtClean="0"/>
              <a:t> GRASP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Greedy Randomized Adaptive Search Procedures</a:t>
            </a:r>
          </a:p>
          <a:p>
            <a:r>
              <a:rPr lang="en-US" dirty="0" smtClean="0"/>
              <a:t>A </a:t>
            </a:r>
            <a:r>
              <a:rPr lang="en-US" dirty="0"/>
              <a:t>GRASP is a multi-start or iterative process (Lin and Kernighan, 1973</a:t>
            </a:r>
            <a:r>
              <a:rPr lang="en-US" dirty="0" smtClean="0"/>
              <a:t>)</a:t>
            </a:r>
          </a:p>
          <a:p>
            <a:r>
              <a:rPr lang="en-US" dirty="0" smtClean="0"/>
              <a:t>each </a:t>
            </a:r>
            <a:r>
              <a:rPr lang="en-US" dirty="0"/>
              <a:t>GRASP </a:t>
            </a:r>
            <a:r>
              <a:rPr lang="en-US" dirty="0" smtClean="0"/>
              <a:t>iteration consists </a:t>
            </a:r>
            <a:r>
              <a:rPr lang="en-US" dirty="0"/>
              <a:t>of two phases,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construction phase, in which a feasible solution is produced, 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a local </a:t>
            </a:r>
            <a:r>
              <a:rPr lang="en-US" dirty="0" smtClean="0"/>
              <a:t>search phase</a:t>
            </a:r>
            <a:r>
              <a:rPr lang="en-US" dirty="0"/>
              <a:t>, in which a local optimum in the neighborhood of the constructed solution is sought.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best </a:t>
            </a:r>
            <a:r>
              <a:rPr lang="en-US" dirty="0" smtClean="0"/>
              <a:t>overall solution </a:t>
            </a:r>
            <a:r>
              <a:rPr lang="en-US" dirty="0"/>
              <a:t>is kept as the result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About</a:t>
            </a:r>
            <a:r>
              <a:rPr lang="tr-TR" dirty="0" smtClean="0"/>
              <a:t> GRASP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 the construction phase, a feasible solution is iteratively constructed, one element at a time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At </a:t>
            </a:r>
            <a:r>
              <a:rPr lang="en-US" dirty="0" smtClean="0"/>
              <a:t>each construction iteration, the choice of the next element to be added is determined </a:t>
            </a:r>
            <a:r>
              <a:rPr lang="en-US" dirty="0" smtClean="0"/>
              <a:t>by ordering </a:t>
            </a:r>
            <a:r>
              <a:rPr lang="en-US" dirty="0" smtClean="0"/>
              <a:t>all candidate elements (i.e. those that can be added to the solution) in a candidate list </a:t>
            </a:r>
            <a:r>
              <a:rPr lang="en-US" i="1" dirty="0" smtClean="0"/>
              <a:t>C with </a:t>
            </a:r>
            <a:r>
              <a:rPr lang="en-US" i="1" dirty="0" smtClean="0"/>
              <a:t>respect</a:t>
            </a:r>
            <a:r>
              <a:rPr lang="en-US" dirty="0" smtClean="0"/>
              <a:t> to </a:t>
            </a:r>
            <a:r>
              <a:rPr lang="en-US" dirty="0"/>
              <a:t>a greedy function </a:t>
            </a:r>
            <a:r>
              <a:rPr lang="en-US" i="1" dirty="0"/>
              <a:t>g : C !R. </a:t>
            </a:r>
            <a:endParaRPr lang="en-US" i="1" dirty="0" smtClean="0"/>
          </a:p>
          <a:p>
            <a:r>
              <a:rPr lang="en-US" i="1" dirty="0" smtClean="0"/>
              <a:t>The </a:t>
            </a:r>
            <a:r>
              <a:rPr lang="en-US" i="1" dirty="0"/>
              <a:t>heuristic is adaptive because the benefits associated with every </a:t>
            </a:r>
            <a:r>
              <a:rPr lang="en-US" i="1" dirty="0" smtClean="0"/>
              <a:t>element </a:t>
            </a:r>
            <a:r>
              <a:rPr lang="en-US" dirty="0" smtClean="0"/>
              <a:t>are </a:t>
            </a:r>
            <a:r>
              <a:rPr lang="en-US" dirty="0"/>
              <a:t>updated at each iteration of the construction phase to reflect the changes brought on by the selection </a:t>
            </a:r>
            <a:r>
              <a:rPr lang="en-US" dirty="0" smtClean="0"/>
              <a:t>of the </a:t>
            </a:r>
            <a:r>
              <a:rPr lang="en-US" dirty="0"/>
              <a:t>previous element.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probabilistic component of a GRASP is characterized by randomly choosing </a:t>
            </a:r>
            <a:r>
              <a:rPr lang="en-US" dirty="0" smtClean="0"/>
              <a:t>one of </a:t>
            </a:r>
            <a:r>
              <a:rPr lang="en-US" dirty="0"/>
              <a:t>the best candidates in the list, but not necessarily the top candidate. The list of best candidates is called </a:t>
            </a:r>
            <a:r>
              <a:rPr lang="en-US" dirty="0" smtClean="0"/>
              <a:t>the </a:t>
            </a:r>
            <a:r>
              <a:rPr lang="en-US" i="1" dirty="0" smtClean="0"/>
              <a:t>restricted candidate list (RCL).</a:t>
            </a:r>
          </a:p>
          <a:p>
            <a:r>
              <a:rPr lang="en-US" i="1" dirty="0" smtClean="0"/>
              <a:t>(</a:t>
            </a:r>
            <a:r>
              <a:rPr lang="en-US" i="1" dirty="0" err="1" smtClean="0"/>
              <a:t>Festa</a:t>
            </a:r>
            <a:r>
              <a:rPr lang="en-US" i="1" dirty="0" smtClean="0"/>
              <a:t> and </a:t>
            </a:r>
            <a:r>
              <a:rPr lang="en-US" i="1" dirty="0" err="1" smtClean="0"/>
              <a:t>Resende</a:t>
            </a:r>
            <a:r>
              <a:rPr lang="en-US" i="1" dirty="0" smtClean="0"/>
              <a:t> 2004)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previous</a:t>
            </a:r>
            <a:r>
              <a:rPr lang="tr-TR" dirty="0" smtClean="0"/>
              <a:t> </a:t>
            </a:r>
            <a:r>
              <a:rPr lang="tr-TR" dirty="0" err="1" smtClean="0"/>
              <a:t>work</a:t>
            </a:r>
            <a:r>
              <a:rPr lang="tr-TR" dirty="0" smtClean="0"/>
              <a:t> </a:t>
            </a:r>
            <a:r>
              <a:rPr lang="tr-TR" dirty="0" err="1" smtClean="0"/>
              <a:t>Parallel</a:t>
            </a:r>
            <a:r>
              <a:rPr lang="tr-TR" dirty="0" smtClean="0"/>
              <a:t> GRASP</a:t>
            </a:r>
          </a:p>
          <a:p>
            <a:r>
              <a:rPr lang="tr-TR" dirty="0" err="1" smtClean="0"/>
              <a:t>Now</a:t>
            </a:r>
            <a:r>
              <a:rPr lang="tr-TR" dirty="0" smtClean="0"/>
              <a:t> </a:t>
            </a:r>
            <a:r>
              <a:rPr lang="tr-TR" dirty="0" err="1" smtClean="0"/>
              <a:t>constructing</a:t>
            </a:r>
            <a:r>
              <a:rPr lang="tr-TR" dirty="0" smtClean="0"/>
              <a:t> </a:t>
            </a:r>
            <a:r>
              <a:rPr lang="tr-TR" dirty="0" err="1" smtClean="0"/>
              <a:t>tours</a:t>
            </a:r>
            <a:r>
              <a:rPr lang="tr-TR" dirty="0" smtClean="0"/>
              <a:t> </a:t>
            </a:r>
            <a:r>
              <a:rPr lang="tr-TR" dirty="0" err="1" smtClean="0"/>
              <a:t>sequentially</a:t>
            </a:r>
            <a:endParaRPr lang="tr-TR" dirty="0" smtClean="0"/>
          </a:p>
          <a:p>
            <a:pPr lvl="1"/>
            <a:endParaRPr lang="tr-TR" dirty="0" smtClean="0"/>
          </a:p>
          <a:p>
            <a:pPr lvl="1"/>
            <a:r>
              <a:rPr lang="en-US" dirty="0" smtClean="0"/>
              <a:t>to </a:t>
            </a:r>
            <a:r>
              <a:rPr lang="en-US" dirty="0"/>
              <a:t>balance feasibility with optimality when selecting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next </a:t>
            </a:r>
            <a:r>
              <a:rPr lang="en-US" dirty="0"/>
              <a:t>route to explore</a:t>
            </a:r>
            <a:endParaRPr lang="tr-TR" dirty="0"/>
          </a:p>
          <a:p>
            <a:pPr lvl="1"/>
            <a:r>
              <a:rPr lang="en-US" dirty="0"/>
              <a:t>design of an </a:t>
            </a:r>
            <a:r>
              <a:rPr lang="en-US" dirty="0" smtClean="0"/>
              <a:t>adaptive</a:t>
            </a:r>
            <a:r>
              <a:rPr lang="tr-TR" dirty="0"/>
              <a:t> </a:t>
            </a:r>
            <a:r>
              <a:rPr lang="en-US" dirty="0" smtClean="0"/>
              <a:t>rule </a:t>
            </a:r>
            <a:r>
              <a:rPr lang="en-US" dirty="0"/>
              <a:t>which enables us to trade off solution quality with </a:t>
            </a:r>
            <a:r>
              <a:rPr lang="en-US" dirty="0" smtClean="0"/>
              <a:t>solution</a:t>
            </a:r>
            <a:r>
              <a:rPr lang="tr-TR" dirty="0" smtClean="0"/>
              <a:t> </a:t>
            </a:r>
            <a:r>
              <a:rPr lang="en-US" dirty="0" smtClean="0"/>
              <a:t>diversity </a:t>
            </a:r>
            <a:r>
              <a:rPr lang="en-US" dirty="0"/>
              <a:t>when selecting the next patient to schedule</a:t>
            </a:r>
            <a:endParaRPr lang="tr-TR" dirty="0"/>
          </a:p>
          <a:p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Literature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Healthcare work routing</a:t>
            </a:r>
          </a:p>
          <a:p>
            <a:pPr lvl="1"/>
            <a:r>
              <a:rPr lang="en-US" sz="2400" dirty="0" smtClean="0"/>
              <a:t>Cheng and Rich (1998)</a:t>
            </a:r>
          </a:p>
          <a:p>
            <a:pPr lvl="1"/>
            <a:r>
              <a:rPr lang="en-US" sz="2400" dirty="0" err="1" smtClean="0"/>
              <a:t>Bertels</a:t>
            </a:r>
            <a:r>
              <a:rPr lang="en-US" sz="2400" dirty="0" smtClean="0"/>
              <a:t> and </a:t>
            </a:r>
            <a:r>
              <a:rPr lang="en-US" sz="2400" dirty="0" err="1" smtClean="0"/>
              <a:t>Fahle</a:t>
            </a:r>
            <a:r>
              <a:rPr lang="en-US" sz="2400" dirty="0" smtClean="0"/>
              <a:t> (2006)</a:t>
            </a:r>
          </a:p>
          <a:p>
            <a:pPr lvl="1"/>
            <a:r>
              <a:rPr lang="en-US" sz="2400" dirty="0" smtClean="0"/>
              <a:t>Bennett and </a:t>
            </a:r>
            <a:r>
              <a:rPr lang="en-US" sz="2400" dirty="0" err="1" smtClean="0"/>
              <a:t>Erera</a:t>
            </a:r>
            <a:r>
              <a:rPr lang="en-US" sz="2400" dirty="0" smtClean="0"/>
              <a:t> (2011)</a:t>
            </a:r>
          </a:p>
          <a:p>
            <a:pPr lvl="1"/>
            <a:r>
              <a:rPr lang="en-US" sz="2400" dirty="0" err="1" smtClean="0"/>
              <a:t>Eveborn</a:t>
            </a:r>
            <a:r>
              <a:rPr lang="en-US" sz="2400" dirty="0" smtClean="0"/>
              <a:t> et al.(2006)</a:t>
            </a:r>
          </a:p>
          <a:p>
            <a:r>
              <a:rPr lang="en-US" sz="2400" dirty="0" smtClean="0"/>
              <a:t>Patients Scheduling</a:t>
            </a:r>
          </a:p>
          <a:p>
            <a:pPr lvl="1"/>
            <a:r>
              <a:rPr lang="en-US" sz="2400" dirty="0" smtClean="0"/>
              <a:t>Gupta and Denton (2008)</a:t>
            </a:r>
          </a:p>
          <a:p>
            <a:pPr lvl="1"/>
            <a:r>
              <a:rPr lang="en-US" sz="2400" dirty="0" smtClean="0"/>
              <a:t>Green and </a:t>
            </a:r>
            <a:r>
              <a:rPr lang="en-US" sz="2400" dirty="0" err="1" smtClean="0"/>
              <a:t>Savin</a:t>
            </a:r>
            <a:r>
              <a:rPr lang="en-US" sz="2400" dirty="0" smtClean="0"/>
              <a:t> (2008)</a:t>
            </a:r>
          </a:p>
          <a:p>
            <a:pPr lvl="1"/>
            <a:r>
              <a:rPr lang="en-US" sz="2400" dirty="0" err="1" smtClean="0"/>
              <a:t>Muthuraman</a:t>
            </a:r>
            <a:r>
              <a:rPr lang="en-US" sz="2400" dirty="0" smtClean="0"/>
              <a:t> and </a:t>
            </a:r>
            <a:r>
              <a:rPr lang="en-US" sz="2400" dirty="0" err="1" smtClean="0"/>
              <a:t>Lawley</a:t>
            </a:r>
            <a:r>
              <a:rPr lang="en-US" sz="2400" dirty="0" smtClean="0"/>
              <a:t> (2008)</a:t>
            </a:r>
          </a:p>
          <a:p>
            <a:pPr lvl="1"/>
            <a:r>
              <a:rPr lang="en-US" sz="2400" dirty="0" err="1" smtClean="0"/>
              <a:t>Çayırlı</a:t>
            </a:r>
            <a:r>
              <a:rPr lang="en-US" sz="2400" dirty="0" smtClean="0"/>
              <a:t> et al. (2008)	</a:t>
            </a:r>
          </a:p>
          <a:p>
            <a:pPr lvl="1"/>
            <a:r>
              <a:rPr lang="en-US" sz="2400" dirty="0" smtClean="0"/>
              <a:t>Patrick et al. (2008) Markov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Problem </a:t>
            </a:r>
            <a:r>
              <a:rPr lang="tr-TR" dirty="0" err="1" smtClean="0"/>
              <a:t>Definition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TRSP</a:t>
            </a:r>
          </a:p>
          <a:p>
            <a:r>
              <a:rPr lang="en-US" dirty="0" smtClean="0"/>
              <a:t>For </a:t>
            </a:r>
            <a:r>
              <a:rPr lang="en-US" dirty="0"/>
              <a:t>each </a:t>
            </a:r>
            <a:r>
              <a:rPr lang="en-US" i="1" dirty="0"/>
              <a:t>k ∈ K, construct a weekly schedule </a:t>
            </a:r>
            <a:r>
              <a:rPr lang="en-US" i="1" dirty="0" smtClean="0"/>
              <a:t>that </a:t>
            </a:r>
            <a:r>
              <a:rPr lang="en-US" dirty="0" smtClean="0"/>
              <a:t>minimizes </a:t>
            </a:r>
            <a:r>
              <a:rPr lang="en-US" dirty="0"/>
              <a:t>the </a:t>
            </a:r>
            <a:r>
              <a:rPr lang="en-US" dirty="0" smtClean="0"/>
              <a:t>total treatment</a:t>
            </a:r>
            <a:r>
              <a:rPr lang="en-US" dirty="0"/>
              <a:t>, travel, overtime, </a:t>
            </a:r>
            <a:r>
              <a:rPr lang="en-US" dirty="0" smtClean="0"/>
              <a:t>administration and </a:t>
            </a:r>
            <a:r>
              <a:rPr lang="en-US" dirty="0"/>
              <a:t>mileage costs of providing service to each </a:t>
            </a:r>
            <a:r>
              <a:rPr lang="en-US" i="1" dirty="0" err="1"/>
              <a:t>i</a:t>
            </a:r>
            <a:r>
              <a:rPr lang="en-US" i="1" dirty="0"/>
              <a:t> ∈ I </a:t>
            </a:r>
            <a:endParaRPr lang="en-US" i="1" dirty="0" smtClean="0"/>
          </a:p>
          <a:p>
            <a:pPr lvl="1"/>
            <a:r>
              <a:rPr lang="en-US" i="1" dirty="0" smtClean="0"/>
              <a:t>By </a:t>
            </a:r>
            <a:r>
              <a:rPr lang="en-US" dirty="0" smtClean="0"/>
              <a:t>specifying </a:t>
            </a:r>
            <a:r>
              <a:rPr lang="en-US" dirty="0"/>
              <a:t>the weekly patterns for all flexible patients </a:t>
            </a:r>
            <a:endParaRPr lang="en-US" dirty="0" smtClean="0"/>
          </a:p>
          <a:p>
            <a:pPr lvl="1"/>
            <a:r>
              <a:rPr lang="en-US" dirty="0" smtClean="0"/>
              <a:t>and by ensuring </a:t>
            </a:r>
            <a:r>
              <a:rPr lang="en-US" dirty="0"/>
              <a:t>that the time windows of all patients and </a:t>
            </a:r>
            <a:r>
              <a:rPr lang="en-US" dirty="0" smtClean="0"/>
              <a:t>therapists are respected,</a:t>
            </a:r>
          </a:p>
          <a:p>
            <a:pPr lvl="1"/>
            <a:r>
              <a:rPr lang="en-US" dirty="0" smtClean="0"/>
              <a:t>that </a:t>
            </a:r>
            <a:r>
              <a:rPr lang="en-US" dirty="0"/>
              <a:t>new patients are seen by a PT during </a:t>
            </a:r>
            <a:r>
              <a:rPr lang="en-US" dirty="0" smtClean="0"/>
              <a:t>their first </a:t>
            </a:r>
            <a:r>
              <a:rPr lang="en-US" dirty="0"/>
              <a:t>treatment, 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that route continuity is maintained for </a:t>
            </a:r>
            <a:r>
              <a:rPr lang="en-US" dirty="0" smtClean="0"/>
              <a:t>all therapists </a:t>
            </a:r>
            <a:r>
              <a:rPr lang="en-US" dirty="0"/>
              <a:t>each day of the planning horizon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1553</TotalTime>
  <Words>2062</Words>
  <Application>Microsoft Office PowerPoint</Application>
  <PresentationFormat>Ekran Gösterisi (4:3)</PresentationFormat>
  <Paragraphs>282</Paragraphs>
  <Slides>36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37" baseType="lpstr">
      <vt:lpstr>Ofis Teması</vt:lpstr>
      <vt:lpstr>A Sequential GRASP for the Therapist Routing and Scheduling Problem</vt:lpstr>
      <vt:lpstr>Outline</vt:lpstr>
      <vt:lpstr>Motivation</vt:lpstr>
      <vt:lpstr>Motivation</vt:lpstr>
      <vt:lpstr>About GRASP</vt:lpstr>
      <vt:lpstr>About GRASP</vt:lpstr>
      <vt:lpstr>Slayt 7</vt:lpstr>
      <vt:lpstr>Literature</vt:lpstr>
      <vt:lpstr>Problem Definition</vt:lpstr>
      <vt:lpstr>Slayt 10</vt:lpstr>
      <vt:lpstr>Slayt 11</vt:lpstr>
      <vt:lpstr>Slayt 12</vt:lpstr>
      <vt:lpstr>Slayt 13</vt:lpstr>
      <vt:lpstr>Slayt 14</vt:lpstr>
      <vt:lpstr>Solution Methodology</vt:lpstr>
      <vt:lpstr>Sequential vs Parallel</vt:lpstr>
      <vt:lpstr>Phase I</vt:lpstr>
      <vt:lpstr>Step 1:Fixing (first) visit day when PT is required</vt:lpstr>
      <vt:lpstr>Step 2: Route Selection</vt:lpstr>
      <vt:lpstr>Step 2: Route Selection</vt:lpstr>
      <vt:lpstr>Step 3: Route Construction</vt:lpstr>
      <vt:lpstr>Step 3: Route Construction</vt:lpstr>
      <vt:lpstr>Step 3: Route Construction</vt:lpstr>
      <vt:lpstr>Phase 2</vt:lpstr>
      <vt:lpstr>Phase 2</vt:lpstr>
      <vt:lpstr>Phase 2</vt:lpstr>
      <vt:lpstr>Phase 2</vt:lpstr>
      <vt:lpstr>Computations</vt:lpstr>
      <vt:lpstr>Computations</vt:lpstr>
      <vt:lpstr>Computations</vt:lpstr>
      <vt:lpstr>Computations</vt:lpstr>
      <vt:lpstr>Computations</vt:lpstr>
      <vt:lpstr>Computations</vt:lpstr>
      <vt:lpstr>Computations</vt:lpstr>
      <vt:lpstr>Conclusion</vt:lpstr>
      <vt:lpstr>Slayt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Sequential GRASP for the Therapist Routing and Scheduling Problem</dc:title>
  <dc:creator>NİHAL</dc:creator>
  <cp:lastModifiedBy>NİHAL</cp:lastModifiedBy>
  <cp:revision>86</cp:revision>
  <dcterms:created xsi:type="dcterms:W3CDTF">2013-11-11T06:07:24Z</dcterms:created>
  <dcterms:modified xsi:type="dcterms:W3CDTF">2013-11-13T12:47:10Z</dcterms:modified>
</cp:coreProperties>
</file>