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6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rading Softwar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Trading Software</a:t>
            </a:r>
          </a:p>
        </p:txBody>
      </p:sp>
      <p:sp>
        <p:nvSpPr>
          <p:cNvPr id="120" name="User Guid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User Guide</a:t>
            </a:r>
          </a:p>
        </p:txBody>
      </p:sp>
      <p:sp>
        <p:nvSpPr>
          <p:cNvPr id="121" name="(c) 2015 Bilkent University Computer Center"/>
          <p:cNvSpPr txBox="1"/>
          <p:nvPr/>
        </p:nvSpPr>
        <p:spPr>
          <a:xfrm>
            <a:off x="762000" y="8970205"/>
            <a:ext cx="11480800" cy="50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2400" i="1">
                <a:solidFill>
                  <a:srgbClr val="C9C9C9"/>
                </a:solidFill>
              </a:defRPr>
            </a:lvl1pPr>
          </a:lstStyle>
          <a:p>
            <a:r>
              <a:t>(c) 2015 Bilkent University Computer Center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orgot your password?"/>
          <p:cNvSpPr txBox="1">
            <a:spLocks noGrp="1"/>
          </p:cNvSpPr>
          <p:nvPr>
            <p:ph type="title"/>
          </p:nvPr>
        </p:nvSpPr>
        <p:spPr>
          <a:xfrm>
            <a:off x="762000" y="8399402"/>
            <a:ext cx="11480800" cy="1079501"/>
          </a:xfrm>
          <a:prstGeom prst="rect">
            <a:avLst/>
          </a:prstGeom>
        </p:spPr>
        <p:txBody>
          <a:bodyPr/>
          <a:lstStyle/>
          <a:p>
            <a:r>
              <a:t>Forgot your password?</a:t>
            </a:r>
          </a:p>
        </p:txBody>
      </p:sp>
      <p:pic>
        <p:nvPicPr>
          <p:cNvPr id="147" name="password-reset-3.png" descr="password-reset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376" y="3774413"/>
            <a:ext cx="10862048" cy="220477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ublic access to share prices and graphs…"/>
          <p:cNvSpPr txBox="1">
            <a:spLocks noGrp="1"/>
          </p:cNvSpPr>
          <p:nvPr>
            <p:ph type="title"/>
          </p:nvPr>
        </p:nvSpPr>
        <p:spPr>
          <a:xfrm>
            <a:off x="762000" y="1913389"/>
            <a:ext cx="11480800" cy="5926822"/>
          </a:xfrm>
          <a:prstGeom prst="rect">
            <a:avLst/>
          </a:prstGeom>
        </p:spPr>
        <p:txBody>
          <a:bodyPr/>
          <a:lstStyle/>
          <a:p>
            <a:pPr defTabSz="566674">
              <a:defRPr sz="6208">
                <a:effectLst>
                  <a:outerShdw blurRad="49276" dist="24638" dir="5400000" rotWithShape="0">
                    <a:srgbClr val="000000"/>
                  </a:outerShdw>
                </a:effectLst>
              </a:defRPr>
            </a:pPr>
            <a:r>
              <a:t>Public access to share prices and graphs</a:t>
            </a:r>
          </a:p>
          <a:p>
            <a:pPr defTabSz="566674">
              <a:defRPr sz="6208">
                <a:solidFill>
                  <a:schemeClr val="accent4"/>
                </a:solidFill>
                <a:effectLst>
                  <a:outerShdw blurRad="49276" dist="24638" dir="5400000" rotWithShape="0">
                    <a:srgbClr val="000000"/>
                  </a:outerShdw>
                </a:effectLst>
              </a:defRPr>
            </a:pPr>
            <a:endParaRPr/>
          </a:p>
          <a:p>
            <a:pPr defTabSz="566674">
              <a:defRPr sz="6208">
                <a:solidFill>
                  <a:schemeClr val="accent4"/>
                </a:solidFill>
                <a:effectLst>
                  <a:outerShdw blurRad="49276" dist="24638" dir="5400000" rotWithShape="0">
                    <a:srgbClr val="000000"/>
                  </a:outerShdw>
                </a:effectLst>
              </a:defRPr>
            </a:pPr>
            <a:r>
              <a:t>https://stars.bilkent.edu.tr/trading-portal/public/index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ompany index"/>
          <p:cNvSpPr txBox="1">
            <a:spLocks noGrp="1"/>
          </p:cNvSpPr>
          <p:nvPr>
            <p:ph type="title"/>
          </p:nvPr>
        </p:nvSpPr>
        <p:spPr>
          <a:xfrm>
            <a:off x="762000" y="8399402"/>
            <a:ext cx="11480800" cy="1079501"/>
          </a:xfrm>
          <a:prstGeom prst="rect">
            <a:avLst/>
          </a:prstGeom>
        </p:spPr>
        <p:txBody>
          <a:bodyPr/>
          <a:lstStyle/>
          <a:p>
            <a:r>
              <a:t>Company index</a:t>
            </a:r>
          </a:p>
        </p:txBody>
      </p:sp>
      <p:pic>
        <p:nvPicPr>
          <p:cNvPr id="152" name="Screen Shot 2015-03-13 at 13.37.22.png" descr="Screen Shot 2015-03-13 at 13.37.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652" y="3457973"/>
            <a:ext cx="12135496" cy="283765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mpany details"/>
          <p:cNvSpPr txBox="1">
            <a:spLocks noGrp="1"/>
          </p:cNvSpPr>
          <p:nvPr>
            <p:ph type="title"/>
          </p:nvPr>
        </p:nvSpPr>
        <p:spPr>
          <a:xfrm>
            <a:off x="762000" y="8399402"/>
            <a:ext cx="11480800" cy="1079501"/>
          </a:xfrm>
          <a:prstGeom prst="rect">
            <a:avLst/>
          </a:prstGeom>
        </p:spPr>
        <p:txBody>
          <a:bodyPr/>
          <a:lstStyle/>
          <a:p>
            <a:r>
              <a:t>Company details</a:t>
            </a:r>
          </a:p>
        </p:txBody>
      </p:sp>
      <p:pic>
        <p:nvPicPr>
          <p:cNvPr id="155" name="Screen Shot 2015-03-13 at 13.38.01.png" descr="Screen Shot 2015-03-13 at 13.38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550" y="859547"/>
            <a:ext cx="12371700" cy="6773506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dogan@bilkent.edu.tr"/>
          <p:cNvSpPr txBox="1">
            <a:spLocks noGrp="1"/>
          </p:cNvSpPr>
          <p:nvPr>
            <p:ph type="ctrTitle"/>
          </p:nvPr>
        </p:nvSpPr>
        <p:spPr>
          <a:xfrm>
            <a:off x="762000" y="4914142"/>
            <a:ext cx="11480800" cy="1347716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accent4"/>
                </a:solidFill>
              </a:defRPr>
            </a:lvl1pPr>
          </a:lstStyle>
          <a:p>
            <a:r>
              <a:t>hdogan@bilkent.edu.tr</a:t>
            </a:r>
          </a:p>
        </p:txBody>
      </p:sp>
      <p:sp>
        <p:nvSpPr>
          <p:cNvPr id="158" name="If you have encountered a technical issue"/>
          <p:cNvSpPr txBox="1">
            <a:spLocks noGrp="1"/>
          </p:cNvSpPr>
          <p:nvPr>
            <p:ph type="subTitle" sz="quarter" idx="1"/>
          </p:nvPr>
        </p:nvSpPr>
        <p:spPr>
          <a:xfrm>
            <a:off x="762000" y="2678531"/>
            <a:ext cx="11480800" cy="863601"/>
          </a:xfrm>
          <a:prstGeom prst="rect">
            <a:avLst/>
          </a:prstGeom>
        </p:spPr>
        <p:txBody>
          <a:bodyPr/>
          <a:lstStyle>
            <a:lvl1pPr defTabSz="508254">
              <a:defRPr sz="4524" b="1">
                <a:effectLst>
                  <a:outerShdw blurRad="44196" dist="22098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If you have encountered a technical issue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ttps://stars.bilkent.edu.tr/trading-portal…"/>
          <p:cNvSpPr txBox="1">
            <a:spLocks noGrp="1"/>
          </p:cNvSpPr>
          <p:nvPr>
            <p:ph type="title"/>
          </p:nvPr>
        </p:nvSpPr>
        <p:spPr>
          <a:xfrm>
            <a:off x="762000" y="1407434"/>
            <a:ext cx="11480800" cy="6938732"/>
          </a:xfrm>
          <a:prstGeom prst="rect">
            <a:avLst/>
          </a:prstGeom>
        </p:spPr>
        <p:txBody>
          <a:bodyPr/>
          <a:lstStyle/>
          <a:p>
            <a:pPr defTabSz="496570">
              <a:defRPr sz="5440">
                <a:solidFill>
                  <a:schemeClr val="accent4"/>
                </a:solidFill>
                <a:effectLst>
                  <a:outerShdw blurRad="43180" dist="21590" dir="5400000" rotWithShape="0">
                    <a:srgbClr val="000000"/>
                  </a:outerShdw>
                </a:effectLst>
              </a:defRPr>
            </a:pPr>
            <a:r>
              <a:t>https://stars.bilkent.edu.tr/trading-portal</a:t>
            </a:r>
          </a:p>
          <a:p>
            <a:pPr defTabSz="496570">
              <a:defRPr sz="5440">
                <a:effectLst>
                  <a:outerShdw blurRad="43180" dist="21590" dir="5400000" rotWithShape="0">
                    <a:srgbClr val="000000"/>
                  </a:outerShdw>
                </a:effectLst>
              </a:defRPr>
            </a:pPr>
            <a:endParaRPr/>
          </a:p>
          <a:p>
            <a:pPr defTabSz="496570">
              <a:defRPr sz="5440">
                <a:effectLst>
                  <a:outerShdw blurRad="43180" dist="21590" dir="5400000" rotWithShape="0">
                    <a:srgbClr val="000000"/>
                  </a:outerShdw>
                </a:effectLst>
              </a:defRPr>
            </a:pPr>
            <a:r>
              <a:t>or</a:t>
            </a:r>
          </a:p>
          <a:p>
            <a:pPr defTabSz="496570">
              <a:defRPr sz="5440">
                <a:effectLst>
                  <a:outerShdw blurRad="43180" dist="21590" dir="5400000" rotWithShape="0">
                    <a:srgbClr val="000000"/>
                  </a:outerShdw>
                </a:effectLst>
              </a:defRPr>
            </a:pPr>
            <a:endParaRPr/>
          </a:p>
          <a:p>
            <a:pPr defTabSz="496570">
              <a:defRPr sz="5440">
                <a:solidFill>
                  <a:schemeClr val="accent4"/>
                </a:solidFill>
                <a:effectLst>
                  <a:outerShdw blurRad="43180" dist="21590" dir="5400000" rotWithShape="0">
                    <a:srgbClr val="000000"/>
                  </a:outerShdw>
                </a:effectLst>
              </a:defRPr>
            </a:pPr>
            <a:r>
              <a:t>http://ge402.bilkent.edu.tr</a:t>
            </a:r>
          </a:p>
          <a:p>
            <a:pPr defTabSz="496570">
              <a:defRPr sz="5440">
                <a:effectLst>
                  <a:outerShdw blurRad="43180" dist="21590" dir="5400000" rotWithShape="0">
                    <a:srgbClr val="000000"/>
                  </a:outerShdw>
                </a:effectLst>
              </a:defRPr>
            </a:pPr>
            <a:endParaRPr/>
          </a:p>
          <a:p>
            <a:pPr defTabSz="496570">
              <a:defRPr sz="5440">
                <a:effectLst>
                  <a:outerShdw blurRad="43180" dist="21590" dir="5400000" rotWithShape="0">
                    <a:srgbClr val="000000"/>
                  </a:outerShdw>
                </a:effectLst>
              </a:defRPr>
            </a:pPr>
            <a:r>
              <a:t>and click “</a:t>
            </a:r>
            <a:r>
              <a:rPr>
                <a:solidFill>
                  <a:schemeClr val="accent5">
                    <a:satOff val="-10602"/>
                    <a:lumOff val="18745"/>
                  </a:schemeClr>
                </a:solidFill>
              </a:rPr>
              <a:t>Stock Market</a:t>
            </a:r>
            <a:r>
              <a:t>”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ogin to your account"/>
          <p:cNvSpPr txBox="1">
            <a:spLocks noGrp="1"/>
          </p:cNvSpPr>
          <p:nvPr>
            <p:ph type="title"/>
          </p:nvPr>
        </p:nvSpPr>
        <p:spPr>
          <a:xfrm>
            <a:off x="762000" y="8399402"/>
            <a:ext cx="11480800" cy="1079501"/>
          </a:xfrm>
          <a:prstGeom prst="rect">
            <a:avLst/>
          </a:prstGeom>
        </p:spPr>
        <p:txBody>
          <a:bodyPr/>
          <a:lstStyle/>
          <a:p>
            <a:r>
              <a:t>Login to your account</a:t>
            </a:r>
          </a:p>
        </p:txBody>
      </p:sp>
      <p:pic>
        <p:nvPicPr>
          <p:cNvPr id="126" name="login-new.mp4" descr="login-new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39845" y="232389"/>
            <a:ext cx="10925110" cy="7902497"/>
          </a:xfrm>
          <a:prstGeom prst="rect">
            <a:avLst/>
          </a:prstGeom>
          <a:ln w="12700">
            <a:miter lim="400000"/>
          </a:ln>
          <a:effectLst>
            <a:outerShdw blurRad="76200" dist="50800" dir="318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0000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2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uy shares"/>
          <p:cNvSpPr txBox="1">
            <a:spLocks noGrp="1"/>
          </p:cNvSpPr>
          <p:nvPr>
            <p:ph type="title"/>
          </p:nvPr>
        </p:nvSpPr>
        <p:spPr>
          <a:xfrm>
            <a:off x="762000" y="8399402"/>
            <a:ext cx="11480800" cy="1079501"/>
          </a:xfrm>
          <a:prstGeom prst="rect">
            <a:avLst/>
          </a:prstGeom>
        </p:spPr>
        <p:txBody>
          <a:bodyPr/>
          <a:lstStyle/>
          <a:p>
            <a:r>
              <a:t>Buy shares</a:t>
            </a:r>
          </a:p>
        </p:txBody>
      </p:sp>
      <p:pic>
        <p:nvPicPr>
          <p:cNvPr id="129" name="trade-buy-new.mp4" descr="trade-buy-new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39845" y="232389"/>
            <a:ext cx="10925110" cy="7902497"/>
          </a:xfrm>
          <a:prstGeom prst="rect">
            <a:avLst/>
          </a:prstGeom>
          <a:ln w="12700">
            <a:miter lim="400000"/>
          </a:ln>
          <a:effectLst>
            <a:outerShdw blurRad="76200" dist="50800" dir="318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79999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2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ell shares"/>
          <p:cNvSpPr txBox="1">
            <a:spLocks noGrp="1"/>
          </p:cNvSpPr>
          <p:nvPr>
            <p:ph type="title"/>
          </p:nvPr>
        </p:nvSpPr>
        <p:spPr>
          <a:xfrm>
            <a:off x="762000" y="8399402"/>
            <a:ext cx="11480800" cy="1079501"/>
          </a:xfrm>
          <a:prstGeom prst="rect">
            <a:avLst/>
          </a:prstGeom>
        </p:spPr>
        <p:txBody>
          <a:bodyPr/>
          <a:lstStyle/>
          <a:p>
            <a:r>
              <a:t>Sell shares</a:t>
            </a:r>
          </a:p>
        </p:txBody>
      </p:sp>
      <p:pic>
        <p:nvPicPr>
          <p:cNvPr id="132" name="trade-sell-new.mp4" descr="trade-sell-new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39845" y="232389"/>
            <a:ext cx="10925110" cy="7902497"/>
          </a:xfrm>
          <a:prstGeom prst="rect">
            <a:avLst/>
          </a:prstGeom>
          <a:ln w="12700">
            <a:miter lim="400000"/>
          </a:ln>
          <a:effectLst>
            <a:outerShdw blurRad="76200" dist="50800" dir="318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9999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Your transaction history"/>
          <p:cNvSpPr txBox="1">
            <a:spLocks noGrp="1"/>
          </p:cNvSpPr>
          <p:nvPr>
            <p:ph type="title"/>
          </p:nvPr>
        </p:nvSpPr>
        <p:spPr>
          <a:xfrm>
            <a:off x="762000" y="8399402"/>
            <a:ext cx="11480800" cy="1079501"/>
          </a:xfrm>
          <a:prstGeom prst="rect">
            <a:avLst/>
          </a:prstGeom>
        </p:spPr>
        <p:txBody>
          <a:bodyPr/>
          <a:lstStyle/>
          <a:p>
            <a:r>
              <a:t>Your transaction history</a:t>
            </a:r>
          </a:p>
        </p:txBody>
      </p:sp>
      <p:pic>
        <p:nvPicPr>
          <p:cNvPr id="135" name="trading-history-new.mp4" descr="trading-history-new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39845" y="232389"/>
            <a:ext cx="10925110" cy="7902497"/>
          </a:xfrm>
          <a:prstGeom prst="rect">
            <a:avLst/>
          </a:prstGeom>
          <a:ln w="12700">
            <a:miter lim="400000"/>
          </a:ln>
          <a:effectLst>
            <a:outerShdw blurRad="76200" dist="50800" dir="318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00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3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orgot your password?"/>
          <p:cNvSpPr txBox="1">
            <a:spLocks noGrp="1"/>
          </p:cNvSpPr>
          <p:nvPr>
            <p:ph type="title"/>
          </p:nvPr>
        </p:nvSpPr>
        <p:spPr>
          <a:xfrm>
            <a:off x="762000" y="8399402"/>
            <a:ext cx="11480800" cy="1079501"/>
          </a:xfrm>
          <a:prstGeom prst="rect">
            <a:avLst/>
          </a:prstGeom>
        </p:spPr>
        <p:txBody>
          <a:bodyPr/>
          <a:lstStyle/>
          <a:p>
            <a:r>
              <a:t>Forgot your password?</a:t>
            </a:r>
          </a:p>
        </p:txBody>
      </p:sp>
      <p:pic>
        <p:nvPicPr>
          <p:cNvPr id="138" name="password-reset-new.mp4" descr="password-reset-new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39845" y="232390"/>
            <a:ext cx="10925110" cy="7902497"/>
          </a:xfrm>
          <a:prstGeom prst="rect">
            <a:avLst/>
          </a:prstGeom>
          <a:ln w="12700">
            <a:miter lim="400000"/>
          </a:ln>
          <a:effectLst>
            <a:outerShdw blurRad="76200" dist="50800" dir="318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0000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rgot your password?"/>
          <p:cNvSpPr txBox="1">
            <a:spLocks noGrp="1"/>
          </p:cNvSpPr>
          <p:nvPr>
            <p:ph type="title"/>
          </p:nvPr>
        </p:nvSpPr>
        <p:spPr>
          <a:xfrm>
            <a:off x="762000" y="8399402"/>
            <a:ext cx="11480800" cy="1079501"/>
          </a:xfrm>
          <a:prstGeom prst="rect">
            <a:avLst/>
          </a:prstGeom>
        </p:spPr>
        <p:txBody>
          <a:bodyPr/>
          <a:lstStyle/>
          <a:p>
            <a:r>
              <a:t>Forgot your password?</a:t>
            </a:r>
          </a:p>
        </p:txBody>
      </p:sp>
      <p:pic>
        <p:nvPicPr>
          <p:cNvPr id="141" name="password-reset-1.png" descr="password-reset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535" y="3785534"/>
            <a:ext cx="10991730" cy="2182532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orgot your password?"/>
          <p:cNvSpPr txBox="1">
            <a:spLocks noGrp="1"/>
          </p:cNvSpPr>
          <p:nvPr>
            <p:ph type="title"/>
          </p:nvPr>
        </p:nvSpPr>
        <p:spPr>
          <a:xfrm>
            <a:off x="762000" y="8399402"/>
            <a:ext cx="11480800" cy="1079501"/>
          </a:xfrm>
          <a:prstGeom prst="rect">
            <a:avLst/>
          </a:prstGeom>
        </p:spPr>
        <p:txBody>
          <a:bodyPr/>
          <a:lstStyle/>
          <a:p>
            <a:r>
              <a:t>Forgot your password?</a:t>
            </a:r>
          </a:p>
        </p:txBody>
      </p:sp>
      <p:pic>
        <p:nvPicPr>
          <p:cNvPr id="144" name="password-reset-2.png" descr="password-reset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294" y="627013"/>
            <a:ext cx="6822212" cy="7550687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Custom</PresentationFormat>
  <Paragraphs>25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Helvetica Neue</vt:lpstr>
      <vt:lpstr>Helvetica Neue Medium</vt:lpstr>
      <vt:lpstr>New_Template2</vt:lpstr>
      <vt:lpstr>Trading Software</vt:lpstr>
      <vt:lpstr>https://stars.bilkent.edu.tr/trading-portal  or  http://ge402.bilkent.edu.tr  and click “Stock Market”</vt:lpstr>
      <vt:lpstr>Login to your account</vt:lpstr>
      <vt:lpstr>Buy shares</vt:lpstr>
      <vt:lpstr>Sell shares</vt:lpstr>
      <vt:lpstr>Your transaction history</vt:lpstr>
      <vt:lpstr>Forgot your password?</vt:lpstr>
      <vt:lpstr>Forgot your password?</vt:lpstr>
      <vt:lpstr>Forgot your password?</vt:lpstr>
      <vt:lpstr>Forgot your password?</vt:lpstr>
      <vt:lpstr>Public access to share prices and graphs  https://stars.bilkent.edu.tr/trading-portal/public/index</vt:lpstr>
      <vt:lpstr>Company index</vt:lpstr>
      <vt:lpstr>Company details</vt:lpstr>
      <vt:lpstr>hdogan@bilkent.edu.tr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Trading Software</dc:title>
  <dc:creator>Mehmet Alper Kutay</dc:creator>
  <cp:lastModifiedBy>Mehmet Alper Kutay</cp:lastModifiedBy>
  <cp:revision>1</cp:revision>
  <dcterms:modified xsi:type="dcterms:W3CDTF">2023-04-26T06:31:41Z</dcterms:modified>
</cp:coreProperties>
</file>