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761163"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hpfMhkT05qFfDqkHPt+xB1SwLX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5C5AC16-E5B6-40DF-BD74-8EC5DED1503B}">
  <a:tblStyle styleId="{A5C5AC16-E5B6-40DF-BD74-8EC5DED1503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30525" cy="498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29050" y="0"/>
            <a:ext cx="2930525" cy="4984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95350" y="746125"/>
            <a:ext cx="4970462" cy="37290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2450"/>
            <a:ext cx="2930525" cy="4984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29050" y="9442450"/>
            <a:ext cx="2930525"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113566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9: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04d3342bf3_0_12:notes"/>
          <p:cNvSpPr txBox="1">
            <a:spLocks noGrp="1"/>
          </p:cNvSpPr>
          <p:nvPr>
            <p:ph type="body" idx="1"/>
          </p:nvPr>
        </p:nvSpPr>
        <p:spPr>
          <a:xfrm>
            <a:off x="676275" y="4722812"/>
            <a:ext cx="5408700" cy="44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04d3342bf3_0_1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3: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4: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5: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6: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7: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8: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94356fb64c_1_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94356fb64c_1_0:notes"/>
          <p:cNvSpPr txBox="1">
            <a:spLocks noGrp="1"/>
          </p:cNvSpPr>
          <p:nvPr>
            <p:ph type="body" idx="1"/>
          </p:nvPr>
        </p:nvSpPr>
        <p:spPr>
          <a:xfrm>
            <a:off x="676275" y="4722812"/>
            <a:ext cx="5408700" cy="447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394356fb64c_1_0:notes"/>
          <p:cNvSpPr txBox="1">
            <a:spLocks noGrp="1"/>
          </p:cNvSpPr>
          <p:nvPr>
            <p:ph type="sldNum" idx="12"/>
          </p:nvPr>
        </p:nvSpPr>
        <p:spPr>
          <a:xfrm>
            <a:off x="3829050" y="9442450"/>
            <a:ext cx="29304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3: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4: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5: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6: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7: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8: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9: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9: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04d3342bf3_0_0:notes"/>
          <p:cNvSpPr txBox="1">
            <a:spLocks noGrp="1"/>
          </p:cNvSpPr>
          <p:nvPr>
            <p:ph type="body" idx="1"/>
          </p:nvPr>
        </p:nvSpPr>
        <p:spPr>
          <a:xfrm>
            <a:off x="676275" y="4722812"/>
            <a:ext cx="5408700" cy="44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304d3342bf3_0_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3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3: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33: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4: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34: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5: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35: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7: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37: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8: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38: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9: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39: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0: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4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04d3342bf3_0_6:notes"/>
          <p:cNvSpPr txBox="1">
            <a:spLocks noGrp="1"/>
          </p:cNvSpPr>
          <p:nvPr>
            <p:ph type="body" idx="1"/>
          </p:nvPr>
        </p:nvSpPr>
        <p:spPr>
          <a:xfrm>
            <a:off x="676275" y="4722812"/>
            <a:ext cx="5408700" cy="44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g304d3342bf3_0_6: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4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p4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42:notes"/>
          <p:cNvSpPr txBox="1"/>
          <p:nvPr/>
        </p:nvSpPr>
        <p:spPr>
          <a:xfrm>
            <a:off x="3829050" y="9442450"/>
            <a:ext cx="2930525"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6: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3: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43: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4: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4: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5: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45: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c9c8ead618_0_31:notes"/>
          <p:cNvSpPr txBox="1">
            <a:spLocks noGrp="1"/>
          </p:cNvSpPr>
          <p:nvPr>
            <p:ph type="body" idx="1"/>
          </p:nvPr>
        </p:nvSpPr>
        <p:spPr>
          <a:xfrm>
            <a:off x="676275" y="4722812"/>
            <a:ext cx="5408700" cy="44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g3c9c8ead618_0_3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6: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46: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4: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7: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47: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8: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48: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9: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9: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0: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5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5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5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3: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53: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4: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54: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5: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55: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6: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56: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5: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7: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57: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8: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58: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9: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59: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04d3342bf3_0_20:notes"/>
          <p:cNvSpPr txBox="1">
            <a:spLocks noGrp="1"/>
          </p:cNvSpPr>
          <p:nvPr>
            <p:ph type="body" idx="1"/>
          </p:nvPr>
        </p:nvSpPr>
        <p:spPr>
          <a:xfrm>
            <a:off x="676275" y="4722812"/>
            <a:ext cx="5408700" cy="44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g304d3342bf3_0_20: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61: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6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1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8:notes"/>
          <p:cNvSpPr>
            <a:spLocks noGrp="1" noRot="1" noChangeAspect="1"/>
          </p:cNvSpPr>
          <p:nvPr>
            <p:ph type="sldImg" idx="2"/>
          </p:nvPr>
        </p:nvSpPr>
        <p:spPr>
          <a:xfrm>
            <a:off x="895350"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6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7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4" name="Google Shape;74;p7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5" name="Google Shape;75;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7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7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1" name="Google Shape;81;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6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6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6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68"/>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6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69"/>
          <p:cNvSpPr>
            <a:spLocks noGrp="1"/>
          </p:cNvSpPr>
          <p:nvPr>
            <p:ph type="pic" idx="2"/>
          </p:nvPr>
        </p:nvSpPr>
        <p:spPr>
          <a:xfrm>
            <a:off x="1792288" y="612775"/>
            <a:ext cx="5486400" cy="4114800"/>
          </a:xfrm>
          <a:prstGeom prst="rect">
            <a:avLst/>
          </a:prstGeom>
          <a:noFill/>
          <a:ln>
            <a:noFill/>
          </a:ln>
        </p:spPr>
      </p:sp>
      <p:sp>
        <p:nvSpPr>
          <p:cNvPr id="46" name="Google Shape;46;p6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7" name="Google Shape;47;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7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7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3" name="Google Shape;53;p7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4" name="Google Shape;54;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7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5" name="Google Shape;65;p7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6" name="Google Shape;66;p7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 name="Google Shape;67;p7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8" name="Google Shape;68;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6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mailto:hkaraca@bilkent.edu.tr" TargetMode="External"/><Relationship Id="rId3" Type="http://schemas.openxmlformats.org/officeDocument/2006/relationships/image" Target="../media/image1.png"/><Relationship Id="rId7" Type="http://schemas.openxmlformats.org/officeDocument/2006/relationships/hyperlink" Target="mailto:yasemine@bilkent.edu.t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mailto:birsu@bilkent.edu.tr"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mary.krizan@bilkent.edu.tr"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mailto:otokel@bilkent.edu.tr" TargetMode="External"/><Relationship Id="rId13" Type="http://schemas.openxmlformats.org/officeDocument/2006/relationships/hyperlink" Target="mailto:karamul@tourism.bilkent.edu.tr" TargetMode="External"/><Relationship Id="rId3" Type="http://schemas.openxmlformats.org/officeDocument/2006/relationships/image" Target="../media/image1.png"/><Relationship Id="rId7" Type="http://schemas.openxmlformats.org/officeDocument/2006/relationships/hyperlink" Target="mailto:onur.cizmecioglu@bilkent.edu.tr" TargetMode="External"/><Relationship Id="rId12" Type="http://schemas.openxmlformats.org/officeDocument/2006/relationships/hyperlink" Target="mailto:loksuz@bilkent.edu.t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bulent@fen.bilkent.edu.tr" TargetMode="External"/><Relationship Id="rId11" Type="http://schemas.openxmlformats.org/officeDocument/2006/relationships/hyperlink" Target="mailto:hande.johnson@bilkent.edu.tr" TargetMode="External"/><Relationship Id="rId5" Type="http://schemas.openxmlformats.org/officeDocument/2006/relationships/image" Target="../media/image3.jpg"/><Relationship Id="rId10" Type="http://schemas.openxmlformats.org/officeDocument/2006/relationships/hyperlink" Target="mailto:yaydin@bilkent.edu.tr" TargetMode="External"/><Relationship Id="rId4" Type="http://schemas.openxmlformats.org/officeDocument/2006/relationships/image" Target="../media/image2.png"/><Relationship Id="rId9" Type="http://schemas.openxmlformats.org/officeDocument/2006/relationships/hyperlink" Target="mailto:ozensoy@fen.bilkent.edu.t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www.bilkent.edu.tr/bilkent-tr/admission/degisim_prog_uygulama.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app.erasmus.bilkent.edu.tr/" TargetMode="External"/><Relationship Id="rId4" Type="http://schemas.openxmlformats.org/officeDocument/2006/relationships/hyperlink" Target="https://www.bilkent.edu.tr/bilkent/admission/outgoing_exchange/selected_student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app.erasmus.bilkent.edu.t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exchange@bilkent.edu.t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www.bilkent.edu.tr/bilkent/admission/outgoing_exchange/selected_students.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exchange@bilkent.edu.t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lisans@bilkent.edu.t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3.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exchange@bilkent.edu.t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exchange@bilkent.edu.t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www.ua.gov.tr/"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ec.europa.eu/programmes/erasmus-plus/tools/distance_en.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bilkent.edu.tr/bilkent/admission/outgoing_exchange/selected_students.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exchange@bilkent.edu.tr"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exchange@bilkent.edu.t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burs@bilkent.edu.t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burs@bilkent.edu.tr"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exchange@bilkent.edu.tr"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exchange@bilkent.edu.tr" TargetMode="External"/><Relationship Id="rId4" Type="http://schemas.openxmlformats.org/officeDocument/2006/relationships/hyperlink" Target="http://www.bilkent.edu.tr/bilkent/admission/outgoing_exchan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betul.esmer@bilkent.edu.tr" TargetMode="External"/><Relationship Id="rId4" Type="http://schemas.openxmlformats.org/officeDocument/2006/relationships/hyperlink" Target="mailto:buket.biyikli@bilkent.edu.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meleker@bilkent.edu.tr" TargetMode="External"/><Relationship Id="rId4" Type="http://schemas.openxmlformats.org/officeDocument/2006/relationships/hyperlink" Target="mailto:yeldaates@bilkent.edu.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9" name="Google Shape;89;p1"/>
          <p:cNvSpPr txBox="1">
            <a:spLocks noGrp="1"/>
          </p:cNvSpPr>
          <p:nvPr>
            <p:ph type="ctrTitle"/>
          </p:nvPr>
        </p:nvSpPr>
        <p:spPr>
          <a:xfrm>
            <a:off x="765204" y="1502623"/>
            <a:ext cx="7772400" cy="34835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423A38"/>
              </a:buClr>
              <a:buSzPts val="3600"/>
              <a:buFont typeface="Calibri"/>
              <a:buNone/>
            </a:pPr>
            <a:r>
              <a:rPr lang="en-US" sz="3600" b="1" i="0" u="none">
                <a:solidFill>
                  <a:schemeClr val="dk2"/>
                </a:solidFill>
                <a:latin typeface="Calibri"/>
                <a:ea typeface="Calibri"/>
                <a:cs typeface="Calibri"/>
                <a:sym typeface="Calibri"/>
              </a:rPr>
              <a:t>202</a:t>
            </a:r>
            <a:r>
              <a:rPr lang="en-US" sz="3600" b="1">
                <a:solidFill>
                  <a:schemeClr val="dk2"/>
                </a:solidFill>
              </a:rPr>
              <a:t>6</a:t>
            </a:r>
            <a:r>
              <a:rPr lang="en-US" sz="3600" b="1" i="0" u="none">
                <a:solidFill>
                  <a:schemeClr val="dk2"/>
                </a:solidFill>
                <a:latin typeface="Calibri"/>
                <a:ea typeface="Calibri"/>
                <a:cs typeface="Calibri"/>
                <a:sym typeface="Calibri"/>
              </a:rPr>
              <a:t>-202</a:t>
            </a:r>
            <a:r>
              <a:rPr lang="en-US" sz="3600" b="1">
                <a:solidFill>
                  <a:schemeClr val="dk2"/>
                </a:solidFill>
              </a:rPr>
              <a:t>7</a:t>
            </a:r>
            <a:r>
              <a:rPr lang="en-US" sz="3600" b="1" i="0" u="none">
                <a:solidFill>
                  <a:schemeClr val="dk2"/>
                </a:solidFill>
                <a:latin typeface="Calibri"/>
                <a:ea typeface="Calibri"/>
                <a:cs typeface="Calibri"/>
                <a:sym typeface="Calibri"/>
              </a:rPr>
              <a:t> ACADEMIC YEAR ERASMUS+</a:t>
            </a:r>
            <a:r>
              <a:rPr lang="en-US" sz="3600" b="1">
                <a:solidFill>
                  <a:schemeClr val="dk2"/>
                </a:solidFill>
              </a:rPr>
              <a:t> </a:t>
            </a:r>
            <a:r>
              <a:rPr lang="en-US" sz="3600" b="1" i="0" u="none">
                <a:solidFill>
                  <a:schemeClr val="dk2"/>
                </a:solidFill>
                <a:latin typeface="Calibri"/>
                <a:ea typeface="Calibri"/>
                <a:cs typeface="Calibri"/>
                <a:sym typeface="Calibri"/>
              </a:rPr>
              <a:t>STUDENT MOBILITY FOR STUDIES PROGRAM</a:t>
            </a:r>
            <a:br>
              <a:rPr lang="en-US" sz="3600" b="1" i="0" u="none">
                <a:solidFill>
                  <a:schemeClr val="dk2"/>
                </a:solidFill>
                <a:latin typeface="Calibri"/>
                <a:ea typeface="Calibri"/>
                <a:cs typeface="Calibri"/>
                <a:sym typeface="Calibri"/>
              </a:rPr>
            </a:br>
            <a:r>
              <a:rPr lang="en-US" sz="3600" b="1" i="0" u="none">
                <a:solidFill>
                  <a:schemeClr val="dk2"/>
                </a:solidFill>
                <a:latin typeface="Calibri"/>
                <a:ea typeface="Calibri"/>
                <a:cs typeface="Calibri"/>
                <a:sym typeface="Calibri"/>
              </a:rPr>
              <a:t/>
            </a:r>
            <a:br>
              <a:rPr lang="en-US" sz="3600" b="1" i="0" u="none">
                <a:solidFill>
                  <a:schemeClr val="dk2"/>
                </a:solidFill>
                <a:latin typeface="Calibri"/>
                <a:ea typeface="Calibri"/>
                <a:cs typeface="Calibri"/>
                <a:sym typeface="Calibri"/>
              </a:rPr>
            </a:br>
            <a:r>
              <a:rPr lang="en-US" sz="3600" b="1" i="0" u="none">
                <a:solidFill>
                  <a:schemeClr val="dk2"/>
                </a:solidFill>
                <a:latin typeface="Calibri"/>
                <a:ea typeface="Calibri"/>
                <a:cs typeface="Calibri"/>
                <a:sym typeface="Calibri"/>
              </a:rPr>
              <a:t> INFORMATION SESSION</a:t>
            </a:r>
            <a:endParaRPr>
              <a:solidFill>
                <a:schemeClr val="dk2"/>
              </a:solidFill>
            </a:endParaRPr>
          </a:p>
        </p:txBody>
      </p:sp>
      <p:sp>
        <p:nvSpPr>
          <p:cNvPr id="90" name="Google Shape;90;p1"/>
          <p:cNvSpPr txBox="1">
            <a:spLocks noGrp="1"/>
          </p:cNvSpPr>
          <p:nvPr>
            <p:ph type="subTitle" idx="1"/>
          </p:nvPr>
        </p:nvSpPr>
        <p:spPr>
          <a:xfrm>
            <a:off x="2658061" y="5854856"/>
            <a:ext cx="6372225" cy="846836"/>
          </a:xfrm>
          <a:prstGeom prst="rect">
            <a:avLst/>
          </a:prstGeom>
          <a:noFill/>
          <a:ln>
            <a:noFill/>
          </a:ln>
        </p:spPr>
        <p:txBody>
          <a:bodyPr spcFirstLastPara="1" wrap="square" lIns="91425" tIns="45700" rIns="91425" bIns="45700" anchor="t" anchorCtr="0">
            <a:noAutofit/>
          </a:bodyPr>
          <a:lstStyle/>
          <a:p>
            <a:pPr marL="0" lvl="0" indent="0" algn="r" rtl="0">
              <a:lnSpc>
                <a:spcPct val="70000"/>
              </a:lnSpc>
              <a:spcBef>
                <a:spcPts val="360"/>
              </a:spcBef>
              <a:spcAft>
                <a:spcPts val="0"/>
              </a:spcAft>
              <a:buClr>
                <a:srgbClr val="423A38"/>
              </a:buClr>
              <a:buSzPts val="1800"/>
              <a:buNone/>
            </a:pPr>
            <a:r>
              <a:rPr lang="en-US" sz="2400" b="1" i="0" u="none">
                <a:solidFill>
                  <a:schemeClr val="accent1"/>
                </a:solidFill>
                <a:latin typeface="Calibri"/>
                <a:ea typeface="Calibri"/>
                <a:cs typeface="Calibri"/>
                <a:sym typeface="Calibri"/>
              </a:rPr>
              <a:t>   OFFICE OF INTERNATIONAL STUDENTS </a:t>
            </a:r>
            <a:endParaRPr sz="2400">
              <a:solidFill>
                <a:schemeClr val="accent1"/>
              </a:solidFill>
            </a:endParaRPr>
          </a:p>
          <a:p>
            <a:pPr marL="0" lvl="0" indent="0" algn="r" rtl="0">
              <a:lnSpc>
                <a:spcPct val="70000"/>
              </a:lnSpc>
              <a:spcBef>
                <a:spcPts val="360"/>
              </a:spcBef>
              <a:spcAft>
                <a:spcPts val="0"/>
              </a:spcAft>
              <a:buClr>
                <a:srgbClr val="423A38"/>
              </a:buClr>
              <a:buSzPts val="1800"/>
              <a:buNone/>
            </a:pPr>
            <a:r>
              <a:rPr lang="en-US" sz="2400" b="1" i="0" u="none">
                <a:solidFill>
                  <a:schemeClr val="accent1"/>
                </a:solidFill>
                <a:latin typeface="Calibri"/>
                <a:ea typeface="Calibri"/>
                <a:cs typeface="Calibri"/>
                <a:sym typeface="Calibri"/>
              </a:rPr>
              <a:t>AND EXCHANGE PROGRAMS</a:t>
            </a:r>
            <a:endParaRPr sz="2400">
              <a:solidFill>
                <a:schemeClr val="accent1"/>
              </a:solidFill>
            </a:endParaRPr>
          </a:p>
        </p:txBody>
      </p:sp>
      <p:pic>
        <p:nvPicPr>
          <p:cNvPr id="91" name="Google Shape;91;p1"/>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92" name="Google Shape;92;p1"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a:stretch/>
        </p:blipFill>
        <p:spPr>
          <a:xfrm>
            <a:off x="-180975" y="0"/>
            <a:ext cx="9144000" cy="6858000"/>
          </a:xfrm>
          <a:prstGeom prst="rect">
            <a:avLst/>
          </a:prstGeom>
          <a:noFill/>
          <a:ln>
            <a:noFill/>
          </a:ln>
        </p:spPr>
      </p:pic>
      <p:sp>
        <p:nvSpPr>
          <p:cNvPr id="172" name="Google Shape;172;p9"/>
          <p:cNvSpPr txBox="1">
            <a:spLocks noGrp="1"/>
          </p:cNvSpPr>
          <p:nvPr>
            <p:ph type="subTitle" idx="1"/>
          </p:nvPr>
        </p:nvSpPr>
        <p:spPr>
          <a:xfrm>
            <a:off x="1584325" y="360361"/>
            <a:ext cx="6411150" cy="8096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0253F"/>
              </a:buClr>
              <a:buSzPts val="2000"/>
              <a:buNone/>
            </a:pPr>
            <a:r>
              <a:rPr lang="en-US" sz="2800" b="1" i="0" u="sng">
                <a:solidFill>
                  <a:schemeClr val="dk2"/>
                </a:solidFill>
                <a:latin typeface="Calibri"/>
                <a:ea typeface="Calibri"/>
                <a:cs typeface="Calibri"/>
                <a:sym typeface="Calibri"/>
              </a:rPr>
              <a:t>Academic Department Erasmus Coordinators for Course Approval</a:t>
            </a:r>
            <a:endParaRPr sz="2800">
              <a:solidFill>
                <a:schemeClr val="dk2"/>
              </a:solidFill>
            </a:endParaRPr>
          </a:p>
          <a:p>
            <a:pPr marL="0" lvl="0" indent="0" algn="l" rtl="0">
              <a:lnSpc>
                <a:spcPct val="90000"/>
              </a:lnSpc>
              <a:spcBef>
                <a:spcPts val="460"/>
              </a:spcBef>
              <a:spcAft>
                <a:spcPts val="0"/>
              </a:spcAft>
              <a:buClr>
                <a:srgbClr val="888888"/>
              </a:buClr>
              <a:buSzPts val="2300"/>
              <a:buNone/>
            </a:pPr>
            <a:endParaRPr sz="2800" b="1" i="0" u="sng">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98989"/>
              </a:buClr>
              <a:buSzPts val="2200"/>
              <a:buNone/>
            </a:pPr>
            <a:r>
              <a:rPr lang="en-US" sz="2800" b="1" i="0" u="none">
                <a:solidFill>
                  <a:schemeClr val="dk2"/>
                </a:solidFill>
                <a:latin typeface="Calibri"/>
                <a:ea typeface="Calibri"/>
                <a:cs typeface="Calibri"/>
                <a:sym typeface="Calibri"/>
              </a:rPr>
              <a:t>	</a:t>
            </a: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ctr" rtl="0">
              <a:lnSpc>
                <a:spcPct val="100000"/>
              </a:lnSpc>
              <a:spcBef>
                <a:spcPts val="440"/>
              </a:spcBef>
              <a:spcAft>
                <a:spcPts val="0"/>
              </a:spcAft>
              <a:buClr>
                <a:srgbClr val="888888"/>
              </a:buClr>
              <a:buSzPts val="2200"/>
              <a:buNone/>
            </a:pPr>
            <a:endParaRPr sz="2800" b="1" i="0" u="none">
              <a:solidFill>
                <a:schemeClr val="dk2"/>
              </a:solidFill>
              <a:latin typeface="Calibri"/>
              <a:ea typeface="Calibri"/>
              <a:cs typeface="Calibri"/>
              <a:sym typeface="Calibri"/>
            </a:endParaRPr>
          </a:p>
        </p:txBody>
      </p:sp>
      <p:pic>
        <p:nvPicPr>
          <p:cNvPr id="173" name="Google Shape;173;p9"/>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174" name="Google Shape;174;p9"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graphicFrame>
        <p:nvGraphicFramePr>
          <p:cNvPr id="175" name="Google Shape;175;p9"/>
          <p:cNvGraphicFramePr/>
          <p:nvPr/>
        </p:nvGraphicFramePr>
        <p:xfrm>
          <a:off x="0" y="1498289"/>
          <a:ext cx="8963025" cy="4941525"/>
        </p:xfrm>
        <a:graphic>
          <a:graphicData uri="http://schemas.openxmlformats.org/drawingml/2006/table">
            <a:tbl>
              <a:tblPr>
                <a:noFill/>
                <a:tableStyleId>{A5C5AC16-E5B6-40DF-BD74-8EC5DED1503B}</a:tableStyleId>
              </a:tblPr>
              <a:tblGrid>
                <a:gridCol w="1410750"/>
                <a:gridCol w="1910800"/>
                <a:gridCol w="1883500"/>
                <a:gridCol w="3757975"/>
              </a:tblGrid>
              <a:tr h="601650">
                <a:tc rowSpan="6">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Faculty of Art, Design and Architecture</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Architecture</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a:solidFill>
                            <a:schemeClr val="accent1"/>
                          </a:solidFill>
                          <a:latin typeface="Calibri"/>
                          <a:ea typeface="Calibri"/>
                          <a:cs typeface="Calibri"/>
                          <a:sym typeface="Calibri"/>
                        </a:rPr>
                        <a:t>Giorgio Gasco</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u="sng">
                          <a:solidFill>
                            <a:schemeClr val="accent1"/>
                          </a:solidFill>
                          <a:latin typeface="Calibri"/>
                          <a:ea typeface="Calibri"/>
                          <a:cs typeface="Calibri"/>
                          <a:sym typeface="Calibri"/>
                        </a:rPr>
                        <a:t>giorgio.gasco@bilkent.edu.tr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6000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Communication and Design</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a:solidFill>
                            <a:schemeClr val="accent1"/>
                          </a:solidFill>
                          <a:latin typeface="Calibri"/>
                          <a:ea typeface="Calibri"/>
                          <a:cs typeface="Calibri"/>
                          <a:sym typeface="Calibri"/>
                        </a:rPr>
                        <a:t>Melih Aydınat</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u="sng">
                          <a:solidFill>
                            <a:schemeClr val="accent1"/>
                          </a:solidFill>
                          <a:latin typeface="Calibri"/>
                          <a:ea typeface="Calibri"/>
                          <a:cs typeface="Calibri"/>
                          <a:sym typeface="Calibri"/>
                        </a:rPr>
                        <a:t>melih.aydinat@bilkent.edu.tr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6492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Fine Arts</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a:solidFill>
                            <a:schemeClr val="accent1"/>
                          </a:solidFill>
                          <a:latin typeface="Calibri"/>
                          <a:ea typeface="Calibri"/>
                          <a:cs typeface="Calibri"/>
                          <a:sym typeface="Calibri"/>
                        </a:rPr>
                        <a:t>Serdar Bilici</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u="sng">
                          <a:solidFill>
                            <a:schemeClr val="accent1"/>
                          </a:solidFill>
                          <a:latin typeface="Calibri"/>
                          <a:ea typeface="Calibri"/>
                          <a:cs typeface="Calibri"/>
                          <a:sym typeface="Calibri"/>
                        </a:rPr>
                        <a:t>serdar.bilici@bilkent.edu.tr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64770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Graphic Design</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libri"/>
                        <a:buNone/>
                      </a:pPr>
                      <a:endParaRPr sz="20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Çavlan Başarır</a:t>
                      </a:r>
                      <a:endParaRPr sz="200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sng" strike="noStrike" cap="none">
                          <a:solidFill>
                            <a:schemeClr val="accent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cavlan@bilkent.edu.tr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6000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Interior Architecture and Environmental Design</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Burcu Egel</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sng" strike="noStrike" cap="none">
                          <a:solidFill>
                            <a:schemeClr val="accent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aydinalp@bilkent.edu.tr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601650">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Landscape Architecture and Urban Design</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Hatice Karaca</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sng" strike="noStrike" cap="none">
                          <a:solidFill>
                            <a:schemeClr val="accent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hkaraca@bilkent.edu.tr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1" name="Google Shape;181;p10"/>
          <p:cNvSpPr txBox="1">
            <a:spLocks noGrp="1"/>
          </p:cNvSpPr>
          <p:nvPr>
            <p:ph type="subTitle" idx="1"/>
          </p:nvPr>
        </p:nvSpPr>
        <p:spPr>
          <a:xfrm>
            <a:off x="1474787" y="276225"/>
            <a:ext cx="6175009" cy="4333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0253F"/>
              </a:buClr>
              <a:buSzPts val="2000"/>
              <a:buNone/>
            </a:pPr>
            <a:r>
              <a:rPr lang="en-US" sz="2800" b="1" i="0" u="sng">
                <a:solidFill>
                  <a:schemeClr val="dk2"/>
                </a:solidFill>
                <a:latin typeface="Calibri"/>
                <a:ea typeface="Calibri"/>
                <a:cs typeface="Calibri"/>
                <a:sym typeface="Calibri"/>
              </a:rPr>
              <a:t>Academic Department Erasmus Coordinators for Course Approval</a:t>
            </a:r>
            <a:endParaRPr sz="2800">
              <a:solidFill>
                <a:schemeClr val="dk2"/>
              </a:solidFill>
            </a:endParaRPr>
          </a:p>
          <a:p>
            <a:pPr marL="0" lvl="0" indent="0" algn="l" rtl="0">
              <a:lnSpc>
                <a:spcPct val="90000"/>
              </a:lnSpc>
              <a:spcBef>
                <a:spcPts val="360"/>
              </a:spcBef>
              <a:spcAft>
                <a:spcPts val="0"/>
              </a:spcAft>
              <a:buClr>
                <a:srgbClr val="888888"/>
              </a:buClr>
              <a:buSzPts val="1800"/>
              <a:buNone/>
            </a:pPr>
            <a:endParaRPr sz="2800" b="1" i="0" u="sng">
              <a:solidFill>
                <a:schemeClr val="dk2"/>
              </a:solidFill>
              <a:latin typeface="Calibri"/>
              <a:ea typeface="Calibri"/>
              <a:cs typeface="Calibri"/>
              <a:sym typeface="Calibri"/>
            </a:endParaRPr>
          </a:p>
          <a:p>
            <a:pPr marL="0" lvl="0" indent="0" algn="l" rtl="0">
              <a:lnSpc>
                <a:spcPct val="90000"/>
              </a:lnSpc>
              <a:spcBef>
                <a:spcPts val="360"/>
              </a:spcBef>
              <a:spcAft>
                <a:spcPts val="0"/>
              </a:spcAft>
              <a:buClr>
                <a:srgbClr val="888888"/>
              </a:buClr>
              <a:buSzPts val="1800"/>
              <a:buNone/>
            </a:pPr>
            <a:endParaRPr sz="2800" b="1" i="0" u="none">
              <a:solidFill>
                <a:schemeClr val="dk2"/>
              </a:solidFill>
              <a:latin typeface="Calibri"/>
              <a:ea typeface="Calibri"/>
              <a:cs typeface="Calibri"/>
              <a:sym typeface="Calibri"/>
            </a:endParaRPr>
          </a:p>
          <a:p>
            <a:pPr marL="0" lvl="0" indent="0" algn="ctr"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98989"/>
              </a:buClr>
              <a:buSzPts val="2200"/>
              <a:buNone/>
            </a:pPr>
            <a:r>
              <a:rPr lang="en-US" sz="2800" b="1" i="0" u="none">
                <a:solidFill>
                  <a:schemeClr val="dk2"/>
                </a:solidFill>
                <a:latin typeface="Calibri"/>
                <a:ea typeface="Calibri"/>
                <a:cs typeface="Calibri"/>
                <a:sym typeface="Calibri"/>
              </a:rPr>
              <a:t>	</a:t>
            </a:r>
            <a:endParaRPr sz="2800" b="0"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800" b="1" i="0" u="none">
              <a:solidFill>
                <a:schemeClr val="dk2"/>
              </a:solidFill>
              <a:latin typeface="Calibri"/>
              <a:ea typeface="Calibri"/>
              <a:cs typeface="Calibri"/>
              <a:sym typeface="Calibri"/>
            </a:endParaRPr>
          </a:p>
          <a:p>
            <a:pPr marL="0" lvl="0" indent="0" algn="ctr" rtl="0">
              <a:lnSpc>
                <a:spcPct val="100000"/>
              </a:lnSpc>
              <a:spcBef>
                <a:spcPts val="440"/>
              </a:spcBef>
              <a:spcAft>
                <a:spcPts val="0"/>
              </a:spcAft>
              <a:buClr>
                <a:srgbClr val="888888"/>
              </a:buClr>
              <a:buSzPts val="2200"/>
              <a:buNone/>
            </a:pPr>
            <a:endParaRPr sz="2800" b="1" i="0" u="none">
              <a:solidFill>
                <a:schemeClr val="dk2"/>
              </a:solidFill>
              <a:latin typeface="Calibri"/>
              <a:ea typeface="Calibri"/>
              <a:cs typeface="Calibri"/>
              <a:sym typeface="Calibri"/>
            </a:endParaRPr>
          </a:p>
        </p:txBody>
      </p:sp>
      <p:pic>
        <p:nvPicPr>
          <p:cNvPr id="182" name="Google Shape;182;p10"/>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183" name="Google Shape;183;p10"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graphicFrame>
        <p:nvGraphicFramePr>
          <p:cNvPr id="184" name="Google Shape;184;p10"/>
          <p:cNvGraphicFramePr/>
          <p:nvPr/>
        </p:nvGraphicFramePr>
        <p:xfrm>
          <a:off x="278063" y="1906954"/>
          <a:ext cx="8587900" cy="4714075"/>
        </p:xfrm>
        <a:graphic>
          <a:graphicData uri="http://schemas.openxmlformats.org/drawingml/2006/table">
            <a:tbl>
              <a:tblPr>
                <a:noFill/>
                <a:tableStyleId>{A5C5AC16-E5B6-40DF-BD74-8EC5DED1503B}</a:tableStyleId>
              </a:tblPr>
              <a:tblGrid>
                <a:gridCol w="1270100"/>
                <a:gridCol w="1478050"/>
                <a:gridCol w="2159925"/>
                <a:gridCol w="3679825"/>
              </a:tblGrid>
              <a:tr h="704700">
                <a:tc rowSpan="5">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Faculty of Humanities and Letters</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English Language and Literature</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a:solidFill>
                            <a:schemeClr val="accent1"/>
                          </a:solidFill>
                          <a:latin typeface="Calibri"/>
                          <a:ea typeface="Calibri"/>
                          <a:cs typeface="Calibri"/>
                          <a:sym typeface="Calibri"/>
                        </a:rPr>
                        <a:t>Timothy Sean Wright</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u="sng">
                          <a:solidFill>
                            <a:schemeClr val="accent1"/>
                          </a:solidFill>
                          <a:latin typeface="Calibri"/>
                          <a:ea typeface="Calibri"/>
                          <a:cs typeface="Calibri"/>
                          <a:sym typeface="Calibri"/>
                        </a:rPr>
                        <a:t>timothy.wright@bilkent.edu.tr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7186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American Culture and Literature</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a:solidFill>
                            <a:schemeClr val="accent1"/>
                          </a:solidFill>
                          <a:latin typeface="Calibri"/>
                          <a:ea typeface="Calibri"/>
                          <a:cs typeface="Calibri"/>
                          <a:sym typeface="Calibri"/>
                        </a:rPr>
                        <a:t>Kyra Casher Sutton</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u="sng">
                          <a:solidFill>
                            <a:schemeClr val="accent1"/>
                          </a:solidFill>
                          <a:latin typeface="Calibri"/>
                          <a:ea typeface="Calibri"/>
                          <a:cs typeface="Calibri"/>
                          <a:sym typeface="Calibri"/>
                        </a:rPr>
                        <a:t>kyra.sutton@bilkent.edu.tr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7186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Archeology and History of Art </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a:solidFill>
                            <a:schemeClr val="accent1"/>
                          </a:solidFill>
                          <a:latin typeface="Calibri"/>
                          <a:ea typeface="Calibri"/>
                          <a:cs typeface="Calibri"/>
                          <a:sym typeface="Calibri"/>
                        </a:rPr>
                        <a:t>Benjamin Titus Irvine</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u="sng">
                          <a:solidFill>
                            <a:schemeClr val="accent1"/>
                          </a:solidFill>
                          <a:latin typeface="Calibri"/>
                          <a:ea typeface="Calibri"/>
                          <a:cs typeface="Calibri"/>
                          <a:sym typeface="Calibri"/>
                        </a:rPr>
                        <a:t>benjamin.irvine@bilkent.edu.tr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718675">
                <a:tc vMerge="1">
                  <a:txBody>
                    <a:bodyPr/>
                    <a:lstStyle/>
                    <a:p>
                      <a:endParaRPr lang="tr-TR"/>
                    </a:p>
                  </a:txBody>
                  <a:tcPr/>
                </a:tc>
                <a:tc>
                  <a:txBody>
                    <a:bodyPr/>
                    <a:lstStyle/>
                    <a:p>
                      <a:pPr marL="0" lvl="0" indent="0" algn="l" rtl="0">
                        <a:spcBef>
                          <a:spcPts val="0"/>
                        </a:spcBef>
                        <a:spcAft>
                          <a:spcPts val="0"/>
                        </a:spcAft>
                        <a:buClr>
                          <a:schemeClr val="dk1"/>
                        </a:buClr>
                        <a:buSzPts val="1400"/>
                        <a:buFont typeface="Calibri"/>
                        <a:buNone/>
                      </a:pPr>
                      <a:r>
                        <a:rPr lang="en-US" sz="2000">
                          <a:solidFill>
                            <a:schemeClr val="accent1"/>
                          </a:solidFill>
                          <a:latin typeface="Calibri"/>
                          <a:ea typeface="Calibri"/>
                          <a:cs typeface="Calibri"/>
                          <a:sym typeface="Calibri"/>
                        </a:rPr>
                        <a:t>Philosophy</a:t>
                      </a:r>
                      <a:endParaRPr sz="2000" b="0" i="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lvl="0" indent="0" algn="l" rtl="0">
                        <a:spcBef>
                          <a:spcPts val="0"/>
                        </a:spcBef>
                        <a:spcAft>
                          <a:spcPts val="0"/>
                        </a:spcAft>
                        <a:buClr>
                          <a:schemeClr val="dk1"/>
                        </a:buClr>
                        <a:buSzPts val="1400"/>
                        <a:buFont typeface="Calibri"/>
                        <a:buNone/>
                      </a:pPr>
                      <a:r>
                        <a:rPr lang="en-US" sz="2000">
                          <a:solidFill>
                            <a:schemeClr val="accent1"/>
                          </a:solidFill>
                          <a:latin typeface="Calibri"/>
                          <a:ea typeface="Calibri"/>
                          <a:cs typeface="Calibri"/>
                          <a:sym typeface="Calibri"/>
                        </a:rPr>
                        <a:t>Mary Katrina Krizan</a:t>
                      </a:r>
                      <a:endParaRPr sz="2000" b="0" i="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lvl="0" indent="0" algn="l" rtl="0">
                        <a:spcBef>
                          <a:spcPts val="0"/>
                        </a:spcBef>
                        <a:spcAft>
                          <a:spcPts val="0"/>
                        </a:spcAft>
                        <a:buClr>
                          <a:schemeClr val="dk1"/>
                        </a:buClr>
                        <a:buSzPts val="1400"/>
                        <a:buFont typeface="Calibri"/>
                        <a:buNone/>
                      </a:pPr>
                      <a:r>
                        <a:rPr lang="en-US" sz="2000" u="sng">
                          <a:solidFill>
                            <a:schemeClr val="accent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mary.krizan@bilkent.edu.tr</a:t>
                      </a:r>
                      <a:endParaRPr sz="2000" b="0" i="0" strike="noStrike" cap="none">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7186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b="0" i="0" u="none" strike="noStrike" cap="none">
                          <a:solidFill>
                            <a:schemeClr val="accent1"/>
                          </a:solidFill>
                          <a:latin typeface="Calibri"/>
                          <a:ea typeface="Calibri"/>
                          <a:cs typeface="Calibri"/>
                          <a:sym typeface="Calibri"/>
                        </a:rPr>
                        <a:t>Translation and Interpretation</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a:solidFill>
                            <a:schemeClr val="accent1"/>
                          </a:solidFill>
                          <a:latin typeface="Calibri"/>
                          <a:ea typeface="Calibri"/>
                          <a:cs typeface="Calibri"/>
                          <a:sym typeface="Calibri"/>
                        </a:rPr>
                        <a:t>Bahtınur Gündoğdu</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2000" u="sng">
                          <a:solidFill>
                            <a:schemeClr val="accent1"/>
                          </a:solidFill>
                          <a:latin typeface="Calibri"/>
                          <a:ea typeface="Calibri"/>
                          <a:cs typeface="Calibri"/>
                          <a:sym typeface="Calibri"/>
                        </a:rPr>
                        <a:t>nur.gundogdu@bilkent.edu.tr</a:t>
                      </a:r>
                      <a:endParaRPr sz="20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90" name="Google Shape;190;p11"/>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191" name="Google Shape;191;p11"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graphicFrame>
        <p:nvGraphicFramePr>
          <p:cNvPr id="192" name="Google Shape;192;p11"/>
          <p:cNvGraphicFramePr/>
          <p:nvPr>
            <p:extLst>
              <p:ext uri="{D42A27DB-BD31-4B8C-83A1-F6EECF244321}">
                <p14:modId xmlns:p14="http://schemas.microsoft.com/office/powerpoint/2010/main" val="1775527247"/>
              </p:ext>
            </p:extLst>
          </p:nvPr>
        </p:nvGraphicFramePr>
        <p:xfrm>
          <a:off x="107095" y="1357922"/>
          <a:ext cx="8919700" cy="4562710"/>
        </p:xfrm>
        <a:graphic>
          <a:graphicData uri="http://schemas.openxmlformats.org/drawingml/2006/table">
            <a:tbl>
              <a:tblPr>
                <a:noFill/>
                <a:tableStyleId>{A5C5AC16-E5B6-40DF-BD74-8EC5DED1503B}</a:tableStyleId>
              </a:tblPr>
              <a:tblGrid>
                <a:gridCol w="1424925"/>
                <a:gridCol w="2445500"/>
                <a:gridCol w="1749050"/>
                <a:gridCol w="3300225"/>
              </a:tblGrid>
              <a:tr h="792150">
                <a:tc>
                  <a:txBody>
                    <a:bodyPr/>
                    <a:lstStyle/>
                    <a:p>
                      <a:pPr marL="0" marR="0" lvl="0" indent="0" algn="l" rtl="0">
                        <a:lnSpc>
                          <a:spcPct val="100000"/>
                        </a:lnSpc>
                        <a:spcBef>
                          <a:spcPts val="0"/>
                        </a:spcBef>
                        <a:spcAft>
                          <a:spcPts val="0"/>
                        </a:spcAft>
                        <a:buClr>
                          <a:srgbClr val="000000"/>
                        </a:buClr>
                        <a:buSzPts val="1400"/>
                        <a:buFont typeface="Calibri"/>
                        <a:buNone/>
                      </a:pPr>
                      <a:r>
                        <a:rPr lang="en-US" sz="1800" b="0" i="0" u="none" strike="noStrike" cap="none" dirty="0">
                          <a:solidFill>
                            <a:schemeClr val="accent1"/>
                          </a:solidFill>
                          <a:latin typeface="Calibri"/>
                          <a:ea typeface="Calibri"/>
                          <a:cs typeface="Calibri"/>
                          <a:sym typeface="Calibri"/>
                        </a:rPr>
                        <a:t>Faculty of Law</a:t>
                      </a:r>
                      <a:endParaRPr sz="1800" u="none" strike="noStrike" cap="none" dirty="0">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Law</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a:solidFill>
                            <a:schemeClr val="accent1"/>
                          </a:solidFill>
                          <a:latin typeface="Calibri"/>
                          <a:ea typeface="Calibri"/>
                          <a:cs typeface="Calibri"/>
                          <a:sym typeface="Calibri"/>
                        </a:rPr>
                        <a:t>Çağrı Mardin</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200"/>
                        <a:buFont typeface="Calibri"/>
                        <a:buNone/>
                      </a:pPr>
                      <a:r>
                        <a:rPr lang="en-US" sz="1800" b="0" i="0" u="sng" strike="noStrike" cap="none" dirty="0">
                          <a:solidFill>
                            <a:schemeClr val="accent1"/>
                          </a:solidFill>
                          <a:latin typeface="Calibri"/>
                          <a:ea typeface="Calibri"/>
                          <a:cs typeface="Calibri"/>
                          <a:sym typeface="Calibri"/>
                        </a:rPr>
                        <a:t>cmardin@bilkent.edu.tr</a:t>
                      </a:r>
                      <a:endParaRPr sz="1800" b="0" i="0" u="sng" strike="noStrike" cap="none" dirty="0">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57175">
                <a:tc rowSpan="4">
                  <a:txBody>
                    <a:bodyPr/>
                    <a:lstStyle/>
                    <a:p>
                      <a:pPr marL="0" marR="0" lvl="0" indent="0" algn="l" rtl="0">
                        <a:lnSpc>
                          <a:spcPct val="100000"/>
                        </a:lnSpc>
                        <a:spcBef>
                          <a:spcPts val="0"/>
                        </a:spcBef>
                        <a:spcAft>
                          <a:spcPts val="0"/>
                        </a:spcAft>
                        <a:buClr>
                          <a:srgbClr val="000000"/>
                        </a:buClr>
                        <a:buSzPts val="1400"/>
                        <a:buFont typeface="Calibri"/>
                        <a:buNone/>
                      </a:pPr>
                      <a:r>
                        <a:rPr lang="en-US" sz="1800" b="0" i="0" u="none" strike="noStrike" cap="none">
                          <a:solidFill>
                            <a:schemeClr val="accent1"/>
                          </a:solidFill>
                          <a:latin typeface="Calibri"/>
                          <a:ea typeface="Calibri"/>
                          <a:cs typeface="Calibri"/>
                          <a:sym typeface="Calibri"/>
                        </a:rPr>
                        <a:t>Faculty of Science</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Mathematics</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Bülent Ünal</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dirty="0">
                          <a:solidFill>
                            <a:schemeClr val="accent1"/>
                          </a:solidFill>
                          <a:latin typeface="Calibri"/>
                          <a:ea typeface="Calibri"/>
                          <a:cs typeface="Calibri"/>
                          <a:sym typeface="Calibri"/>
                          <a:hlinkClick r:id="rId6"/>
                        </a:rPr>
                        <a:t>bulent@fen.bilkent.edu.tr</a:t>
                      </a:r>
                      <a:r>
                        <a:rPr lang="en-US" sz="1800" b="0" i="0" u="sng" strike="noStrike" cap="none" dirty="0">
                          <a:solidFill>
                            <a:schemeClr val="accent1"/>
                          </a:solidFill>
                          <a:latin typeface="Calibri"/>
                          <a:ea typeface="Calibri"/>
                          <a:cs typeface="Calibri"/>
                          <a:sym typeface="Calibri"/>
                        </a:rPr>
                        <a:t> </a:t>
                      </a:r>
                      <a:endParaRPr sz="1800" u="none" strike="noStrike" cap="none" dirty="0">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4079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Molecular Biology and Genetics</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Onur Çizmecioğlu</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a:solidFill>
                            <a:schemeClr val="accent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onur.cizmecioglu@bilkent.edu.tr</a:t>
                      </a:r>
                      <a:r>
                        <a:rPr lang="en-US" sz="1800" b="0" i="0" u="sng" strike="noStrike" cap="none">
                          <a:solidFill>
                            <a:schemeClr val="accent1"/>
                          </a:solidFill>
                          <a:latin typeface="Calibri"/>
                          <a:ea typeface="Calibri"/>
                          <a:cs typeface="Calibri"/>
                          <a:sym typeface="Calibri"/>
                        </a:rPr>
                        <a:t> </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4079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Physics</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Onur  Tokel</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a:solidFill>
                            <a:schemeClr val="accent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otokel@bilkent.edu.tr</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825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Chemistry</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Emrah Özensoy</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a:solidFill>
                            <a:schemeClr val="accent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ozensoy@fen.bilkent.edu.tr</a:t>
                      </a:r>
                      <a:endParaRPr sz="1800" u="none" strike="noStrike" cap="none">
                        <a:solidFill>
                          <a:schemeClr val="accent1"/>
                        </a:solidFill>
                        <a:latin typeface="Calibri"/>
                        <a:ea typeface="Calibri"/>
                        <a:cs typeface="Calibri"/>
                        <a:sym typeface="Calibri"/>
                      </a:endParaRPr>
                    </a:p>
                  </a:txBody>
                  <a:tcPr marL="8250" marR="8250" marT="8250" marB="0" anchor="b">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95275">
                <a:tc rowSpan="2">
                  <a:txBody>
                    <a:bodyPr/>
                    <a:lstStyle/>
                    <a:p>
                      <a:pPr marL="0" marR="0" lvl="0" indent="0" algn="l" rtl="0">
                        <a:lnSpc>
                          <a:spcPct val="100000"/>
                        </a:lnSpc>
                        <a:spcBef>
                          <a:spcPts val="0"/>
                        </a:spcBef>
                        <a:spcAft>
                          <a:spcPts val="0"/>
                        </a:spcAft>
                        <a:buClr>
                          <a:srgbClr val="000000"/>
                        </a:buClr>
                        <a:buSzPts val="1400"/>
                        <a:buFont typeface="Calibri"/>
                        <a:buNone/>
                      </a:pPr>
                      <a:r>
                        <a:rPr lang="en-US" sz="1800" b="0" i="0" u="none" strike="noStrike" cap="none">
                          <a:solidFill>
                            <a:schemeClr val="accent1"/>
                          </a:solidFill>
                          <a:latin typeface="Calibri"/>
                          <a:ea typeface="Calibri"/>
                          <a:cs typeface="Calibri"/>
                          <a:sym typeface="Calibri"/>
                        </a:rPr>
                        <a:t>Music and Performing </a:t>
                      </a:r>
                      <a:endParaRPr sz="180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800" b="0" i="0" u="none" strike="noStrike" cap="none">
                          <a:solidFill>
                            <a:schemeClr val="accent1"/>
                          </a:solidFill>
                          <a:latin typeface="Calibri"/>
                          <a:ea typeface="Calibri"/>
                          <a:cs typeface="Calibri"/>
                          <a:sym typeface="Calibri"/>
                        </a:rPr>
                        <a:t>Arts</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Music</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Yiğit Aydın</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a:solidFill>
                            <a:schemeClr val="accent1"/>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yaydin@bilkent.edu.tr</a:t>
                      </a:r>
                      <a:r>
                        <a:rPr lang="en-US" sz="1800" b="0" i="0" u="sng" strike="noStrike" cap="none">
                          <a:solidFill>
                            <a:schemeClr val="accent1"/>
                          </a:solidFill>
                          <a:latin typeface="Calibri"/>
                          <a:ea typeface="Calibri"/>
                          <a:cs typeface="Calibri"/>
                          <a:sym typeface="Calibri"/>
                        </a:rPr>
                        <a:t> </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4206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Performing Arts</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Hande Vural Johnson</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a:solidFill>
                            <a:schemeClr val="accent1"/>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hande.johnson@bilkent.edu.tr</a:t>
                      </a:r>
                      <a:r>
                        <a:rPr lang="en-US" sz="1800" b="0" i="0" u="sng" strike="noStrike" cap="none">
                          <a:solidFill>
                            <a:schemeClr val="accent1"/>
                          </a:solidFill>
                          <a:latin typeface="Calibri"/>
                          <a:ea typeface="Calibri"/>
                          <a:cs typeface="Calibri"/>
                          <a:sym typeface="Calibri"/>
                        </a:rPr>
                        <a:t> </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433375">
                <a:tc rowSpan="2">
                  <a:txBody>
                    <a:bodyPr/>
                    <a:lstStyle/>
                    <a:p>
                      <a:pPr marL="0" marR="0" lvl="0" indent="0" algn="l" rtl="0">
                        <a:lnSpc>
                          <a:spcPct val="100000"/>
                        </a:lnSpc>
                        <a:spcBef>
                          <a:spcPts val="0"/>
                        </a:spcBef>
                        <a:spcAft>
                          <a:spcPts val="0"/>
                        </a:spcAft>
                        <a:buClr>
                          <a:srgbClr val="000000"/>
                        </a:buClr>
                        <a:buSzPts val="1400"/>
                        <a:buFont typeface="Calibri"/>
                        <a:buNone/>
                      </a:pPr>
                      <a:r>
                        <a:rPr lang="en-US" sz="1800" b="0" i="0" u="none" strike="noStrike" cap="none">
                          <a:solidFill>
                            <a:schemeClr val="accent1"/>
                          </a:solidFill>
                          <a:latin typeface="Calibri"/>
                          <a:ea typeface="Calibri"/>
                          <a:cs typeface="Calibri"/>
                          <a:sym typeface="Calibri"/>
                        </a:rPr>
                        <a:t>Faculty of Applied Sciences</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Computer Technology and Information Systems</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Leyla Sezer</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a:solidFill>
                            <a:schemeClr val="accent1"/>
                          </a:solidFill>
                          <a:latin typeface="Calibri"/>
                          <a:ea typeface="Calibri"/>
                          <a:cs typeface="Calibri"/>
                          <a:sym typeface="Calibri"/>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loksuz@bilkent.edu.tr</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57175">
                <a:tc vMerge="1">
                  <a:txBody>
                    <a:bodyPr/>
                    <a:lstStyle/>
                    <a:p>
                      <a:endParaRPr lang="tr-TR"/>
                    </a:p>
                  </a:txBody>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Tourism and Hotel Management</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none" strike="noStrike" cap="none">
                          <a:solidFill>
                            <a:schemeClr val="accent1"/>
                          </a:solidFill>
                          <a:latin typeface="Calibri"/>
                          <a:ea typeface="Calibri"/>
                          <a:cs typeface="Calibri"/>
                          <a:sym typeface="Calibri"/>
                        </a:rPr>
                        <a:t>Güneş Karamullaoğlu</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Calibri"/>
                        <a:buNone/>
                      </a:pPr>
                      <a:r>
                        <a:rPr lang="en-US" sz="1800" b="0" i="0" u="sng" strike="noStrike" cap="none">
                          <a:solidFill>
                            <a:schemeClr val="accent1"/>
                          </a:solidFill>
                          <a:latin typeface="Calibri"/>
                          <a:ea typeface="Calibri"/>
                          <a:cs typeface="Calibri"/>
                          <a:sym typeface="Calibri"/>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karamul@tourism.bilkent.edu.tr</a:t>
                      </a:r>
                      <a:r>
                        <a:rPr lang="en-US" sz="1800" b="0" i="0" u="sng" strike="noStrike" cap="none">
                          <a:solidFill>
                            <a:schemeClr val="accent1"/>
                          </a:solidFill>
                          <a:latin typeface="Calibri"/>
                          <a:ea typeface="Calibri"/>
                          <a:cs typeface="Calibri"/>
                          <a:sym typeface="Calibri"/>
                        </a:rPr>
                        <a:t> </a:t>
                      </a:r>
                      <a:endParaRPr sz="1800" u="none" strike="noStrike" cap="none">
                        <a:solidFill>
                          <a:schemeClr val="accent1"/>
                        </a:solidFill>
                        <a:latin typeface="Calibri"/>
                        <a:ea typeface="Calibri"/>
                        <a:cs typeface="Calibri"/>
                        <a:sym typeface="Calibri"/>
                      </a:endParaRPr>
                    </a:p>
                  </a:txBody>
                  <a:tcPr marL="8250" marR="8250" marT="8250"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bl>
          </a:graphicData>
        </a:graphic>
      </p:graphicFrame>
      <p:sp>
        <p:nvSpPr>
          <p:cNvPr id="193" name="Google Shape;193;p11"/>
          <p:cNvSpPr txBox="1"/>
          <p:nvPr/>
        </p:nvSpPr>
        <p:spPr>
          <a:xfrm>
            <a:off x="1474787" y="276225"/>
            <a:ext cx="6371859" cy="102711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0253F"/>
              </a:buClr>
              <a:buSzPts val="2000"/>
              <a:buFont typeface="Arial"/>
              <a:buNone/>
            </a:pPr>
            <a:r>
              <a:rPr lang="en-US" sz="2800" b="1" i="0" u="sng" strike="noStrike" cap="none">
                <a:solidFill>
                  <a:schemeClr val="dk2"/>
                </a:solidFill>
                <a:latin typeface="Calibri"/>
                <a:ea typeface="Calibri"/>
                <a:cs typeface="Calibri"/>
                <a:sym typeface="Calibri"/>
              </a:rPr>
              <a:t>Academic Department Erasmus Coordinators for Course Approval</a:t>
            </a:r>
            <a:endParaRPr sz="2800" b="1" i="0" u="none" strike="noStrike" cap="none">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304d3342bf3_0_12"/>
          <p:cNvPicPr preferRelativeResize="0"/>
          <p:nvPr/>
        </p:nvPicPr>
        <p:blipFill rotWithShape="1">
          <a:blip r:embed="rId3">
            <a:alphaModFix/>
          </a:blip>
          <a:srcRect/>
          <a:stretch/>
        </p:blipFill>
        <p:spPr>
          <a:xfrm>
            <a:off x="0" y="7815"/>
            <a:ext cx="9143999" cy="6858000"/>
          </a:xfrm>
          <a:prstGeom prst="rect">
            <a:avLst/>
          </a:prstGeom>
          <a:noFill/>
          <a:ln>
            <a:noFill/>
          </a:ln>
        </p:spPr>
      </p:pic>
      <p:sp>
        <p:nvSpPr>
          <p:cNvPr id="199" name="Google Shape;199;g304d3342bf3_0_12"/>
          <p:cNvSpPr txBox="1">
            <a:spLocks noGrp="1"/>
          </p:cNvSpPr>
          <p:nvPr>
            <p:ph type="ctrTitle"/>
          </p:nvPr>
        </p:nvSpPr>
        <p:spPr>
          <a:xfrm>
            <a:off x="1562345" y="241312"/>
            <a:ext cx="6264300" cy="93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99FF"/>
              </a:buClr>
              <a:buSzPts val="2800"/>
              <a:buFont typeface="Calibri"/>
              <a:buNone/>
            </a:pPr>
            <a:r>
              <a:rPr lang="en-US" sz="2800" b="1" i="0" u="none">
                <a:solidFill>
                  <a:schemeClr val="dk2"/>
                </a:solidFill>
                <a:latin typeface="Calibri"/>
                <a:ea typeface="Calibri"/>
                <a:cs typeface="Calibri"/>
                <a:sym typeface="Calibri"/>
              </a:rPr>
              <a:t>GMAIL/HOTMAIL ETC. Vs BILKENT EMAIL</a:t>
            </a:r>
            <a:endParaRPr>
              <a:solidFill>
                <a:schemeClr val="dk2"/>
              </a:solidFill>
            </a:endParaRPr>
          </a:p>
        </p:txBody>
      </p:sp>
      <p:sp>
        <p:nvSpPr>
          <p:cNvPr id="200" name="Google Shape;200;g304d3342bf3_0_12"/>
          <p:cNvSpPr txBox="1">
            <a:spLocks noGrp="1"/>
          </p:cNvSpPr>
          <p:nvPr>
            <p:ph type="subTitle" idx="1"/>
          </p:nvPr>
        </p:nvSpPr>
        <p:spPr>
          <a:xfrm>
            <a:off x="1295400" y="1544649"/>
            <a:ext cx="7256463" cy="419600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898989"/>
              </a:buClr>
              <a:buSzPts val="2200"/>
              <a:buNone/>
            </a:pPr>
            <a:r>
              <a:rPr lang="en-US" sz="2000" i="0" u="none">
                <a:solidFill>
                  <a:schemeClr val="accent1"/>
                </a:solidFill>
                <a:latin typeface="Calibri"/>
                <a:ea typeface="Calibri"/>
                <a:cs typeface="Calibri"/>
                <a:sym typeface="Calibri"/>
              </a:rPr>
              <a:t>Please be informed that we and partner universities </a:t>
            </a:r>
            <a:r>
              <a:rPr lang="en-US" sz="2000" i="0">
                <a:solidFill>
                  <a:schemeClr val="accent2"/>
                </a:solidFill>
                <a:latin typeface="Calibri"/>
                <a:ea typeface="Calibri"/>
                <a:cs typeface="Calibri"/>
                <a:sym typeface="Calibri"/>
              </a:rPr>
              <a:t>cannot</a:t>
            </a:r>
            <a:r>
              <a:rPr lang="en-US" sz="2000" i="0" u="none">
                <a:solidFill>
                  <a:schemeClr val="accent1"/>
                </a:solidFill>
                <a:latin typeface="Calibri"/>
                <a:ea typeface="Calibri"/>
                <a:cs typeface="Calibri"/>
                <a:sym typeface="Calibri"/>
              </a:rPr>
              <a:t> receive emails sent from other </a:t>
            </a:r>
            <a:r>
              <a:rPr lang="en-US" sz="2000" i="0">
                <a:solidFill>
                  <a:schemeClr val="accent2"/>
                </a:solidFill>
                <a:latin typeface="Calibri"/>
                <a:ea typeface="Calibri"/>
                <a:cs typeface="Calibri"/>
                <a:sym typeface="Calibri"/>
              </a:rPr>
              <a:t>private mail </a:t>
            </a:r>
            <a:r>
              <a:rPr lang="en-US" sz="2000" i="0" u="none">
                <a:solidFill>
                  <a:schemeClr val="accent1"/>
                </a:solidFill>
                <a:latin typeface="Calibri"/>
                <a:ea typeface="Calibri"/>
                <a:cs typeface="Calibri"/>
                <a:sym typeface="Calibri"/>
              </a:rPr>
              <a:t>accounts.</a:t>
            </a:r>
            <a:endParaRPr/>
          </a:p>
          <a:p>
            <a:pPr marL="0" lvl="0" indent="0" algn="ctr" rtl="0">
              <a:lnSpc>
                <a:spcPct val="90000"/>
              </a:lnSpc>
              <a:spcBef>
                <a:spcPts val="440"/>
              </a:spcBef>
              <a:spcAft>
                <a:spcPts val="0"/>
              </a:spcAft>
              <a:buClr>
                <a:srgbClr val="898989"/>
              </a:buClr>
              <a:buSzPts val="2200"/>
              <a:buNone/>
            </a:pPr>
            <a:endParaRPr sz="2000">
              <a:solidFill>
                <a:schemeClr val="accent1"/>
              </a:solidFill>
            </a:endParaRPr>
          </a:p>
          <a:p>
            <a:pPr marL="0" lvl="0" indent="0" algn="ctr" rtl="0">
              <a:lnSpc>
                <a:spcPct val="90000"/>
              </a:lnSpc>
              <a:spcBef>
                <a:spcPts val="440"/>
              </a:spcBef>
              <a:spcAft>
                <a:spcPts val="0"/>
              </a:spcAft>
              <a:buClr>
                <a:srgbClr val="898989"/>
              </a:buClr>
              <a:buSzPts val="2200"/>
              <a:buNone/>
            </a:pPr>
            <a:r>
              <a:rPr lang="en-US" sz="2000" i="0" u="none">
                <a:solidFill>
                  <a:schemeClr val="accent1"/>
                </a:solidFill>
                <a:latin typeface="Calibri"/>
                <a:ea typeface="Calibri"/>
                <a:cs typeface="Calibri"/>
                <a:sym typeface="Calibri"/>
              </a:rPr>
              <a:t>Therefore; do </a:t>
            </a:r>
            <a:r>
              <a:rPr lang="en-US" sz="2000" i="0" u="none">
                <a:solidFill>
                  <a:schemeClr val="accent2"/>
                </a:solidFill>
                <a:latin typeface="Calibri"/>
                <a:ea typeface="Calibri"/>
                <a:cs typeface="Calibri"/>
                <a:sym typeface="Calibri"/>
              </a:rPr>
              <a:t>not</a:t>
            </a:r>
            <a:r>
              <a:rPr lang="en-US" sz="2000" i="0" u="none">
                <a:solidFill>
                  <a:schemeClr val="accent1"/>
                </a:solidFill>
                <a:latin typeface="Calibri"/>
                <a:ea typeface="Calibri"/>
                <a:cs typeface="Calibri"/>
                <a:sym typeface="Calibri"/>
              </a:rPr>
              <a:t> </a:t>
            </a:r>
            <a:r>
              <a:rPr lang="en-US" sz="2000" i="0" u="none">
                <a:solidFill>
                  <a:schemeClr val="accent2"/>
                </a:solidFill>
                <a:latin typeface="Calibri"/>
                <a:ea typeface="Calibri"/>
                <a:cs typeface="Calibri"/>
                <a:sym typeface="Calibri"/>
              </a:rPr>
              <a:t>use</a:t>
            </a:r>
            <a:r>
              <a:rPr lang="en-US" sz="2000" i="0" u="none">
                <a:solidFill>
                  <a:schemeClr val="accent1"/>
                </a:solidFill>
                <a:latin typeface="Calibri"/>
                <a:ea typeface="Calibri"/>
                <a:cs typeface="Calibri"/>
                <a:sym typeface="Calibri"/>
              </a:rPr>
              <a:t> your </a:t>
            </a:r>
            <a:r>
              <a:rPr lang="en-US" sz="2000" i="0">
                <a:solidFill>
                  <a:schemeClr val="accent2"/>
                </a:solidFill>
                <a:latin typeface="Calibri"/>
                <a:ea typeface="Calibri"/>
                <a:cs typeface="Calibri"/>
                <a:sym typeface="Calibri"/>
              </a:rPr>
              <a:t>GMAIL, HOTMAIL ETC. </a:t>
            </a:r>
            <a:r>
              <a:rPr lang="en-US" sz="2000" i="0">
                <a:solidFill>
                  <a:schemeClr val="accent1"/>
                </a:solidFill>
                <a:latin typeface="Calibri"/>
                <a:ea typeface="Calibri"/>
                <a:cs typeface="Calibri"/>
                <a:sym typeface="Calibri"/>
              </a:rPr>
              <a:t>accounts to email us or partner universities.</a:t>
            </a:r>
            <a:endParaRPr sz="2000" i="0" u="none">
              <a:solidFill>
                <a:schemeClr val="accent1"/>
              </a:solidFill>
              <a:latin typeface="Calibri"/>
              <a:ea typeface="Calibri"/>
              <a:cs typeface="Calibri"/>
              <a:sym typeface="Calibri"/>
            </a:endParaRPr>
          </a:p>
          <a:p>
            <a:pPr marL="0" lvl="0" indent="0" algn="ctr" rtl="0">
              <a:lnSpc>
                <a:spcPct val="90000"/>
              </a:lnSpc>
              <a:spcBef>
                <a:spcPts val="440"/>
              </a:spcBef>
              <a:spcAft>
                <a:spcPts val="0"/>
              </a:spcAft>
              <a:buClr>
                <a:srgbClr val="898989"/>
              </a:buClr>
              <a:buSzPts val="2200"/>
              <a:buNone/>
            </a:pPr>
            <a:endParaRPr sz="2000">
              <a:solidFill>
                <a:schemeClr val="accent1"/>
              </a:solidFill>
            </a:endParaRPr>
          </a:p>
          <a:p>
            <a:pPr marL="0" lvl="0" indent="0" algn="ctr" rtl="0">
              <a:lnSpc>
                <a:spcPct val="90000"/>
              </a:lnSpc>
              <a:spcBef>
                <a:spcPts val="440"/>
              </a:spcBef>
              <a:spcAft>
                <a:spcPts val="0"/>
              </a:spcAft>
              <a:buClr>
                <a:srgbClr val="898989"/>
              </a:buClr>
              <a:buSzPts val="2200"/>
              <a:buNone/>
            </a:pPr>
            <a:r>
              <a:rPr lang="en-US" sz="2000" i="0" u="none">
                <a:solidFill>
                  <a:schemeClr val="accent1"/>
                </a:solidFill>
                <a:latin typeface="Calibri"/>
                <a:ea typeface="Calibri"/>
                <a:cs typeface="Calibri"/>
                <a:sym typeface="Calibri"/>
              </a:rPr>
              <a:t>We and partner universities will be sending emails to your </a:t>
            </a:r>
            <a:r>
              <a:rPr lang="en-US" sz="2000" i="0">
                <a:solidFill>
                  <a:schemeClr val="accent2"/>
                </a:solidFill>
                <a:latin typeface="Calibri"/>
                <a:ea typeface="Calibri"/>
                <a:cs typeface="Calibri"/>
                <a:sym typeface="Calibri"/>
              </a:rPr>
              <a:t>BILKENT ACCOUNTS </a:t>
            </a:r>
            <a:r>
              <a:rPr lang="en-US" sz="2000" i="0" u="none">
                <a:solidFill>
                  <a:schemeClr val="accent1"/>
                </a:solidFill>
                <a:latin typeface="Calibri"/>
                <a:ea typeface="Calibri"/>
                <a:cs typeface="Calibri"/>
                <a:sym typeface="Calibri"/>
              </a:rPr>
              <a:t>only.	</a:t>
            </a:r>
            <a:endParaRPr sz="2000">
              <a:solidFill>
                <a:schemeClr val="accent1"/>
              </a:solidFill>
            </a:endParaRPr>
          </a:p>
          <a:p>
            <a:pPr marL="0" lvl="0" indent="0" algn="ctr" rtl="0">
              <a:lnSpc>
                <a:spcPct val="90000"/>
              </a:lnSpc>
              <a:spcBef>
                <a:spcPts val="440"/>
              </a:spcBef>
              <a:spcAft>
                <a:spcPts val="0"/>
              </a:spcAft>
              <a:buClr>
                <a:srgbClr val="888888"/>
              </a:buClr>
              <a:buSzPts val="2200"/>
              <a:buNone/>
            </a:pPr>
            <a:endParaRPr sz="2000" i="0" u="none">
              <a:solidFill>
                <a:schemeClr val="accent1"/>
              </a:solidFill>
              <a:latin typeface="Calibri"/>
              <a:ea typeface="Calibri"/>
              <a:cs typeface="Calibri"/>
              <a:sym typeface="Calibri"/>
            </a:endParaRPr>
          </a:p>
          <a:p>
            <a:pPr marL="0" lvl="0" indent="0" algn="ctr" rtl="0">
              <a:lnSpc>
                <a:spcPct val="90000"/>
              </a:lnSpc>
              <a:spcBef>
                <a:spcPts val="440"/>
              </a:spcBef>
              <a:spcAft>
                <a:spcPts val="0"/>
              </a:spcAft>
              <a:buClr>
                <a:srgbClr val="888888"/>
              </a:buClr>
              <a:buSzPts val="2200"/>
              <a:buNone/>
            </a:pPr>
            <a:r>
              <a:rPr lang="en-US" sz="2000">
                <a:solidFill>
                  <a:schemeClr val="accent1"/>
                </a:solidFill>
              </a:rPr>
              <a:t>If you have forwarded your Bilkent email accounts to any other email account, please urgently change it. </a:t>
            </a:r>
            <a:endParaRPr sz="200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i="0" u="none">
              <a:solidFill>
                <a:schemeClr val="accent1"/>
              </a:solidFill>
              <a:latin typeface="Calibri"/>
              <a:ea typeface="Calibri"/>
              <a:cs typeface="Calibri"/>
              <a:sym typeface="Calibri"/>
            </a:endParaRPr>
          </a:p>
          <a:p>
            <a:pPr marL="0" lvl="0" indent="0" algn="ctr" rtl="0">
              <a:lnSpc>
                <a:spcPct val="100000"/>
              </a:lnSpc>
              <a:spcBef>
                <a:spcPts val="440"/>
              </a:spcBef>
              <a:spcAft>
                <a:spcPts val="0"/>
              </a:spcAft>
              <a:buClr>
                <a:srgbClr val="888888"/>
              </a:buClr>
              <a:buSzPts val="2200"/>
              <a:buNone/>
            </a:pPr>
            <a:endParaRPr sz="2000" i="0" u="none">
              <a:solidFill>
                <a:schemeClr val="accent1"/>
              </a:solidFill>
              <a:latin typeface="Calibri"/>
              <a:ea typeface="Calibri"/>
              <a:cs typeface="Calibri"/>
              <a:sym typeface="Calibri"/>
            </a:endParaRPr>
          </a:p>
        </p:txBody>
      </p:sp>
      <p:pic>
        <p:nvPicPr>
          <p:cNvPr id="201" name="Google Shape;201;g304d3342bf3_0_12"/>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202" name="Google Shape;202;g304d3342bf3_0_12"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08" name="Google Shape;208;p13"/>
          <p:cNvSpPr txBox="1">
            <a:spLocks noGrp="1"/>
          </p:cNvSpPr>
          <p:nvPr>
            <p:ph type="ctrTitle"/>
          </p:nvPr>
        </p:nvSpPr>
        <p:spPr>
          <a:xfrm>
            <a:off x="1254124" y="150813"/>
            <a:ext cx="6477000"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4400"/>
              <a:buFont typeface="Calibri"/>
              <a:buNone/>
            </a:pPr>
            <a:r>
              <a:rPr lang="en-US" sz="2800" b="1" i="0" u="none">
                <a:solidFill>
                  <a:schemeClr val="dk2"/>
                </a:solidFill>
                <a:latin typeface="Calibri"/>
                <a:ea typeface="Calibri"/>
                <a:cs typeface="Calibri"/>
                <a:sym typeface="Calibri"/>
              </a:rPr>
              <a:t>ERASMUS GRANTS</a:t>
            </a:r>
            <a:endParaRPr sz="2800">
              <a:solidFill>
                <a:schemeClr val="dk2"/>
              </a:solidFill>
            </a:endParaRPr>
          </a:p>
        </p:txBody>
      </p:sp>
      <p:sp>
        <p:nvSpPr>
          <p:cNvPr id="209" name="Google Shape;209;p13"/>
          <p:cNvSpPr txBox="1">
            <a:spLocks noGrp="1"/>
          </p:cNvSpPr>
          <p:nvPr>
            <p:ph type="subTitle" idx="1"/>
          </p:nvPr>
        </p:nvSpPr>
        <p:spPr>
          <a:xfrm>
            <a:off x="461400" y="1563675"/>
            <a:ext cx="8441400" cy="49167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115000"/>
              </a:lnSpc>
              <a:spcBef>
                <a:spcPts val="480"/>
              </a:spcBef>
              <a:spcAft>
                <a:spcPts val="0"/>
              </a:spcAft>
              <a:buClr>
                <a:srgbClr val="898989"/>
              </a:buClr>
              <a:buSzPct val="47619"/>
              <a:buNone/>
            </a:pPr>
            <a:r>
              <a:rPr lang="en-US" sz="4200" b="0" i="0" u="none">
                <a:solidFill>
                  <a:schemeClr val="accent1"/>
                </a:solidFill>
                <a:latin typeface="Calibri"/>
                <a:ea typeface="Calibri"/>
                <a:cs typeface="Calibri"/>
                <a:sym typeface="Calibri"/>
              </a:rPr>
              <a:t>Bilkent University reports the number of students and their total duration of stay to the National Agecy. </a:t>
            </a:r>
            <a:endParaRPr sz="4200"/>
          </a:p>
          <a:p>
            <a:pPr marL="0" lvl="0" indent="0" algn="ctr" rtl="0">
              <a:lnSpc>
                <a:spcPct val="115000"/>
              </a:lnSpc>
              <a:spcBef>
                <a:spcPts val="480"/>
              </a:spcBef>
              <a:spcAft>
                <a:spcPts val="0"/>
              </a:spcAft>
              <a:buClr>
                <a:srgbClr val="898989"/>
              </a:buClr>
              <a:buSzPct val="47619"/>
              <a:buNone/>
            </a:pPr>
            <a:endParaRPr sz="4200">
              <a:solidFill>
                <a:schemeClr val="accent1"/>
              </a:solidFill>
            </a:endParaRPr>
          </a:p>
          <a:p>
            <a:pPr marL="0" lvl="0" indent="0" algn="ctr" rtl="0">
              <a:lnSpc>
                <a:spcPct val="115000"/>
              </a:lnSpc>
              <a:spcBef>
                <a:spcPts val="480"/>
              </a:spcBef>
              <a:spcAft>
                <a:spcPts val="0"/>
              </a:spcAft>
              <a:buClr>
                <a:srgbClr val="558ED5"/>
              </a:buClr>
              <a:buSzPct val="57142"/>
              <a:buNone/>
            </a:pPr>
            <a:r>
              <a:rPr lang="en-US" sz="4200" b="0" i="0" u="none">
                <a:solidFill>
                  <a:schemeClr val="accent1"/>
                </a:solidFill>
                <a:latin typeface="Calibri"/>
                <a:ea typeface="Calibri"/>
                <a:cs typeface="Calibri"/>
                <a:sym typeface="Calibri"/>
              </a:rPr>
              <a:t>Turkish National Agency collects all the requests from all the universities in Türkiye and reports it to the Europen Commission</a:t>
            </a:r>
            <a:endParaRPr sz="4200">
              <a:solidFill>
                <a:schemeClr val="accent1"/>
              </a:solidFill>
            </a:endParaRPr>
          </a:p>
          <a:p>
            <a:pPr marL="0" lvl="0" indent="0" algn="ctr" rtl="0">
              <a:lnSpc>
                <a:spcPct val="115000"/>
              </a:lnSpc>
              <a:spcBef>
                <a:spcPts val="480"/>
              </a:spcBef>
              <a:spcAft>
                <a:spcPts val="0"/>
              </a:spcAft>
              <a:buClr>
                <a:srgbClr val="558ED5"/>
              </a:buClr>
              <a:buSzPct val="57142"/>
              <a:buNone/>
            </a:pPr>
            <a:endParaRPr sz="4200" b="0" i="0" u="none">
              <a:solidFill>
                <a:schemeClr val="accent1"/>
              </a:solidFill>
              <a:latin typeface="Calibri"/>
              <a:ea typeface="Calibri"/>
              <a:cs typeface="Calibri"/>
              <a:sym typeface="Calibri"/>
            </a:endParaRPr>
          </a:p>
          <a:p>
            <a:pPr marL="0" lvl="0" indent="0" algn="ctr" rtl="0">
              <a:lnSpc>
                <a:spcPct val="115000"/>
              </a:lnSpc>
              <a:spcBef>
                <a:spcPts val="480"/>
              </a:spcBef>
              <a:spcAft>
                <a:spcPts val="0"/>
              </a:spcAft>
              <a:buClr>
                <a:srgbClr val="558ED5"/>
              </a:buClr>
              <a:buSzPct val="57142"/>
              <a:buNone/>
            </a:pPr>
            <a:r>
              <a:rPr lang="en-US" sz="4200" b="0" i="0" u="none">
                <a:solidFill>
                  <a:schemeClr val="accent1"/>
                </a:solidFill>
                <a:latin typeface="Calibri"/>
                <a:ea typeface="Calibri"/>
                <a:cs typeface="Calibri"/>
                <a:sym typeface="Calibri"/>
              </a:rPr>
              <a:t>EU Commission announces the grant amount that they will distribute according to the demands of the partner countries.</a:t>
            </a:r>
            <a:endParaRPr sz="4200" b="0" i="0" u="none">
              <a:solidFill>
                <a:schemeClr val="accent1"/>
              </a:solidFill>
              <a:latin typeface="Calibri"/>
              <a:ea typeface="Calibri"/>
              <a:cs typeface="Calibri"/>
              <a:sym typeface="Calibri"/>
            </a:endParaRPr>
          </a:p>
          <a:p>
            <a:pPr marL="0" lvl="0" indent="0" algn="ctr" rtl="0">
              <a:lnSpc>
                <a:spcPct val="115000"/>
              </a:lnSpc>
              <a:spcBef>
                <a:spcPts val="480"/>
              </a:spcBef>
              <a:spcAft>
                <a:spcPts val="0"/>
              </a:spcAft>
              <a:buClr>
                <a:srgbClr val="558ED5"/>
              </a:buClr>
              <a:buSzPct val="120000"/>
              <a:buNone/>
            </a:pPr>
            <a:endParaRPr sz="2000">
              <a:solidFill>
                <a:schemeClr val="accent1"/>
              </a:solidFill>
            </a:endParaRPr>
          </a:p>
          <a:p>
            <a:pPr marL="0" lvl="0" indent="0" algn="just" rtl="0">
              <a:spcBef>
                <a:spcPts val="280"/>
              </a:spcBef>
              <a:spcAft>
                <a:spcPts val="0"/>
              </a:spcAft>
              <a:buClr>
                <a:srgbClr val="888888"/>
              </a:buClr>
              <a:buSzPct val="133333"/>
              <a:buFont typeface="Arial"/>
              <a:buNone/>
            </a:pPr>
            <a:r>
              <a:rPr lang="en-US" sz="4200">
                <a:solidFill>
                  <a:schemeClr val="accent1"/>
                </a:solidFill>
              </a:rPr>
              <a:t>Erasmus grant allocations for all universities in Türkiye are </a:t>
            </a:r>
            <a:r>
              <a:rPr lang="en-US" sz="4200">
                <a:solidFill>
                  <a:schemeClr val="accent2"/>
                </a:solidFill>
              </a:rPr>
              <a:t>announced in July or August </a:t>
            </a:r>
            <a:r>
              <a:rPr lang="en-US" sz="4200">
                <a:solidFill>
                  <a:schemeClr val="accent1"/>
                </a:solidFill>
              </a:rPr>
              <a:t>every year and subsequently distributed to participating universities. After Bilkent University's total grant amount is determined, these funds are allocated to individual departments and students.</a:t>
            </a:r>
            <a:endParaRPr sz="4200"/>
          </a:p>
          <a:p>
            <a:pPr marL="0" lvl="0" indent="0" algn="ctr" rtl="0">
              <a:lnSpc>
                <a:spcPct val="115000"/>
              </a:lnSpc>
              <a:spcBef>
                <a:spcPts val="480"/>
              </a:spcBef>
              <a:spcAft>
                <a:spcPts val="0"/>
              </a:spcAft>
              <a:buClr>
                <a:srgbClr val="558ED5"/>
              </a:buClr>
              <a:buSzPct val="120000"/>
              <a:buNone/>
            </a:pPr>
            <a:endParaRPr sz="2000">
              <a:solidFill>
                <a:schemeClr val="accent1"/>
              </a:solidFill>
            </a:endParaRPr>
          </a:p>
          <a:p>
            <a:pPr marL="0" lvl="0" indent="0" algn="ctr" rtl="0">
              <a:lnSpc>
                <a:spcPct val="80000"/>
              </a:lnSpc>
              <a:spcBef>
                <a:spcPts val="240"/>
              </a:spcBef>
              <a:spcAft>
                <a:spcPts val="0"/>
              </a:spcAft>
              <a:buClr>
                <a:srgbClr val="888888"/>
              </a:buClr>
              <a:buSzPct val="6000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240"/>
              </a:spcBef>
              <a:spcAft>
                <a:spcPts val="0"/>
              </a:spcAft>
              <a:buClr>
                <a:srgbClr val="888888"/>
              </a:buClr>
              <a:buSzPct val="60000"/>
              <a:buNone/>
            </a:pPr>
            <a:endParaRPr sz="2000" b="1" i="0" u="none">
              <a:solidFill>
                <a:schemeClr val="accent1"/>
              </a:solidFill>
              <a:latin typeface="Calibri"/>
              <a:ea typeface="Calibri"/>
              <a:cs typeface="Calibri"/>
              <a:sym typeface="Calibri"/>
            </a:endParaRPr>
          </a:p>
        </p:txBody>
      </p:sp>
      <p:pic>
        <p:nvPicPr>
          <p:cNvPr id="210" name="Google Shape;210;p13"/>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211" name="Google Shape;211;p13"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pic>
        <p:nvPicPr>
          <p:cNvPr id="212" name="Google Shape;212;p13"/>
          <p:cNvPicPr preferRelativeResize="0"/>
          <p:nvPr/>
        </p:nvPicPr>
        <p:blipFill rotWithShape="1">
          <a:blip r:embed="rId6">
            <a:alphaModFix/>
          </a:blip>
          <a:srcRect/>
          <a:stretch/>
        </p:blipFill>
        <p:spPr>
          <a:xfrm>
            <a:off x="7550150" y="188912"/>
            <a:ext cx="1520825" cy="112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18" name="Google Shape;218;p14"/>
          <p:cNvSpPr txBox="1">
            <a:spLocks noGrp="1"/>
          </p:cNvSpPr>
          <p:nvPr>
            <p:ph type="subTitle" idx="1"/>
          </p:nvPr>
        </p:nvSpPr>
        <p:spPr>
          <a:xfrm>
            <a:off x="1254124" y="1301505"/>
            <a:ext cx="7104062" cy="4807561"/>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888888"/>
              </a:buClr>
              <a:buSzPts val="1800"/>
              <a:buNone/>
            </a:pPr>
            <a:endParaRPr sz="2000" b="0" i="0" u="none">
              <a:solidFill>
                <a:schemeClr val="accent1"/>
              </a:solidFill>
              <a:latin typeface="Calibri"/>
              <a:ea typeface="Calibri"/>
              <a:cs typeface="Calibri"/>
              <a:sym typeface="Calibri"/>
            </a:endParaRPr>
          </a:p>
          <a:p>
            <a:pPr marL="0" lvl="0" indent="0" algn="ctr" rtl="0">
              <a:lnSpc>
                <a:spcPct val="115000"/>
              </a:lnSpc>
              <a:spcBef>
                <a:spcPts val="480"/>
              </a:spcBef>
              <a:spcAft>
                <a:spcPts val="0"/>
              </a:spcAft>
              <a:buClr>
                <a:srgbClr val="0479C8"/>
              </a:buClr>
              <a:buSzPts val="2400"/>
              <a:buNone/>
            </a:pPr>
            <a:r>
              <a:rPr lang="en-US" sz="2000" b="0" i="0" u="none">
                <a:solidFill>
                  <a:schemeClr val="accent1"/>
                </a:solidFill>
                <a:latin typeface="Calibri"/>
                <a:ea typeface="Calibri"/>
                <a:cs typeface="Calibri"/>
                <a:sym typeface="Calibri"/>
              </a:rPr>
              <a:t>National Agency decides the amount of grant that will be issued per university according to its past performance and number of students that can be sent. </a:t>
            </a:r>
            <a:endParaRPr/>
          </a:p>
          <a:p>
            <a:pPr marL="0" lvl="0" indent="152400" algn="ctr" rtl="0">
              <a:lnSpc>
                <a:spcPct val="115000"/>
              </a:lnSpc>
              <a:spcBef>
                <a:spcPts val="480"/>
              </a:spcBef>
              <a:spcAft>
                <a:spcPts val="0"/>
              </a:spcAft>
              <a:buClr>
                <a:srgbClr val="0479C8"/>
              </a:buClr>
              <a:buSzPts val="2400"/>
              <a:buNone/>
            </a:pPr>
            <a:endParaRPr sz="2000">
              <a:solidFill>
                <a:schemeClr val="accent1"/>
              </a:solidFill>
            </a:endParaRPr>
          </a:p>
          <a:p>
            <a:pPr marL="0" lvl="0" indent="0" algn="ctr" rtl="0">
              <a:lnSpc>
                <a:spcPct val="115000"/>
              </a:lnSpc>
              <a:spcBef>
                <a:spcPts val="480"/>
              </a:spcBef>
              <a:spcAft>
                <a:spcPts val="0"/>
              </a:spcAft>
              <a:buClr>
                <a:srgbClr val="0479C8"/>
              </a:buClr>
              <a:buSzPts val="2400"/>
              <a:buNone/>
            </a:pPr>
            <a:r>
              <a:rPr lang="en-US" sz="2000" b="0" i="0" u="none">
                <a:solidFill>
                  <a:srgbClr val="C00000"/>
                </a:solidFill>
                <a:latin typeface="Calibri"/>
                <a:ea typeface="Calibri"/>
                <a:cs typeface="Calibri"/>
                <a:sym typeface="Calibri"/>
              </a:rPr>
              <a:t>OISEP decides</a:t>
            </a:r>
            <a:r>
              <a:rPr lang="en-US" sz="2000" b="1" i="0" u="none">
                <a:solidFill>
                  <a:srgbClr val="C00000"/>
                </a:solidFill>
              </a:rPr>
              <a:t> </a:t>
            </a:r>
            <a:r>
              <a:rPr lang="en-US" sz="2000" i="0" u="none">
                <a:solidFill>
                  <a:srgbClr val="C00000"/>
                </a:solidFill>
              </a:rPr>
              <a:t>the number of students that can receive a grant according to the amount the university is issued.</a:t>
            </a:r>
            <a:r>
              <a:rPr lang="en-US" sz="2000" b="0" i="0" u="none">
                <a:solidFill>
                  <a:schemeClr val="accent1"/>
                </a:solidFill>
                <a:latin typeface="Calibri"/>
                <a:ea typeface="Calibri"/>
                <a:cs typeface="Calibri"/>
                <a:sym typeface="Calibri"/>
              </a:rPr>
              <a:t> If necessary, cuts can be made from each department according the same percentage. </a:t>
            </a:r>
            <a:endParaRPr/>
          </a:p>
          <a:p>
            <a:pPr marL="0" lvl="0" indent="0" algn="ctr" rtl="0">
              <a:lnSpc>
                <a:spcPct val="115000"/>
              </a:lnSpc>
              <a:spcBef>
                <a:spcPts val="480"/>
              </a:spcBef>
              <a:spcAft>
                <a:spcPts val="0"/>
              </a:spcAft>
              <a:buClr>
                <a:srgbClr val="0479C8"/>
              </a:buClr>
              <a:buSzPts val="2400"/>
              <a:buNone/>
            </a:pPr>
            <a:endParaRPr sz="2000">
              <a:solidFill>
                <a:schemeClr val="accent1"/>
              </a:solidFill>
            </a:endParaRPr>
          </a:p>
          <a:p>
            <a:pPr marL="0" lvl="0" indent="0" algn="ctr" rtl="0">
              <a:lnSpc>
                <a:spcPct val="115000"/>
              </a:lnSpc>
              <a:spcBef>
                <a:spcPts val="480"/>
              </a:spcBef>
              <a:spcAft>
                <a:spcPts val="0"/>
              </a:spcAft>
              <a:buClr>
                <a:srgbClr val="0479C8"/>
              </a:buClr>
              <a:buSzPts val="2400"/>
              <a:buNone/>
            </a:pPr>
            <a:r>
              <a:rPr lang="en-US" sz="2000" b="0" i="0" u="none">
                <a:solidFill>
                  <a:schemeClr val="accent1"/>
                </a:solidFill>
                <a:latin typeface="Calibri"/>
                <a:ea typeface="Calibri"/>
                <a:cs typeface="Calibri"/>
                <a:sym typeface="Calibri"/>
              </a:rPr>
              <a:t>While distributing the grants the base taken is  same as the selection process used while applying to the program.  </a:t>
            </a:r>
            <a:endParaRPr sz="2000">
              <a:solidFill>
                <a:schemeClr val="accent1"/>
              </a:solidFill>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p:txBody>
      </p:sp>
      <p:pic>
        <p:nvPicPr>
          <p:cNvPr id="219" name="Google Shape;219;p14"/>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220" name="Google Shape;220;p14"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221" name="Google Shape;221;p14"/>
          <p:cNvSpPr txBox="1">
            <a:spLocks noGrp="1"/>
          </p:cNvSpPr>
          <p:nvPr>
            <p:ph type="ctrTitle"/>
          </p:nvPr>
        </p:nvSpPr>
        <p:spPr>
          <a:xfrm>
            <a:off x="1254124" y="150813"/>
            <a:ext cx="6477000"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4400"/>
              <a:buFont typeface="Calibri"/>
              <a:buNone/>
            </a:pPr>
            <a:r>
              <a:rPr lang="en-US" sz="2800" b="1" i="0" u="none">
                <a:solidFill>
                  <a:schemeClr val="dk2"/>
                </a:solidFill>
                <a:latin typeface="Calibri"/>
                <a:ea typeface="Calibri"/>
                <a:cs typeface="Calibri"/>
                <a:sym typeface="Calibri"/>
              </a:rPr>
              <a:t>ERASMUS GRANTS</a:t>
            </a:r>
            <a:endParaRPr sz="2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27" name="Google Shape;227;p15"/>
          <p:cNvSpPr txBox="1">
            <a:spLocks noGrp="1"/>
          </p:cNvSpPr>
          <p:nvPr>
            <p:ph type="body" idx="1"/>
          </p:nvPr>
        </p:nvSpPr>
        <p:spPr>
          <a:xfrm>
            <a:off x="1412876" y="1374775"/>
            <a:ext cx="6477000" cy="4245708"/>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479C8"/>
              </a:buClr>
              <a:buSzPts val="2000"/>
              <a:buNone/>
            </a:pPr>
            <a:r>
              <a:rPr lang="en-US" sz="2000" b="0" i="0">
                <a:solidFill>
                  <a:schemeClr val="accent1"/>
                </a:solidFill>
                <a:latin typeface="Calibri"/>
                <a:ea typeface="Calibri"/>
                <a:cs typeface="Calibri"/>
                <a:sym typeface="Calibri"/>
              </a:rPr>
              <a:t>All our students </a:t>
            </a:r>
            <a:r>
              <a:rPr lang="en-US" sz="2000" b="0" i="0">
                <a:solidFill>
                  <a:schemeClr val="accent2"/>
                </a:solidFill>
                <a:latin typeface="Calibri"/>
                <a:ea typeface="Calibri"/>
                <a:cs typeface="Calibri"/>
                <a:sym typeface="Calibri"/>
              </a:rPr>
              <a:t>should check the living expenses of the country</a:t>
            </a:r>
            <a:r>
              <a:rPr lang="en-US" sz="2000" b="0" i="0">
                <a:solidFill>
                  <a:schemeClr val="accent1"/>
                </a:solidFill>
                <a:latin typeface="Calibri"/>
                <a:ea typeface="Calibri"/>
                <a:cs typeface="Calibri"/>
                <a:sym typeface="Calibri"/>
              </a:rPr>
              <a:t> they are going to, and </a:t>
            </a:r>
            <a:r>
              <a:rPr lang="en-US" sz="2000" b="0" i="0">
                <a:solidFill>
                  <a:schemeClr val="accent2"/>
                </a:solidFill>
                <a:latin typeface="Calibri"/>
                <a:ea typeface="Calibri"/>
                <a:cs typeface="Calibri"/>
                <a:sym typeface="Calibri"/>
              </a:rPr>
              <a:t>should share this information with their parents </a:t>
            </a:r>
            <a:r>
              <a:rPr lang="en-US" sz="2000" b="0" i="0">
                <a:solidFill>
                  <a:schemeClr val="accent1"/>
                </a:solidFill>
                <a:latin typeface="Calibri"/>
                <a:ea typeface="Calibri"/>
                <a:cs typeface="Calibri"/>
                <a:sym typeface="Calibri"/>
              </a:rPr>
              <a:t>about the cost of living abroad for a semester. </a:t>
            </a:r>
            <a:endParaRPr sz="2000">
              <a:solidFill>
                <a:schemeClr val="accent1"/>
              </a:solidFill>
            </a:endParaRPr>
          </a:p>
          <a:p>
            <a:pPr marL="342900" marR="0" lvl="0" indent="-342900" algn="ctr" rtl="0">
              <a:lnSpc>
                <a:spcPct val="115000"/>
              </a:lnSpc>
              <a:spcBef>
                <a:spcPts val="400"/>
              </a:spcBef>
              <a:spcAft>
                <a:spcPts val="0"/>
              </a:spcAft>
              <a:buClr>
                <a:schemeClr val="dk1"/>
              </a:buClr>
              <a:buSzPts val="2000"/>
              <a:buFont typeface="Arial"/>
              <a:buNone/>
            </a:pPr>
            <a:endParaRPr sz="2000" i="0">
              <a:solidFill>
                <a:schemeClr val="accent1"/>
              </a:solidFill>
              <a:latin typeface="Calibri"/>
              <a:ea typeface="Calibri"/>
              <a:cs typeface="Calibri"/>
              <a:sym typeface="Calibri"/>
            </a:endParaRPr>
          </a:p>
          <a:p>
            <a:pPr marL="0" marR="0" lvl="0" indent="0" algn="ctr" rtl="0">
              <a:lnSpc>
                <a:spcPct val="115000"/>
              </a:lnSpc>
              <a:spcBef>
                <a:spcPts val="560"/>
              </a:spcBef>
              <a:spcAft>
                <a:spcPts val="0"/>
              </a:spcAft>
              <a:buClr>
                <a:srgbClr val="C00000"/>
              </a:buClr>
              <a:buSzPts val="2400"/>
              <a:buNone/>
            </a:pPr>
            <a:r>
              <a:rPr lang="en-US" sz="2000" i="0">
                <a:solidFill>
                  <a:schemeClr val="accent1"/>
                </a:solidFill>
                <a:latin typeface="Calibri"/>
                <a:ea typeface="Calibri"/>
                <a:cs typeface="Calibri"/>
                <a:sym typeface="Calibri"/>
              </a:rPr>
              <a:t>Erasmus grants </a:t>
            </a:r>
            <a:r>
              <a:rPr lang="en-US" sz="2000" i="0">
                <a:solidFill>
                  <a:schemeClr val="accent2"/>
                </a:solidFill>
                <a:latin typeface="Calibri"/>
                <a:ea typeface="Calibri"/>
                <a:cs typeface="Calibri"/>
                <a:sym typeface="Calibri"/>
              </a:rPr>
              <a:t>can only provide financial Support (!) </a:t>
            </a:r>
            <a:r>
              <a:rPr lang="en-US" sz="2000" i="0">
                <a:solidFill>
                  <a:schemeClr val="accent1"/>
                </a:solidFill>
                <a:latin typeface="Calibri"/>
                <a:ea typeface="Calibri"/>
                <a:cs typeface="Calibri"/>
                <a:sym typeface="Calibri"/>
              </a:rPr>
              <a:t>to the students and </a:t>
            </a:r>
            <a:r>
              <a:rPr lang="en-US" sz="2000" i="0">
                <a:solidFill>
                  <a:schemeClr val="accent2"/>
                </a:solidFill>
                <a:latin typeface="Calibri"/>
                <a:ea typeface="Calibri"/>
                <a:cs typeface="Calibri"/>
                <a:sym typeface="Calibri"/>
              </a:rPr>
              <a:t>can only cover about half of your expenses </a:t>
            </a:r>
            <a:r>
              <a:rPr lang="en-US" sz="2000" i="0">
                <a:solidFill>
                  <a:schemeClr val="accent1"/>
                </a:solidFill>
                <a:latin typeface="Calibri"/>
                <a:ea typeface="Calibri"/>
                <a:cs typeface="Calibri"/>
                <a:sym typeface="Calibri"/>
              </a:rPr>
              <a:t>during your stay. Please </a:t>
            </a:r>
            <a:r>
              <a:rPr lang="en-US" sz="2000" i="0">
                <a:solidFill>
                  <a:schemeClr val="accent2"/>
                </a:solidFill>
                <a:latin typeface="Calibri"/>
                <a:ea typeface="Calibri"/>
                <a:cs typeface="Calibri"/>
                <a:sym typeface="Calibri"/>
              </a:rPr>
              <a:t>consult this issue with your family </a:t>
            </a:r>
            <a:r>
              <a:rPr lang="en-US" sz="2000" i="0">
                <a:solidFill>
                  <a:schemeClr val="accent1"/>
                </a:solidFill>
                <a:latin typeface="Calibri"/>
                <a:ea typeface="Calibri"/>
                <a:cs typeface="Calibri"/>
                <a:sym typeface="Calibri"/>
              </a:rPr>
              <a:t>before the cancellation deadline and inform us.</a:t>
            </a:r>
            <a:endParaRPr sz="2000">
              <a:solidFill>
                <a:schemeClr val="accent1"/>
              </a:solidFill>
            </a:endParaRPr>
          </a:p>
          <a:p>
            <a:pPr marL="342900" marR="0" lvl="0" indent="-190500" algn="ctr" rtl="0">
              <a:lnSpc>
                <a:spcPct val="100000"/>
              </a:lnSpc>
              <a:spcBef>
                <a:spcPts val="480"/>
              </a:spcBef>
              <a:spcAft>
                <a:spcPts val="0"/>
              </a:spcAft>
              <a:buClr>
                <a:schemeClr val="dk1"/>
              </a:buClr>
              <a:buSzPts val="2400"/>
              <a:buFont typeface="Arial"/>
              <a:buNone/>
            </a:pPr>
            <a:endParaRPr sz="2000" b="1" i="0" u="sng">
              <a:solidFill>
                <a:schemeClr val="accent1"/>
              </a:solidFill>
              <a:latin typeface="Calibri"/>
              <a:ea typeface="Calibri"/>
              <a:cs typeface="Calibri"/>
              <a:sym typeface="Calibri"/>
            </a:endParaRPr>
          </a:p>
        </p:txBody>
      </p:sp>
      <p:pic>
        <p:nvPicPr>
          <p:cNvPr id="228" name="Google Shape;228;p15" descr="tr-amblem"/>
          <p:cNvPicPr preferRelativeResize="0"/>
          <p:nvPr/>
        </p:nvPicPr>
        <p:blipFill rotWithShape="1">
          <a:blip r:embed="rId4">
            <a:alphaModFix/>
          </a:blip>
          <a:srcRect/>
          <a:stretch/>
        </p:blipFill>
        <p:spPr>
          <a:xfrm>
            <a:off x="107950" y="115887"/>
            <a:ext cx="1187450" cy="1187450"/>
          </a:xfrm>
          <a:prstGeom prst="rect">
            <a:avLst/>
          </a:prstGeom>
          <a:noFill/>
          <a:ln>
            <a:noFill/>
          </a:ln>
        </p:spPr>
      </p:pic>
      <p:sp>
        <p:nvSpPr>
          <p:cNvPr id="229" name="Google Shape;229;p15"/>
          <p:cNvSpPr txBox="1"/>
          <p:nvPr/>
        </p:nvSpPr>
        <p:spPr>
          <a:xfrm>
            <a:off x="1254124" y="150813"/>
            <a:ext cx="6477000" cy="12239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4400"/>
              <a:buFont typeface="Calibri"/>
              <a:buNone/>
            </a:pPr>
            <a:r>
              <a:rPr lang="en-US" sz="2800" b="1" i="0" u="none" strike="noStrike" cap="none">
                <a:solidFill>
                  <a:schemeClr val="dk2"/>
                </a:solidFill>
                <a:latin typeface="Calibri"/>
                <a:ea typeface="Calibri"/>
                <a:cs typeface="Calibri"/>
                <a:sym typeface="Calibri"/>
              </a:rPr>
              <a:t>ERASMUS GRANTS</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35" name="Google Shape;235;p16"/>
          <p:cNvSpPr txBox="1">
            <a:spLocks noGrp="1"/>
          </p:cNvSpPr>
          <p:nvPr>
            <p:ph type="ctrTitle"/>
          </p:nvPr>
        </p:nvSpPr>
        <p:spPr>
          <a:xfrm>
            <a:off x="2385523" y="188912"/>
            <a:ext cx="4372953" cy="11525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3800"/>
              <a:buFont typeface="Calibri"/>
              <a:buNone/>
            </a:pPr>
            <a:r>
              <a:rPr lang="en-US" sz="3200" b="1" i="0" u="none">
                <a:solidFill>
                  <a:schemeClr val="dk2"/>
                </a:solidFill>
                <a:latin typeface="Calibri"/>
                <a:ea typeface="Calibri"/>
                <a:cs typeface="Calibri"/>
                <a:sym typeface="Calibri"/>
              </a:rPr>
              <a:t>ERASMUS PROCESS</a:t>
            </a:r>
            <a:endParaRPr sz="3200">
              <a:solidFill>
                <a:schemeClr val="dk2"/>
              </a:solidFill>
            </a:endParaRPr>
          </a:p>
        </p:txBody>
      </p:sp>
      <p:sp>
        <p:nvSpPr>
          <p:cNvPr id="236" name="Google Shape;236;p16"/>
          <p:cNvSpPr txBox="1">
            <a:spLocks noGrp="1"/>
          </p:cNvSpPr>
          <p:nvPr>
            <p:ph type="subTitle" idx="1"/>
          </p:nvPr>
        </p:nvSpPr>
        <p:spPr>
          <a:xfrm>
            <a:off x="197643" y="1963738"/>
            <a:ext cx="8748712" cy="25193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58ED5"/>
              </a:buClr>
              <a:buSzPts val="3200"/>
              <a:buNone/>
            </a:pPr>
            <a:r>
              <a:rPr lang="en-US" sz="2000" i="0" u="none">
                <a:solidFill>
                  <a:schemeClr val="accent1"/>
                </a:solidFill>
                <a:latin typeface="Calibri"/>
                <a:ea typeface="Calibri"/>
                <a:cs typeface="Calibri"/>
                <a:sym typeface="Calibri"/>
              </a:rPr>
              <a:t>Bilkent University Erasmus/Exchange Program Regulations</a:t>
            </a:r>
            <a:endParaRPr sz="2000">
              <a:solidFill>
                <a:schemeClr val="accent1"/>
              </a:solidFill>
              <a:latin typeface="Calibri"/>
              <a:ea typeface="Calibri"/>
              <a:cs typeface="Calibri"/>
              <a:sym typeface="Calibri"/>
            </a:endParaRPr>
          </a:p>
          <a:p>
            <a:pPr marL="0" lvl="0" indent="0" algn="ctr" rtl="0">
              <a:lnSpc>
                <a:spcPct val="100000"/>
              </a:lnSpc>
              <a:spcBef>
                <a:spcPts val="360"/>
              </a:spcBef>
              <a:spcAft>
                <a:spcPts val="0"/>
              </a:spcAft>
              <a:buClr>
                <a:srgbClr val="888888"/>
              </a:buClr>
              <a:buSzPts val="1800"/>
              <a:buNone/>
            </a:pPr>
            <a:endParaRPr sz="2000" i="0" u="none">
              <a:solidFill>
                <a:schemeClr val="accent1"/>
              </a:solidFill>
              <a:latin typeface="Calibri"/>
              <a:ea typeface="Calibri"/>
              <a:cs typeface="Calibri"/>
              <a:sym typeface="Calibri"/>
            </a:endParaRPr>
          </a:p>
          <a:p>
            <a:pPr marL="0" lvl="0" indent="0" algn="ctr" rtl="0">
              <a:lnSpc>
                <a:spcPct val="100000"/>
              </a:lnSpc>
              <a:spcBef>
                <a:spcPts val="360"/>
              </a:spcBef>
              <a:spcAft>
                <a:spcPts val="0"/>
              </a:spcAft>
              <a:buClr>
                <a:srgbClr val="558ED5"/>
              </a:buClr>
              <a:buSzPts val="1800"/>
              <a:buNone/>
            </a:pPr>
            <a:r>
              <a:rPr lang="en-US" sz="2000" i="0" u="none">
                <a:solidFill>
                  <a:schemeClr val="accent2"/>
                </a:solidFill>
                <a:latin typeface="Calibri"/>
                <a:ea typeface="Calibri"/>
                <a:cs typeface="Calibri"/>
                <a:sym typeface="Calibri"/>
              </a:rPr>
              <a:t>Please review </a:t>
            </a:r>
            <a:r>
              <a:rPr lang="en-US" sz="2000" i="0" u="none">
                <a:solidFill>
                  <a:schemeClr val="accent1"/>
                </a:solidFill>
                <a:latin typeface="Calibri"/>
                <a:ea typeface="Calibri"/>
                <a:cs typeface="Calibri"/>
                <a:sym typeface="Calibri"/>
              </a:rPr>
              <a:t>in detail since you will be responsible for it.</a:t>
            </a:r>
            <a:endParaRPr sz="2000" i="0" u="none">
              <a:solidFill>
                <a:schemeClr val="accent1"/>
              </a:solidFill>
              <a:latin typeface="Calibri"/>
              <a:ea typeface="Calibri"/>
              <a:cs typeface="Calibri"/>
              <a:sym typeface="Calibri"/>
            </a:endParaRPr>
          </a:p>
          <a:p>
            <a:pPr marL="0" lvl="0" indent="0" algn="ctr" rtl="0">
              <a:lnSpc>
                <a:spcPct val="100000"/>
              </a:lnSpc>
              <a:spcBef>
                <a:spcPts val="360"/>
              </a:spcBef>
              <a:spcAft>
                <a:spcPts val="0"/>
              </a:spcAft>
              <a:buClr>
                <a:srgbClr val="558ED5"/>
              </a:buClr>
              <a:buSzPts val="1800"/>
              <a:buNone/>
            </a:pPr>
            <a:r>
              <a:rPr lang="en-US" sz="2000" i="0" u="none">
                <a:solidFill>
                  <a:schemeClr val="accent1"/>
                </a:solidFill>
                <a:latin typeface="Calibri"/>
                <a:ea typeface="Calibri"/>
                <a:cs typeface="Calibri"/>
                <a:sym typeface="Calibri"/>
              </a:rPr>
              <a:t>    </a:t>
            </a:r>
            <a:endParaRPr sz="2000" i="0" u="none">
              <a:solidFill>
                <a:schemeClr val="accent1"/>
              </a:solidFill>
              <a:latin typeface="Calibri"/>
              <a:ea typeface="Calibri"/>
              <a:cs typeface="Calibri"/>
              <a:sym typeface="Calibri"/>
            </a:endParaRPr>
          </a:p>
          <a:p>
            <a:pPr marL="0" lvl="0" indent="0" algn="ctr" rtl="0">
              <a:lnSpc>
                <a:spcPct val="100000"/>
              </a:lnSpc>
              <a:spcBef>
                <a:spcPts val="360"/>
              </a:spcBef>
              <a:spcAft>
                <a:spcPts val="0"/>
              </a:spcAft>
              <a:buClr>
                <a:schemeClr val="dk1"/>
              </a:buClr>
              <a:buSzPts val="1800"/>
              <a:buNone/>
            </a:pPr>
            <a:r>
              <a:rPr lang="en-US" sz="2000" i="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http://www.bilkent.edu.tr/bilkent-tr/admission/degisim_prog_uygulama.html</a:t>
            </a:r>
            <a:r>
              <a:rPr lang="en-US" sz="2000" i="0" u="none">
                <a:solidFill>
                  <a:schemeClr val="accent1"/>
                </a:solidFill>
                <a:latin typeface="Calibri"/>
                <a:ea typeface="Calibri"/>
                <a:cs typeface="Calibri"/>
                <a:sym typeface="Calibri"/>
              </a:rPr>
              <a:t> </a:t>
            </a:r>
            <a:endParaRPr sz="2000">
              <a:solidFill>
                <a:schemeClr val="accent1"/>
              </a:solidFill>
              <a:latin typeface="Calibri"/>
              <a:ea typeface="Calibri"/>
              <a:cs typeface="Calibri"/>
              <a:sym typeface="Calibri"/>
            </a:endParaRPr>
          </a:p>
          <a:p>
            <a:pPr marL="0" lvl="0" indent="0" algn="ctr" rtl="0">
              <a:lnSpc>
                <a:spcPct val="100000"/>
              </a:lnSpc>
              <a:spcBef>
                <a:spcPts val="360"/>
              </a:spcBef>
              <a:spcAft>
                <a:spcPts val="0"/>
              </a:spcAft>
              <a:buClr>
                <a:srgbClr val="888888"/>
              </a:buClr>
              <a:buSzPts val="1800"/>
              <a:buNone/>
            </a:pPr>
            <a:endParaRPr sz="2000" i="0" u="none">
              <a:solidFill>
                <a:schemeClr val="accent1"/>
              </a:solidFill>
              <a:latin typeface="Calibri"/>
              <a:ea typeface="Calibri"/>
              <a:cs typeface="Calibri"/>
              <a:sym typeface="Calibri"/>
            </a:endParaRPr>
          </a:p>
        </p:txBody>
      </p:sp>
      <p:pic>
        <p:nvPicPr>
          <p:cNvPr id="237" name="Google Shape;237;p16"/>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238" name="Google Shape;238;p16"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pic>
        <p:nvPicPr>
          <p:cNvPr id="239" name="Google Shape;239;p16"/>
          <p:cNvPicPr preferRelativeResize="0"/>
          <p:nvPr/>
        </p:nvPicPr>
        <p:blipFill rotWithShape="1">
          <a:blip r:embed="rId7">
            <a:alphaModFix/>
          </a:blip>
          <a:srcRect/>
          <a:stretch/>
        </p:blipFill>
        <p:spPr>
          <a:xfrm>
            <a:off x="6121277" y="4594226"/>
            <a:ext cx="2562225" cy="18526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5" name="Google Shape;245;p17"/>
          <p:cNvSpPr txBox="1">
            <a:spLocks noGrp="1"/>
          </p:cNvSpPr>
          <p:nvPr>
            <p:ph type="ctrTitle" idx="4294967295"/>
          </p:nvPr>
        </p:nvSpPr>
        <p:spPr>
          <a:xfrm>
            <a:off x="2075289" y="289657"/>
            <a:ext cx="4993421" cy="10517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3800"/>
              <a:buFont typeface="Calibri"/>
              <a:buNone/>
            </a:pPr>
            <a:r>
              <a:rPr lang="en-US" sz="3200" b="1" i="0" u="none" strike="noStrike" cap="none">
                <a:solidFill>
                  <a:schemeClr val="dk2"/>
                </a:solidFill>
                <a:latin typeface="Calibri"/>
                <a:ea typeface="Calibri"/>
                <a:cs typeface="Calibri"/>
                <a:sym typeface="Calibri"/>
              </a:rPr>
              <a:t>ERASMUS PROCESS</a:t>
            </a:r>
            <a:endParaRPr sz="3200" b="0" i="0" u="none" strike="noStrike" cap="none">
              <a:solidFill>
                <a:schemeClr val="dk2"/>
              </a:solidFill>
              <a:latin typeface="Calibri"/>
              <a:ea typeface="Calibri"/>
              <a:cs typeface="Calibri"/>
              <a:sym typeface="Calibri"/>
            </a:endParaRPr>
          </a:p>
        </p:txBody>
      </p:sp>
      <p:sp>
        <p:nvSpPr>
          <p:cNvPr id="246" name="Google Shape;246;p17"/>
          <p:cNvSpPr txBox="1">
            <a:spLocks noGrp="1"/>
          </p:cNvSpPr>
          <p:nvPr>
            <p:ph type="subTitle" idx="4294967295"/>
          </p:nvPr>
        </p:nvSpPr>
        <p:spPr>
          <a:xfrm>
            <a:off x="1295400" y="2093547"/>
            <a:ext cx="6477000" cy="2519362"/>
          </a:xfrm>
          <a:prstGeom prst="rect">
            <a:avLst/>
          </a:prstGeom>
          <a:noFill/>
          <a:ln>
            <a:noFill/>
          </a:ln>
        </p:spPr>
        <p:txBody>
          <a:bodyPr spcFirstLastPara="1" wrap="square" lIns="91425" tIns="45700" rIns="91425" bIns="45700" anchor="t" anchorCtr="0">
            <a:noAutofit/>
          </a:bodyPr>
          <a:lstStyle/>
          <a:p>
            <a:pPr marL="139700" marR="0" lvl="0" indent="-139700" algn="ctr" rtl="0">
              <a:lnSpc>
                <a:spcPct val="80000"/>
              </a:lnSpc>
              <a:spcBef>
                <a:spcPts val="0"/>
              </a:spcBef>
              <a:spcAft>
                <a:spcPts val="0"/>
              </a:spcAft>
              <a:buClr>
                <a:srgbClr val="558ED5"/>
              </a:buClr>
              <a:buSzPts val="3200"/>
              <a:buFont typeface="Noto Sans Symbols"/>
              <a:buChar char="⮚"/>
            </a:pPr>
            <a:r>
              <a:rPr lang="en-US" sz="2800" b="1" i="0" u="none" strike="noStrike" cap="none">
                <a:solidFill>
                  <a:schemeClr val="accent2"/>
                </a:solidFill>
                <a:latin typeface="Calibri"/>
                <a:ea typeface="Calibri"/>
                <a:cs typeface="Calibri"/>
                <a:sym typeface="Calibri"/>
              </a:rPr>
              <a:t> Before you go </a:t>
            </a:r>
            <a:endParaRPr sz="2800" b="0" i="0" u="none" strike="noStrike" cap="none">
              <a:solidFill>
                <a:schemeClr val="accent2"/>
              </a:solidFill>
              <a:latin typeface="Calibri"/>
              <a:ea typeface="Calibri"/>
              <a:cs typeface="Calibri"/>
              <a:sym typeface="Calibri"/>
            </a:endParaRPr>
          </a:p>
          <a:p>
            <a:pPr marL="0" marR="0" lvl="0" indent="0" algn="ctr" rtl="0">
              <a:lnSpc>
                <a:spcPct val="80000"/>
              </a:lnSpc>
              <a:spcBef>
                <a:spcPts val="640"/>
              </a:spcBef>
              <a:spcAft>
                <a:spcPts val="0"/>
              </a:spcAft>
              <a:buClr>
                <a:schemeClr val="dk1"/>
              </a:buClr>
              <a:buSzPts val="3200"/>
              <a:buFont typeface="Arial"/>
              <a:buNone/>
            </a:pPr>
            <a:endParaRPr sz="2800" b="1" i="0" u="none" strike="noStrike" cap="none">
              <a:solidFill>
                <a:schemeClr val="accent1"/>
              </a:solidFill>
              <a:latin typeface="Calibri"/>
              <a:ea typeface="Calibri"/>
              <a:cs typeface="Calibri"/>
              <a:sym typeface="Calibri"/>
            </a:endParaRPr>
          </a:p>
          <a:p>
            <a:pPr marL="0" marR="0" lvl="0" indent="0" algn="ctr" rtl="0">
              <a:lnSpc>
                <a:spcPct val="80000"/>
              </a:lnSpc>
              <a:spcBef>
                <a:spcPts val="640"/>
              </a:spcBef>
              <a:spcAft>
                <a:spcPts val="0"/>
              </a:spcAft>
              <a:buClr>
                <a:srgbClr val="558ED5"/>
              </a:buClr>
              <a:buSzPts val="3200"/>
              <a:buFont typeface="Arial"/>
              <a:buChar char="•"/>
            </a:pPr>
            <a:r>
              <a:rPr lang="en-US" sz="2400" b="1" i="0" u="none" strike="noStrike" cap="none">
                <a:solidFill>
                  <a:schemeClr val="accent1"/>
                </a:solidFill>
                <a:latin typeface="Calibri"/>
                <a:ea typeface="Calibri"/>
                <a:cs typeface="Calibri"/>
                <a:sym typeface="Calibri"/>
              </a:rPr>
              <a:t> While you are there</a:t>
            </a:r>
            <a:endParaRPr sz="2400" b="0" i="0" u="none" strike="noStrike" cap="none">
              <a:solidFill>
                <a:schemeClr val="accent1"/>
              </a:solidFill>
              <a:latin typeface="Calibri"/>
              <a:ea typeface="Calibri"/>
              <a:cs typeface="Calibri"/>
              <a:sym typeface="Calibri"/>
            </a:endParaRPr>
          </a:p>
          <a:p>
            <a:pPr marL="0" marR="0" lvl="0" indent="0" algn="ctr" rtl="0">
              <a:lnSpc>
                <a:spcPct val="80000"/>
              </a:lnSpc>
              <a:spcBef>
                <a:spcPts val="720"/>
              </a:spcBef>
              <a:spcAft>
                <a:spcPts val="0"/>
              </a:spcAft>
              <a:buClr>
                <a:schemeClr val="dk1"/>
              </a:buClr>
              <a:buSzPts val="3600"/>
              <a:buFont typeface="Arial"/>
              <a:buNone/>
            </a:pPr>
            <a:endParaRPr sz="2800" b="1" i="0" u="none" strike="noStrike" cap="none">
              <a:solidFill>
                <a:schemeClr val="accent1"/>
              </a:solidFill>
              <a:latin typeface="Calibri"/>
              <a:ea typeface="Calibri"/>
              <a:cs typeface="Calibri"/>
              <a:sym typeface="Calibri"/>
            </a:endParaRPr>
          </a:p>
          <a:p>
            <a:pPr marL="0" marR="0" lvl="0" indent="0" algn="ctr" rtl="0">
              <a:lnSpc>
                <a:spcPct val="80000"/>
              </a:lnSpc>
              <a:spcBef>
                <a:spcPts val="640"/>
              </a:spcBef>
              <a:spcAft>
                <a:spcPts val="0"/>
              </a:spcAft>
              <a:buClr>
                <a:srgbClr val="558ED5"/>
              </a:buClr>
              <a:buSzPts val="3200"/>
              <a:buFont typeface="Arial"/>
              <a:buChar char="•"/>
            </a:pPr>
            <a:r>
              <a:rPr lang="en-US" sz="2400" b="1" i="0" u="none" strike="noStrike" cap="none">
                <a:solidFill>
                  <a:schemeClr val="accent1"/>
                </a:solidFill>
                <a:latin typeface="Calibri"/>
                <a:ea typeface="Calibri"/>
                <a:cs typeface="Calibri"/>
                <a:sym typeface="Calibri"/>
              </a:rPr>
              <a:t> Upon your return</a:t>
            </a:r>
            <a:endParaRPr sz="2400" b="0" i="0" u="none" strike="noStrike" cap="none">
              <a:solidFill>
                <a:schemeClr val="accent1"/>
              </a:solidFill>
              <a:latin typeface="Calibri"/>
              <a:ea typeface="Calibri"/>
              <a:cs typeface="Calibri"/>
              <a:sym typeface="Calibri"/>
            </a:endParaRPr>
          </a:p>
        </p:txBody>
      </p:sp>
      <p:pic>
        <p:nvPicPr>
          <p:cNvPr id="247" name="Google Shape;247;p17"/>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248" name="Google Shape;248;p17"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2000"/>
                                        <p:tgtEl>
                                          <p:spTgt spid="245"/>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4" name="Google Shape;254;p18"/>
          <p:cNvSpPr txBox="1">
            <a:spLocks noGrp="1"/>
          </p:cNvSpPr>
          <p:nvPr>
            <p:ph type="ctrTitle"/>
          </p:nvPr>
        </p:nvSpPr>
        <p:spPr>
          <a:xfrm>
            <a:off x="1691481" y="333374"/>
            <a:ext cx="5761037"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2800"/>
              <a:buFont typeface="Calibri"/>
              <a:buNone/>
            </a:pPr>
            <a:r>
              <a:rPr lang="en-US" sz="2800" b="1" i="0" u="sng">
                <a:solidFill>
                  <a:schemeClr val="dk2"/>
                </a:solidFill>
                <a:latin typeface="Calibri"/>
                <a:ea typeface="Calibri"/>
                <a:cs typeface="Calibri"/>
                <a:sym typeface="Calibri"/>
              </a:rPr>
              <a:t>Before you go...</a:t>
            </a:r>
            <a:endParaRPr sz="2800">
              <a:solidFill>
                <a:schemeClr val="dk2"/>
              </a:solidFill>
            </a:endParaRPr>
          </a:p>
        </p:txBody>
      </p:sp>
      <p:sp>
        <p:nvSpPr>
          <p:cNvPr id="255" name="Google Shape;255;p18"/>
          <p:cNvSpPr txBox="1">
            <a:spLocks noGrp="1"/>
          </p:cNvSpPr>
          <p:nvPr>
            <p:ph type="subTitle" idx="1"/>
          </p:nvPr>
        </p:nvSpPr>
        <p:spPr>
          <a:xfrm>
            <a:off x="1403350" y="1303337"/>
            <a:ext cx="6926751" cy="4578595"/>
          </a:xfrm>
          <a:prstGeom prst="rect">
            <a:avLst/>
          </a:prstGeom>
          <a:noFill/>
          <a:ln>
            <a:noFill/>
          </a:ln>
        </p:spPr>
        <p:txBody>
          <a:bodyPr spcFirstLastPara="1" wrap="square" lIns="91425" tIns="45700" rIns="91425" bIns="45700" anchor="t" anchorCtr="0">
            <a:noAutofit/>
          </a:bodyPr>
          <a:lstStyle/>
          <a:p>
            <a:pPr marL="571500" lvl="0" indent="-571500" algn="just" rtl="0">
              <a:lnSpc>
                <a:spcPct val="80000"/>
              </a:lnSpc>
              <a:spcBef>
                <a:spcPts val="400"/>
              </a:spcBef>
              <a:spcAft>
                <a:spcPts val="0"/>
              </a:spcAft>
              <a:buClr>
                <a:schemeClr val="dk2"/>
              </a:buClr>
              <a:buSzPts val="1800"/>
              <a:buFont typeface="Noto Sans Symbols"/>
              <a:buAutoNum type="arabicPeriod"/>
            </a:pPr>
            <a:r>
              <a:rPr lang="en-US" sz="2000" b="1" i="0" u="sng">
                <a:solidFill>
                  <a:schemeClr val="accent1"/>
                </a:solidFill>
                <a:latin typeface="Calibri"/>
                <a:ea typeface="Calibri"/>
                <a:cs typeface="Calibri"/>
                <a:sym typeface="Calibri"/>
              </a:rPr>
              <a:t>Nomination:</a:t>
            </a:r>
            <a:endParaRPr sz="2000">
              <a:solidFill>
                <a:schemeClr val="accent1"/>
              </a:solidFill>
            </a:endParaRPr>
          </a:p>
          <a:p>
            <a:pPr marL="285750" lvl="0" indent="-285750" algn="just" rtl="0">
              <a:lnSpc>
                <a:spcPct val="80000"/>
              </a:lnSpc>
              <a:spcBef>
                <a:spcPts val="400"/>
              </a:spcBef>
              <a:spcAft>
                <a:spcPts val="0"/>
              </a:spcAft>
              <a:buClr>
                <a:schemeClr val="dk2"/>
              </a:buClr>
              <a:buSzPts val="1800"/>
              <a:buFont typeface="Arial"/>
              <a:buChar char="•"/>
            </a:pPr>
            <a:r>
              <a:rPr lang="en-US" sz="1800" b="0" i="0" u="none">
                <a:solidFill>
                  <a:schemeClr val="accent1"/>
                </a:solidFill>
                <a:latin typeface="Calibri"/>
                <a:ea typeface="Calibri"/>
                <a:cs typeface="Calibri"/>
                <a:sym typeface="Calibri"/>
              </a:rPr>
              <a:t>After the partner university you can go will be defined, you will be nominated to there by your Departmental Exchange Coordinator. </a:t>
            </a:r>
            <a:endParaRPr sz="1800">
              <a:solidFill>
                <a:schemeClr val="accent1"/>
              </a:solidFill>
            </a:endParaRPr>
          </a:p>
          <a:p>
            <a:pPr marL="571500" lvl="0" indent="-571500" algn="just" rtl="0">
              <a:lnSpc>
                <a:spcPct val="80000"/>
              </a:lnSpc>
              <a:spcBef>
                <a:spcPts val="400"/>
              </a:spcBef>
              <a:spcAft>
                <a:spcPts val="0"/>
              </a:spcAft>
              <a:buClr>
                <a:srgbClr val="888888"/>
              </a:buClr>
              <a:buSzPts val="2000"/>
              <a:buNone/>
            </a:pPr>
            <a:endParaRPr sz="2000" b="1" i="0" u="none">
              <a:solidFill>
                <a:schemeClr val="accent1"/>
              </a:solidFill>
              <a:latin typeface="Calibri"/>
              <a:ea typeface="Calibri"/>
              <a:cs typeface="Calibri"/>
              <a:sym typeface="Calibri"/>
            </a:endParaRPr>
          </a:p>
          <a:p>
            <a:pPr marL="571500" lvl="0" indent="-571500" algn="just" rtl="0">
              <a:lnSpc>
                <a:spcPct val="80000"/>
              </a:lnSpc>
              <a:spcBef>
                <a:spcPts val="400"/>
              </a:spcBef>
              <a:spcAft>
                <a:spcPts val="0"/>
              </a:spcAft>
              <a:buClr>
                <a:schemeClr val="dk2"/>
              </a:buClr>
              <a:buSzPts val="1800"/>
              <a:buFont typeface="Arial"/>
              <a:buAutoNum type="arabicPeriod" startAt="2"/>
            </a:pPr>
            <a:r>
              <a:rPr lang="en-US" sz="2000" b="1" i="0" u="sng">
                <a:solidFill>
                  <a:schemeClr val="accent1"/>
                </a:solidFill>
                <a:latin typeface="Calibri"/>
                <a:ea typeface="Calibri"/>
                <a:cs typeface="Calibri"/>
                <a:sym typeface="Calibri"/>
              </a:rPr>
              <a:t>Application: (</a:t>
            </a:r>
            <a:r>
              <a:rPr lang="en-US" sz="2000" b="1" i="0" u="sng">
                <a:solidFill>
                  <a:schemeClr val="accent2"/>
                </a:solidFill>
                <a:latin typeface="Calibri"/>
                <a:ea typeface="Calibri"/>
                <a:cs typeface="Calibri"/>
                <a:sym typeface="Calibri"/>
              </a:rPr>
              <a:t>Urgent for Fall semester students</a:t>
            </a:r>
            <a:r>
              <a:rPr lang="en-US" sz="2000" b="1" i="0" u="sng">
                <a:solidFill>
                  <a:schemeClr val="accent1"/>
                </a:solidFill>
                <a:latin typeface="Calibri"/>
                <a:ea typeface="Calibri"/>
                <a:cs typeface="Calibri"/>
                <a:sym typeface="Calibri"/>
              </a:rPr>
              <a:t>)</a:t>
            </a:r>
            <a:endParaRPr sz="2000">
              <a:solidFill>
                <a:schemeClr val="accent1"/>
              </a:solidFill>
            </a:endParaRPr>
          </a:p>
          <a:p>
            <a:pPr marL="342900" lvl="0" indent="-342900" algn="just" rtl="0">
              <a:lnSpc>
                <a:spcPct val="80000"/>
              </a:lnSpc>
              <a:spcBef>
                <a:spcPts val="400"/>
              </a:spcBef>
              <a:spcAft>
                <a:spcPts val="0"/>
              </a:spcAft>
              <a:buClr>
                <a:schemeClr val="dk2"/>
              </a:buClr>
              <a:buSzPts val="1800"/>
              <a:buFont typeface="Arial"/>
              <a:buChar char="•"/>
            </a:pPr>
            <a:r>
              <a:rPr lang="en-US" sz="1800" b="0" i="0" u="none">
                <a:solidFill>
                  <a:schemeClr val="accent1"/>
                </a:solidFill>
                <a:latin typeface="Calibri"/>
                <a:ea typeface="Calibri"/>
                <a:cs typeface="Calibri"/>
                <a:sym typeface="Calibri"/>
              </a:rPr>
              <a:t>You need check the partner university’s web site and complete your Erasmus application on time. </a:t>
            </a:r>
            <a:endParaRPr sz="1800">
              <a:solidFill>
                <a:schemeClr val="accent1"/>
              </a:solidFill>
            </a:endParaRPr>
          </a:p>
          <a:p>
            <a:pPr marL="342900" lvl="0" indent="-342900" algn="just" rtl="0">
              <a:lnSpc>
                <a:spcPct val="80000"/>
              </a:lnSpc>
              <a:spcBef>
                <a:spcPts val="400"/>
              </a:spcBef>
              <a:spcAft>
                <a:spcPts val="0"/>
              </a:spcAft>
              <a:buClr>
                <a:schemeClr val="dk2"/>
              </a:buClr>
              <a:buSzPts val="1800"/>
              <a:buFont typeface="Arial"/>
              <a:buChar char="•"/>
            </a:pPr>
            <a:r>
              <a:rPr lang="en-US" sz="1800" b="0" i="0" u="sng">
                <a:solidFill>
                  <a:schemeClr val="accent1"/>
                </a:solidFill>
                <a:latin typeface="Calibri"/>
                <a:ea typeface="Calibri"/>
                <a:cs typeface="Calibri"/>
                <a:sym typeface="Calibri"/>
              </a:rPr>
              <a:t>Please be aware that partner universities may have a minimum CGPA requirement of 2.5/4.0 for participation in the program. Should your CGPA fall below this requirement, your application may not be considered, or your acceptance may be withdrawn by the partner university.</a:t>
            </a:r>
            <a:endParaRPr sz="1800">
              <a:solidFill>
                <a:schemeClr val="accent1"/>
              </a:solidFill>
            </a:endParaRPr>
          </a:p>
          <a:p>
            <a:pPr marL="342900" lvl="0" indent="-342900" algn="just" rtl="0">
              <a:lnSpc>
                <a:spcPct val="80000"/>
              </a:lnSpc>
              <a:spcBef>
                <a:spcPts val="400"/>
              </a:spcBef>
              <a:spcAft>
                <a:spcPts val="0"/>
              </a:spcAft>
              <a:buClr>
                <a:schemeClr val="dk2"/>
              </a:buClr>
              <a:buSzPts val="1800"/>
              <a:buFont typeface="Arial"/>
              <a:buChar char="•"/>
            </a:pPr>
            <a:r>
              <a:rPr lang="en-US" sz="1800" b="0" i="0" u="none">
                <a:solidFill>
                  <a:schemeClr val="accent1"/>
                </a:solidFill>
                <a:latin typeface="Calibri"/>
                <a:ea typeface="Calibri"/>
                <a:cs typeface="Calibri"/>
                <a:sym typeface="Calibri"/>
              </a:rPr>
              <a:t>You also need to add all the required documents </a:t>
            </a:r>
            <a:r>
              <a:rPr lang="en-US" sz="1800" b="0" i="0" u="sng">
                <a:solidFill>
                  <a:schemeClr val="accent1"/>
                </a:solidFill>
                <a:latin typeface="Calibri"/>
                <a:ea typeface="Calibri"/>
                <a:cs typeface="Calibri"/>
                <a:sym typeface="Calibri"/>
              </a:rPr>
              <a:t>before the deadline</a:t>
            </a:r>
            <a:r>
              <a:rPr lang="en-US" sz="1800" b="0" i="0" u="none">
                <a:solidFill>
                  <a:schemeClr val="accent1"/>
                </a:solidFill>
                <a:latin typeface="Calibri"/>
                <a:ea typeface="Calibri"/>
                <a:cs typeface="Calibri"/>
                <a:sym typeface="Calibri"/>
              </a:rPr>
              <a:t>. All the necessary information, including dorm application, on the web page of the partner university. </a:t>
            </a:r>
            <a:endParaRPr sz="1800">
              <a:solidFill>
                <a:schemeClr val="accent1"/>
              </a:solidFill>
            </a:endParaRPr>
          </a:p>
          <a:p>
            <a:pPr marL="342900" lvl="0" indent="-342900" algn="just" rtl="0">
              <a:lnSpc>
                <a:spcPct val="80000"/>
              </a:lnSpc>
              <a:spcBef>
                <a:spcPts val="400"/>
              </a:spcBef>
              <a:spcAft>
                <a:spcPts val="0"/>
              </a:spcAft>
              <a:buClr>
                <a:schemeClr val="dk2"/>
              </a:buClr>
              <a:buSzPts val="1800"/>
              <a:buFont typeface="Arial"/>
              <a:buChar char="•"/>
            </a:pPr>
            <a:r>
              <a:rPr lang="en-US" sz="1800" b="0" i="0" u="none">
                <a:solidFill>
                  <a:schemeClr val="accent1"/>
                </a:solidFill>
                <a:latin typeface="Calibri"/>
                <a:ea typeface="Calibri"/>
                <a:cs typeface="Calibri"/>
                <a:sym typeface="Calibri"/>
              </a:rPr>
              <a:t>Spring semester students should follow Spring applications that will generally start in September.</a:t>
            </a:r>
            <a:endParaRPr sz="1800">
              <a:solidFill>
                <a:schemeClr val="accent1"/>
              </a:solidFill>
            </a:endParaRPr>
          </a:p>
          <a:p>
            <a:pPr marL="571500" lvl="0" indent="-571500" algn="just" rtl="0">
              <a:lnSpc>
                <a:spcPct val="8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just" rtl="0">
              <a:lnSpc>
                <a:spcPct val="80000"/>
              </a:lnSpc>
              <a:spcBef>
                <a:spcPts val="480"/>
              </a:spcBef>
              <a:spcAft>
                <a:spcPts val="0"/>
              </a:spcAft>
              <a:buClr>
                <a:srgbClr val="10253F"/>
              </a:buClr>
              <a:buSzPts val="2400"/>
              <a:buNone/>
            </a:pPr>
            <a:r>
              <a:rPr lang="en-US" sz="2000" b="1" i="0" u="none">
                <a:solidFill>
                  <a:schemeClr val="accent1"/>
                </a:solidFill>
                <a:latin typeface="Calibri"/>
                <a:ea typeface="Calibri"/>
                <a:cs typeface="Calibri"/>
                <a:sym typeface="Calibri"/>
              </a:rPr>
              <a:t> </a:t>
            </a:r>
            <a:endParaRPr sz="2000">
              <a:solidFill>
                <a:schemeClr val="accent1"/>
              </a:solidFill>
            </a:endParaRPr>
          </a:p>
        </p:txBody>
      </p:sp>
      <p:pic>
        <p:nvPicPr>
          <p:cNvPr id="256" name="Google Shape;256;p18"/>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257" name="Google Shape;257;p18"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94356fb64c_1_0"/>
          <p:cNvSpPr txBox="1">
            <a:spLocks noGrp="1"/>
          </p:cNvSpPr>
          <p:nvPr>
            <p:ph type="ctrTitle"/>
          </p:nvPr>
        </p:nvSpPr>
        <p:spPr>
          <a:xfrm>
            <a:off x="549050" y="1674600"/>
            <a:ext cx="8163300" cy="293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700" b="1">
                <a:solidFill>
                  <a:srgbClr val="0070C0"/>
                </a:solidFill>
              </a:rPr>
              <a:t>Your attendance is mandatory for this Zoom/ Info Meeting. Otherwise “-5 points”reduction will be applied to the following Erasmus Programme application. </a:t>
            </a:r>
            <a:endParaRPr sz="2700" b="1">
              <a:solidFill>
                <a:srgbClr val="0070C0"/>
              </a:solidFill>
            </a:endParaRPr>
          </a:p>
        </p:txBody>
      </p:sp>
      <p:pic>
        <p:nvPicPr>
          <p:cNvPr id="99" name="Google Shape;99;g394356fb64c_1_0" descr="tr-amblem"/>
          <p:cNvPicPr preferRelativeResize="0"/>
          <p:nvPr/>
        </p:nvPicPr>
        <p:blipFill rotWithShape="1">
          <a:blip r:embed="rId3">
            <a:alphaModFix/>
          </a:blip>
          <a:srcRect/>
          <a:stretch/>
        </p:blipFill>
        <p:spPr>
          <a:xfrm>
            <a:off x="107950" y="115887"/>
            <a:ext cx="1187450" cy="1187450"/>
          </a:xfrm>
          <a:prstGeom prst="rect">
            <a:avLst/>
          </a:prstGeom>
          <a:noFill/>
          <a:ln>
            <a:noFill/>
          </a:ln>
        </p:spPr>
      </p:pic>
      <p:pic>
        <p:nvPicPr>
          <p:cNvPr id="100" name="Google Shape;100;g394356fb64c_1_0" descr="C:\Users\PC\AppData\Local\Microsoft\Windows\INetCache\IE\23HWLN4F\emblem-important[1].png"/>
          <p:cNvPicPr preferRelativeResize="0"/>
          <p:nvPr/>
        </p:nvPicPr>
        <p:blipFill rotWithShape="1">
          <a:blip r:embed="rId4">
            <a:alphaModFix/>
          </a:blip>
          <a:srcRect/>
          <a:stretch/>
        </p:blipFill>
        <p:spPr>
          <a:xfrm>
            <a:off x="7738550" y="115875"/>
            <a:ext cx="1291475" cy="129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63" name="Google Shape;263;p20"/>
          <p:cNvSpPr txBox="1">
            <a:spLocks noGrp="1"/>
          </p:cNvSpPr>
          <p:nvPr>
            <p:ph type="subTitle" idx="1"/>
          </p:nvPr>
        </p:nvSpPr>
        <p:spPr>
          <a:xfrm>
            <a:off x="787400" y="1094886"/>
            <a:ext cx="7751884" cy="5110163"/>
          </a:xfrm>
          <a:prstGeom prst="rect">
            <a:avLst/>
          </a:prstGeom>
          <a:noFill/>
          <a:ln>
            <a:noFill/>
          </a:ln>
        </p:spPr>
        <p:txBody>
          <a:bodyPr spcFirstLastPara="1" wrap="square" lIns="91425" tIns="45700" rIns="91425" bIns="45700" anchor="t" anchorCtr="0">
            <a:noAutofit/>
          </a:bodyPr>
          <a:lstStyle/>
          <a:p>
            <a:pPr marL="571500" lvl="0" indent="-571500" algn="ctr" rtl="0">
              <a:lnSpc>
                <a:spcPct val="80000"/>
              </a:lnSpc>
              <a:spcBef>
                <a:spcPts val="0"/>
              </a:spcBef>
              <a:spcAft>
                <a:spcPts val="0"/>
              </a:spcAft>
              <a:buClr>
                <a:srgbClr val="888888"/>
              </a:buClr>
              <a:buSzPts val="1800"/>
              <a:buNone/>
            </a:pPr>
            <a:endParaRPr sz="1800" b="1" i="0" u="none">
              <a:solidFill>
                <a:schemeClr val="accent1"/>
              </a:solidFill>
              <a:latin typeface="Calibri"/>
              <a:ea typeface="Calibri"/>
              <a:cs typeface="Calibri"/>
              <a:sym typeface="Calibri"/>
            </a:endParaRPr>
          </a:p>
          <a:p>
            <a:pPr marL="571500" lvl="0" indent="-468630" algn="ctr" rtl="0">
              <a:lnSpc>
                <a:spcPct val="80000"/>
              </a:lnSpc>
              <a:spcBef>
                <a:spcPts val="360"/>
              </a:spcBef>
              <a:spcAft>
                <a:spcPts val="0"/>
              </a:spcAft>
              <a:buClr>
                <a:schemeClr val="dk2"/>
              </a:buClr>
              <a:buSzPts val="1620"/>
              <a:buFont typeface="Noto Sans Symbols"/>
              <a:buNone/>
            </a:pPr>
            <a:endParaRPr sz="1800" b="1" i="0" u="none">
              <a:solidFill>
                <a:schemeClr val="accent1"/>
              </a:solidFill>
              <a:latin typeface="Calibri"/>
              <a:ea typeface="Calibri"/>
              <a:cs typeface="Calibri"/>
              <a:sym typeface="Calibri"/>
            </a:endParaRPr>
          </a:p>
          <a:p>
            <a:pPr marL="571500" lvl="0" indent="-571500" algn="ctr" rtl="0">
              <a:lnSpc>
                <a:spcPct val="80000"/>
              </a:lnSpc>
              <a:spcBef>
                <a:spcPts val="480"/>
              </a:spcBef>
              <a:spcAft>
                <a:spcPts val="0"/>
              </a:spcAft>
              <a:buClr>
                <a:srgbClr val="10253F"/>
              </a:buClr>
              <a:buSzPts val="2400"/>
              <a:buNone/>
            </a:pPr>
            <a:r>
              <a:rPr lang="en-US" sz="2400" i="0" u="none">
                <a:solidFill>
                  <a:schemeClr val="accent1"/>
                </a:solidFill>
                <a:latin typeface="Calibri"/>
                <a:ea typeface="Calibri"/>
                <a:cs typeface="Calibri"/>
                <a:sym typeface="Calibri"/>
              </a:rPr>
              <a:t> </a:t>
            </a:r>
            <a:r>
              <a:rPr lang="en-US" sz="2000" i="0" u="none">
                <a:solidFill>
                  <a:schemeClr val="accent1"/>
                </a:solidFill>
                <a:latin typeface="Calibri"/>
                <a:ea typeface="Calibri"/>
                <a:cs typeface="Calibri"/>
                <a:sym typeface="Calibri"/>
              </a:rPr>
              <a:t>Approximate Erasmus Application Dates to partner universities: </a:t>
            </a:r>
            <a:endParaRPr sz="2000">
              <a:solidFill>
                <a:schemeClr val="accent1"/>
              </a:solidFill>
            </a:endParaRPr>
          </a:p>
          <a:p>
            <a:pPr marL="571500" lvl="0" indent="-571500" algn="ctr" rtl="0">
              <a:lnSpc>
                <a:spcPct val="80000"/>
              </a:lnSpc>
              <a:spcBef>
                <a:spcPts val="480"/>
              </a:spcBef>
              <a:spcAft>
                <a:spcPts val="0"/>
              </a:spcAft>
              <a:buClr>
                <a:srgbClr val="FF0000"/>
              </a:buClr>
              <a:buSzPts val="2400"/>
              <a:buNone/>
            </a:pPr>
            <a:endParaRPr sz="2000" b="1">
              <a:solidFill>
                <a:schemeClr val="accent1"/>
              </a:solidFill>
            </a:endParaRPr>
          </a:p>
          <a:p>
            <a:pPr marL="571500" lvl="0" indent="-571500" algn="ctr" rtl="0">
              <a:lnSpc>
                <a:spcPct val="80000"/>
              </a:lnSpc>
              <a:spcBef>
                <a:spcPts val="480"/>
              </a:spcBef>
              <a:spcAft>
                <a:spcPts val="0"/>
              </a:spcAft>
              <a:buClr>
                <a:srgbClr val="FF0000"/>
              </a:buClr>
              <a:buSzPts val="2400"/>
              <a:buNone/>
            </a:pPr>
            <a:r>
              <a:rPr lang="en-US" sz="2400" b="0" i="0" u="none">
                <a:solidFill>
                  <a:schemeClr val="accent2"/>
                </a:solidFill>
                <a:latin typeface="Calibri"/>
                <a:ea typeface="Calibri"/>
                <a:cs typeface="Calibri"/>
                <a:sym typeface="Calibri"/>
              </a:rPr>
              <a:t>Fall semester application begins in </a:t>
            </a:r>
            <a:r>
              <a:rPr lang="en-US" sz="2400" b="1" i="0" u="none">
                <a:solidFill>
                  <a:schemeClr val="accent2"/>
                </a:solidFill>
                <a:latin typeface="Calibri"/>
                <a:ea typeface="Calibri"/>
                <a:cs typeface="Calibri"/>
                <a:sym typeface="Calibri"/>
              </a:rPr>
              <a:t>April /May</a:t>
            </a:r>
            <a:endParaRPr/>
          </a:p>
          <a:p>
            <a:pPr marL="571500" lvl="0" indent="-571500" algn="ctr" rtl="0">
              <a:lnSpc>
                <a:spcPct val="80000"/>
              </a:lnSpc>
              <a:spcBef>
                <a:spcPts val="480"/>
              </a:spcBef>
              <a:spcAft>
                <a:spcPts val="0"/>
              </a:spcAft>
              <a:buClr>
                <a:srgbClr val="FF0000"/>
              </a:buClr>
              <a:buSzPts val="2400"/>
              <a:buNone/>
            </a:pPr>
            <a:r>
              <a:rPr lang="en-US" sz="2400" b="0" i="0" u="none">
                <a:solidFill>
                  <a:schemeClr val="accent2"/>
                </a:solidFill>
                <a:latin typeface="Calibri"/>
                <a:ea typeface="Calibri"/>
                <a:cs typeface="Calibri"/>
                <a:sym typeface="Calibri"/>
              </a:rPr>
              <a:t>Spring semester begins in </a:t>
            </a:r>
            <a:r>
              <a:rPr lang="en-US" sz="2400" b="1" i="0" u="none">
                <a:solidFill>
                  <a:schemeClr val="accent2"/>
                </a:solidFill>
                <a:latin typeface="Calibri"/>
                <a:ea typeface="Calibri"/>
                <a:cs typeface="Calibri"/>
                <a:sym typeface="Calibri"/>
              </a:rPr>
              <a:t>September /November</a:t>
            </a:r>
            <a:endParaRPr sz="2400">
              <a:solidFill>
                <a:schemeClr val="accent2"/>
              </a:solidFill>
            </a:endParaRPr>
          </a:p>
          <a:p>
            <a:pPr marL="571500" lvl="0" indent="-571500" algn="ctr" rtl="0">
              <a:lnSpc>
                <a:spcPct val="80000"/>
              </a:lnSpc>
              <a:spcBef>
                <a:spcPts val="400"/>
              </a:spcBef>
              <a:spcAft>
                <a:spcPts val="0"/>
              </a:spcAft>
              <a:buClr>
                <a:srgbClr val="376092"/>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376092"/>
              </a:buClr>
              <a:buSzPts val="2000"/>
              <a:buNone/>
            </a:pPr>
            <a:endParaRPr sz="2000" b="0" i="0" u="none">
              <a:solidFill>
                <a:schemeClr val="accent1"/>
              </a:solidFill>
              <a:latin typeface="Calibri"/>
              <a:ea typeface="Calibri"/>
              <a:cs typeface="Calibri"/>
              <a:sym typeface="Calibri"/>
            </a:endParaRPr>
          </a:p>
          <a:p>
            <a:pPr marL="571500" lvl="0" indent="-571500" algn="l" rtl="0">
              <a:lnSpc>
                <a:spcPct val="80000"/>
              </a:lnSpc>
              <a:spcBef>
                <a:spcPts val="400"/>
              </a:spcBef>
              <a:spcAft>
                <a:spcPts val="0"/>
              </a:spcAft>
              <a:buClr>
                <a:srgbClr val="376092"/>
              </a:buClr>
              <a:buSzPts val="2000"/>
              <a:buFont typeface="Arial"/>
              <a:buChar char="•"/>
            </a:pPr>
            <a:r>
              <a:rPr lang="en-US" sz="2000" b="0" i="0" u="none">
                <a:solidFill>
                  <a:schemeClr val="accent1"/>
                </a:solidFill>
                <a:latin typeface="Calibri"/>
                <a:ea typeface="Calibri"/>
                <a:cs typeface="Calibri"/>
                <a:sym typeface="Calibri"/>
              </a:rPr>
              <a:t>It is essential to </a:t>
            </a:r>
            <a:r>
              <a:rPr lang="en-US" sz="2000" b="0" i="0" u="sng">
                <a:solidFill>
                  <a:schemeClr val="accent1"/>
                </a:solidFill>
                <a:latin typeface="Calibri"/>
                <a:ea typeface="Calibri"/>
                <a:cs typeface="Calibri"/>
                <a:sym typeface="Calibri"/>
              </a:rPr>
              <a:t>regularly check </a:t>
            </a:r>
            <a:r>
              <a:rPr lang="en-US" sz="2000" b="0" i="0" u="none">
                <a:solidFill>
                  <a:schemeClr val="accent1"/>
                </a:solidFill>
                <a:latin typeface="Calibri"/>
                <a:ea typeface="Calibri"/>
                <a:cs typeface="Calibri"/>
                <a:sym typeface="Calibri"/>
              </a:rPr>
              <a:t>the partner university's website for the most current information</a:t>
            </a:r>
            <a:endParaRPr sz="2000">
              <a:solidFill>
                <a:schemeClr val="accent1"/>
              </a:solidFill>
            </a:endParaRPr>
          </a:p>
          <a:p>
            <a:pPr marL="571500" lvl="0" indent="-571500" algn="l" rtl="0">
              <a:lnSpc>
                <a:spcPct val="100000"/>
              </a:lnSpc>
              <a:spcBef>
                <a:spcPts val="480"/>
              </a:spcBef>
              <a:spcAft>
                <a:spcPts val="0"/>
              </a:spcAft>
              <a:buClr>
                <a:srgbClr val="376092"/>
              </a:buClr>
              <a:buSzPts val="2400"/>
              <a:buFont typeface="Arial"/>
              <a:buChar char="•"/>
            </a:pPr>
            <a:r>
              <a:rPr lang="en-US" sz="2000" b="0" i="0" u="none">
                <a:solidFill>
                  <a:schemeClr val="accent1"/>
                </a:solidFill>
                <a:latin typeface="Calibri"/>
                <a:ea typeface="Calibri"/>
                <a:cs typeface="Calibri"/>
                <a:sym typeface="Calibri"/>
              </a:rPr>
              <a:t>You’ll be expected to submit your accommodation / dormitory</a:t>
            </a:r>
            <a:r>
              <a:rPr lang="en-US" sz="2000">
                <a:solidFill>
                  <a:schemeClr val="accent1"/>
                </a:solidFill>
              </a:rPr>
              <a:t> </a:t>
            </a:r>
            <a:r>
              <a:rPr lang="en-US" sz="2000" b="0" i="0" u="none">
                <a:solidFill>
                  <a:schemeClr val="accent1"/>
                </a:solidFill>
                <a:latin typeface="Calibri"/>
                <a:ea typeface="Calibri"/>
                <a:cs typeface="Calibri"/>
                <a:sym typeface="Calibri"/>
              </a:rPr>
              <a:t>application during your Erasmus application to partner university.</a:t>
            </a:r>
            <a:endParaRPr/>
          </a:p>
          <a:p>
            <a:pPr marL="571500" lvl="0" indent="-571500" algn="l" rtl="0">
              <a:lnSpc>
                <a:spcPct val="100000"/>
              </a:lnSpc>
              <a:spcBef>
                <a:spcPts val="480"/>
              </a:spcBef>
              <a:spcAft>
                <a:spcPts val="0"/>
              </a:spcAft>
              <a:buClr>
                <a:srgbClr val="376092"/>
              </a:buClr>
              <a:buSzPts val="2400"/>
              <a:buFont typeface="Arial"/>
              <a:buChar char="•"/>
            </a:pPr>
            <a:r>
              <a:rPr lang="en-US" sz="2000" b="0" i="0" u="none">
                <a:solidFill>
                  <a:schemeClr val="accent1"/>
                </a:solidFill>
                <a:latin typeface="Calibri"/>
                <a:ea typeface="Calibri"/>
                <a:cs typeface="Calibri"/>
                <a:sym typeface="Calibri"/>
              </a:rPr>
              <a:t>Detailed information will be provided to you in the partner universities application portal.</a:t>
            </a:r>
            <a:endParaRPr sz="2000">
              <a:solidFill>
                <a:schemeClr val="accent1"/>
              </a:solidFill>
            </a:endParaRPr>
          </a:p>
        </p:txBody>
      </p:sp>
      <p:pic>
        <p:nvPicPr>
          <p:cNvPr id="264" name="Google Shape;264;p20"/>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265" name="Google Shape;265;p20"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266" name="Google Shape;266;p20"/>
          <p:cNvSpPr txBox="1">
            <a:spLocks noGrp="1"/>
          </p:cNvSpPr>
          <p:nvPr>
            <p:ph type="ctrTitle"/>
          </p:nvPr>
        </p:nvSpPr>
        <p:spPr>
          <a:xfrm>
            <a:off x="1691481" y="333374"/>
            <a:ext cx="5761037"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2800"/>
              <a:buFont typeface="Calibri"/>
              <a:buNone/>
            </a:pPr>
            <a:r>
              <a:rPr lang="en-US" sz="2800" b="1" i="0" u="sng">
                <a:solidFill>
                  <a:schemeClr val="dk2"/>
                </a:solidFill>
                <a:latin typeface="Calibri"/>
                <a:ea typeface="Calibri"/>
                <a:cs typeface="Calibri"/>
                <a:sym typeface="Calibri"/>
              </a:rPr>
              <a:t>Before you go...</a:t>
            </a:r>
            <a:endParaRPr sz="2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72" name="Google Shape;272;p21"/>
          <p:cNvSpPr txBox="1">
            <a:spLocks noGrp="1"/>
          </p:cNvSpPr>
          <p:nvPr>
            <p:ph type="ctrTitle"/>
          </p:nvPr>
        </p:nvSpPr>
        <p:spPr>
          <a:xfrm>
            <a:off x="2133600" y="260350"/>
            <a:ext cx="7010400" cy="15271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 </a:t>
            </a:r>
            <a:endParaRPr/>
          </a:p>
        </p:txBody>
      </p:sp>
      <p:sp>
        <p:nvSpPr>
          <p:cNvPr id="273" name="Google Shape;273;p21"/>
          <p:cNvSpPr txBox="1">
            <a:spLocks noGrp="1"/>
          </p:cNvSpPr>
          <p:nvPr>
            <p:ph type="subTitle" idx="1"/>
          </p:nvPr>
        </p:nvSpPr>
        <p:spPr>
          <a:xfrm>
            <a:off x="1403349" y="215107"/>
            <a:ext cx="7420219" cy="62801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rgbClr val="10253F"/>
              </a:buClr>
              <a:buSzPts val="2000"/>
              <a:buNone/>
            </a:pPr>
            <a:r>
              <a:rPr lang="en-US" sz="2800" b="1" i="0" u="sng">
                <a:solidFill>
                  <a:schemeClr val="dk2"/>
                </a:solidFill>
                <a:latin typeface="Calibri"/>
                <a:ea typeface="Calibri"/>
                <a:cs typeface="Calibri"/>
                <a:sym typeface="Calibri"/>
              </a:rPr>
              <a:t>If you want to withdraw from the Program;</a:t>
            </a:r>
            <a:endParaRPr sz="2800">
              <a:solidFill>
                <a:schemeClr val="dk2"/>
              </a:solidFill>
            </a:endParaRPr>
          </a:p>
          <a:p>
            <a:pPr marL="0" lvl="0" indent="0" algn="just" rtl="0">
              <a:lnSpc>
                <a:spcPct val="115000"/>
              </a:lnSpc>
              <a:spcBef>
                <a:spcPts val="0"/>
              </a:spcBef>
              <a:spcAft>
                <a:spcPts val="0"/>
              </a:spcAft>
              <a:buClr>
                <a:srgbClr val="10253F"/>
              </a:buClr>
              <a:buSzPts val="2000"/>
              <a:buNone/>
            </a:pPr>
            <a:r>
              <a:rPr lang="en-US" sz="1800" b="0" i="0" u="none">
                <a:solidFill>
                  <a:schemeClr val="accent1"/>
                </a:solidFill>
                <a:latin typeface="Calibri"/>
                <a:ea typeface="Calibri"/>
                <a:cs typeface="Calibri"/>
                <a:sym typeface="Calibri"/>
              </a:rPr>
              <a:t>During the exchange period, </a:t>
            </a:r>
            <a:r>
              <a:rPr lang="en-US" sz="1800" b="0" i="0" u="none">
                <a:solidFill>
                  <a:schemeClr val="accent2"/>
                </a:solidFill>
                <a:latin typeface="Calibri"/>
                <a:ea typeface="Calibri"/>
                <a:cs typeface="Calibri"/>
                <a:sym typeface="Calibri"/>
              </a:rPr>
              <a:t>status</a:t>
            </a:r>
            <a:r>
              <a:rPr lang="en-US" sz="1800" b="0" i="0" u="none">
                <a:solidFill>
                  <a:schemeClr val="accent1"/>
                </a:solidFill>
                <a:latin typeface="Calibri"/>
                <a:ea typeface="Calibri"/>
                <a:cs typeface="Calibri"/>
                <a:sym typeface="Calibri"/>
              </a:rPr>
              <a:t> of the students that will participate to the program will be changed to ‘</a:t>
            </a:r>
            <a:r>
              <a:rPr lang="en-US" sz="1800" b="0" i="0" u="none">
                <a:solidFill>
                  <a:schemeClr val="accent2"/>
                </a:solidFill>
                <a:latin typeface="Calibri"/>
                <a:ea typeface="Calibri"/>
                <a:cs typeface="Calibri"/>
                <a:sym typeface="Calibri"/>
              </a:rPr>
              <a:t>Outgoing Exchange Student</a:t>
            </a:r>
            <a:r>
              <a:rPr lang="en-US" sz="1800" b="0" i="0" u="none">
                <a:solidFill>
                  <a:schemeClr val="accent1"/>
                </a:solidFill>
                <a:latin typeface="Calibri"/>
                <a:ea typeface="Calibri"/>
                <a:cs typeface="Calibri"/>
                <a:sym typeface="Calibri"/>
              </a:rPr>
              <a:t>’ on the STARS SRS system of the Registrar’s Office and these students will </a:t>
            </a:r>
            <a:r>
              <a:rPr lang="en-US" sz="1800" b="0" i="0" u="none">
                <a:solidFill>
                  <a:schemeClr val="accent2"/>
                </a:solidFill>
                <a:latin typeface="Calibri"/>
                <a:ea typeface="Calibri"/>
                <a:cs typeface="Calibri"/>
                <a:sym typeface="Calibri"/>
              </a:rPr>
              <a:t>not</a:t>
            </a:r>
            <a:r>
              <a:rPr lang="en-US" sz="1800" b="0" i="0" u="none">
                <a:solidFill>
                  <a:schemeClr val="accent1"/>
                </a:solidFill>
                <a:latin typeface="Calibri"/>
                <a:ea typeface="Calibri"/>
                <a:cs typeface="Calibri"/>
                <a:sym typeface="Calibri"/>
              </a:rPr>
              <a:t> be able </a:t>
            </a:r>
            <a:r>
              <a:rPr lang="en-US" sz="1800" b="0" i="0" u="none">
                <a:solidFill>
                  <a:schemeClr val="accent2"/>
                </a:solidFill>
                <a:latin typeface="Calibri"/>
                <a:ea typeface="Calibri"/>
                <a:cs typeface="Calibri"/>
                <a:sym typeface="Calibri"/>
              </a:rPr>
              <a:t>register</a:t>
            </a:r>
            <a:r>
              <a:rPr lang="en-US" sz="1800" b="0" i="0" u="none">
                <a:solidFill>
                  <a:schemeClr val="accent1"/>
                </a:solidFill>
                <a:latin typeface="Calibri"/>
                <a:ea typeface="Calibri"/>
                <a:cs typeface="Calibri"/>
                <a:sym typeface="Calibri"/>
              </a:rPr>
              <a:t> to any </a:t>
            </a:r>
            <a:r>
              <a:rPr lang="en-US" sz="1800" b="0" i="0" u="none">
                <a:solidFill>
                  <a:schemeClr val="accent2"/>
                </a:solidFill>
                <a:latin typeface="Calibri"/>
                <a:ea typeface="Calibri"/>
                <a:cs typeface="Calibri"/>
                <a:sym typeface="Calibri"/>
              </a:rPr>
              <a:t>courses at Bilkent University</a:t>
            </a:r>
            <a:r>
              <a:rPr lang="en-US" sz="1800" b="0" i="0" u="none">
                <a:solidFill>
                  <a:schemeClr val="accent1"/>
                </a:solidFill>
                <a:latin typeface="Calibri"/>
                <a:ea typeface="Calibri"/>
                <a:cs typeface="Calibri"/>
                <a:sym typeface="Calibri"/>
              </a:rPr>
              <a:t>.  </a:t>
            </a:r>
            <a:endParaRPr/>
          </a:p>
          <a:p>
            <a:pPr marL="0" lvl="0" indent="0" algn="just" rtl="0">
              <a:lnSpc>
                <a:spcPct val="115000"/>
              </a:lnSpc>
              <a:spcBef>
                <a:spcPts val="0"/>
              </a:spcBef>
              <a:spcAft>
                <a:spcPts val="0"/>
              </a:spcAft>
              <a:buClr>
                <a:srgbClr val="10253F"/>
              </a:buClr>
              <a:buSzPts val="2000"/>
              <a:buNone/>
            </a:pPr>
            <a:endParaRPr sz="1800">
              <a:solidFill>
                <a:schemeClr val="accent1"/>
              </a:solidFill>
            </a:endParaRPr>
          </a:p>
          <a:p>
            <a:pPr marL="0" lvl="0" indent="0" algn="l" rtl="0">
              <a:lnSpc>
                <a:spcPct val="115000"/>
              </a:lnSpc>
              <a:spcBef>
                <a:spcPts val="0"/>
              </a:spcBef>
              <a:spcAft>
                <a:spcPts val="0"/>
              </a:spcAft>
              <a:buClr>
                <a:srgbClr val="10253F"/>
              </a:buClr>
              <a:buSzPts val="2000"/>
              <a:buNone/>
            </a:pPr>
            <a:r>
              <a:rPr lang="en-US" sz="1800" b="0">
                <a:solidFill>
                  <a:schemeClr val="accent1"/>
                </a:solidFill>
                <a:latin typeface="Calibri"/>
                <a:ea typeface="Calibri"/>
                <a:cs typeface="Calibri"/>
                <a:sym typeface="Calibri"/>
              </a:rPr>
              <a:t>Consequently;</a:t>
            </a:r>
            <a:endParaRPr/>
          </a:p>
          <a:p>
            <a:pPr marL="0" lvl="0" indent="0" algn="l" rtl="0">
              <a:lnSpc>
                <a:spcPct val="115000"/>
              </a:lnSpc>
              <a:spcBef>
                <a:spcPts val="0"/>
              </a:spcBef>
              <a:spcAft>
                <a:spcPts val="0"/>
              </a:spcAft>
              <a:buClr>
                <a:srgbClr val="10253F"/>
              </a:buClr>
              <a:buSzPts val="2000"/>
              <a:buNone/>
            </a:pPr>
            <a:r>
              <a:rPr lang="en-US" sz="1800" b="0" i="0">
                <a:solidFill>
                  <a:schemeClr val="accent1"/>
                </a:solidFill>
                <a:latin typeface="Calibri"/>
                <a:ea typeface="Calibri"/>
                <a:cs typeface="Calibri"/>
                <a:sym typeface="Calibri"/>
              </a:rPr>
              <a:t>Those who have a </a:t>
            </a:r>
            <a:r>
              <a:rPr lang="en-US" sz="1800" b="0" i="0">
                <a:solidFill>
                  <a:schemeClr val="accent2"/>
                </a:solidFill>
                <a:latin typeface="Calibri"/>
                <a:ea typeface="Calibri"/>
                <a:cs typeface="Calibri"/>
                <a:sym typeface="Calibri"/>
              </a:rPr>
              <a:t>relevant reason to withdraw </a:t>
            </a:r>
            <a:r>
              <a:rPr lang="en-US" sz="1800" b="0" i="0">
                <a:solidFill>
                  <a:schemeClr val="accent1"/>
                </a:solidFill>
                <a:latin typeface="Calibri"/>
                <a:ea typeface="Calibri"/>
                <a:cs typeface="Calibri"/>
                <a:sym typeface="Calibri"/>
              </a:rPr>
              <a:t>from the program, have to </a:t>
            </a:r>
            <a:r>
              <a:rPr lang="en-US" sz="1800" b="0" i="0">
                <a:solidFill>
                  <a:schemeClr val="accent2"/>
                </a:solidFill>
                <a:latin typeface="Calibri"/>
                <a:ea typeface="Calibri"/>
                <a:cs typeface="Calibri"/>
                <a:sym typeface="Calibri"/>
              </a:rPr>
              <a:t>inform OISEP </a:t>
            </a:r>
            <a:r>
              <a:rPr lang="en-US" sz="1800" b="0" i="0">
                <a:solidFill>
                  <a:schemeClr val="accent1"/>
                </a:solidFill>
                <a:latin typeface="Calibri"/>
                <a:ea typeface="Calibri"/>
                <a:cs typeface="Calibri"/>
                <a:sym typeface="Calibri"/>
              </a:rPr>
              <a:t>and the </a:t>
            </a:r>
            <a:r>
              <a:rPr lang="en-US" sz="1800" b="0" i="0">
                <a:solidFill>
                  <a:schemeClr val="accent2"/>
                </a:solidFill>
                <a:latin typeface="Calibri"/>
                <a:ea typeface="Calibri"/>
                <a:cs typeface="Calibri"/>
                <a:sym typeface="Calibri"/>
              </a:rPr>
              <a:t>departmental exchange </a:t>
            </a:r>
            <a:r>
              <a:rPr lang="en-US" sz="1800" b="0" i="0">
                <a:solidFill>
                  <a:schemeClr val="accent1"/>
                </a:solidFill>
                <a:latin typeface="Calibri"/>
                <a:ea typeface="Calibri"/>
                <a:cs typeface="Calibri"/>
                <a:sym typeface="Calibri"/>
              </a:rPr>
              <a:t>coordinator </a:t>
            </a:r>
            <a:r>
              <a:rPr lang="en-US" sz="1800" b="0" i="0">
                <a:solidFill>
                  <a:schemeClr val="accent2"/>
                </a:solidFill>
                <a:latin typeface="Calibri"/>
                <a:ea typeface="Calibri"/>
                <a:cs typeface="Calibri"/>
                <a:sym typeface="Calibri"/>
              </a:rPr>
              <a:t>latest</a:t>
            </a:r>
            <a:r>
              <a:rPr lang="en-US" sz="1800" b="0" i="0">
                <a:solidFill>
                  <a:schemeClr val="accent1"/>
                </a:solidFill>
                <a:latin typeface="Calibri"/>
                <a:ea typeface="Calibri"/>
                <a:cs typeface="Calibri"/>
                <a:sym typeface="Calibri"/>
              </a:rPr>
              <a:t> ;</a:t>
            </a:r>
            <a:endParaRPr sz="1800">
              <a:solidFill>
                <a:schemeClr val="accent1"/>
              </a:solidFill>
            </a:endParaRPr>
          </a:p>
          <a:p>
            <a:pPr marL="762000" lvl="2" indent="0" algn="just" rtl="0">
              <a:lnSpc>
                <a:spcPct val="115000"/>
              </a:lnSpc>
              <a:spcBef>
                <a:spcPts val="480"/>
              </a:spcBef>
              <a:spcAft>
                <a:spcPts val="0"/>
              </a:spcAft>
              <a:buClr>
                <a:srgbClr val="558ED5"/>
              </a:buClr>
              <a:buSzPts val="2400"/>
              <a:buNone/>
            </a:pPr>
            <a:r>
              <a:rPr lang="en-US" sz="2000" b="1" i="0" u="none">
                <a:solidFill>
                  <a:schemeClr val="accent1"/>
                </a:solidFill>
                <a:latin typeface="Calibri"/>
                <a:ea typeface="Calibri"/>
                <a:cs typeface="Calibri"/>
                <a:sym typeface="Calibri"/>
              </a:rPr>
              <a:t>For the fall semester  -  </a:t>
            </a:r>
            <a:r>
              <a:rPr lang="en-US" sz="2000" b="1" i="0" u="sng">
                <a:solidFill>
                  <a:schemeClr val="accent1"/>
                </a:solidFill>
                <a:latin typeface="Calibri"/>
                <a:ea typeface="Calibri"/>
                <a:cs typeface="Calibri"/>
                <a:sym typeface="Calibri"/>
              </a:rPr>
              <a:t>April 30</a:t>
            </a:r>
            <a:r>
              <a:rPr lang="en-US" sz="2000" b="1" i="0" u="sng" baseline="30000">
                <a:solidFill>
                  <a:schemeClr val="accent1"/>
                </a:solidFill>
                <a:latin typeface="Calibri"/>
                <a:ea typeface="Calibri"/>
                <a:cs typeface="Calibri"/>
                <a:sym typeface="Calibri"/>
              </a:rPr>
              <a:t>th</a:t>
            </a:r>
            <a:r>
              <a:rPr lang="en-US" sz="2000" b="1" i="0" u="sng">
                <a:solidFill>
                  <a:schemeClr val="accent1"/>
                </a:solidFill>
                <a:latin typeface="Calibri"/>
                <a:ea typeface="Calibri"/>
                <a:cs typeface="Calibri"/>
                <a:sym typeface="Calibri"/>
              </a:rPr>
              <a:t>  </a:t>
            </a:r>
            <a:endParaRPr sz="2000">
              <a:solidFill>
                <a:schemeClr val="accent1"/>
              </a:solidFill>
            </a:endParaRPr>
          </a:p>
          <a:p>
            <a:pPr marL="762000" lvl="2" indent="0" algn="just" rtl="0">
              <a:lnSpc>
                <a:spcPct val="115000"/>
              </a:lnSpc>
              <a:spcBef>
                <a:spcPts val="480"/>
              </a:spcBef>
              <a:spcAft>
                <a:spcPts val="0"/>
              </a:spcAft>
              <a:buClr>
                <a:srgbClr val="558ED5"/>
              </a:buClr>
              <a:buSzPts val="2400"/>
              <a:buNone/>
            </a:pPr>
            <a:r>
              <a:rPr lang="en-US" sz="2000" b="1" i="0" u="none">
                <a:solidFill>
                  <a:schemeClr val="accent1"/>
                </a:solidFill>
                <a:latin typeface="Calibri"/>
                <a:ea typeface="Calibri"/>
                <a:cs typeface="Calibri"/>
                <a:sym typeface="Calibri"/>
              </a:rPr>
              <a:t>For the Spring Semester –</a:t>
            </a:r>
            <a:r>
              <a:rPr lang="en-US" sz="2000" b="1" i="0" u="sng">
                <a:solidFill>
                  <a:schemeClr val="accent1"/>
                </a:solidFill>
                <a:latin typeface="Calibri"/>
                <a:ea typeface="Calibri"/>
                <a:cs typeface="Calibri"/>
                <a:sym typeface="Calibri"/>
              </a:rPr>
              <a:t>August1</a:t>
            </a:r>
            <a:r>
              <a:rPr lang="en-US" sz="2000" b="1" i="0" u="sng" baseline="30000">
                <a:solidFill>
                  <a:schemeClr val="accent1"/>
                </a:solidFill>
                <a:latin typeface="Calibri"/>
                <a:ea typeface="Calibri"/>
                <a:cs typeface="Calibri"/>
                <a:sym typeface="Calibri"/>
              </a:rPr>
              <a:t>st</a:t>
            </a:r>
            <a:endParaRPr sz="2000" b="1" u="sng" baseline="30000">
              <a:solidFill>
                <a:schemeClr val="accent1"/>
              </a:solidFill>
            </a:endParaRPr>
          </a:p>
          <a:p>
            <a:pPr marL="0" lvl="0" indent="0" algn="just" rtl="0">
              <a:lnSpc>
                <a:spcPct val="115000"/>
              </a:lnSpc>
              <a:spcBef>
                <a:spcPts val="480"/>
              </a:spcBef>
              <a:spcAft>
                <a:spcPts val="0"/>
              </a:spcAft>
              <a:buClr>
                <a:srgbClr val="558ED5"/>
              </a:buClr>
              <a:buSzPts val="2400"/>
              <a:buNone/>
            </a:pPr>
            <a:endParaRPr sz="1800" i="0">
              <a:solidFill>
                <a:schemeClr val="accent1"/>
              </a:solidFill>
              <a:latin typeface="Calibri"/>
              <a:ea typeface="Calibri"/>
              <a:cs typeface="Calibri"/>
              <a:sym typeface="Calibri"/>
            </a:endParaRPr>
          </a:p>
          <a:p>
            <a:pPr marL="0" lvl="0" indent="0" algn="just" rtl="0">
              <a:lnSpc>
                <a:spcPct val="115000"/>
              </a:lnSpc>
              <a:spcBef>
                <a:spcPts val="480"/>
              </a:spcBef>
              <a:spcAft>
                <a:spcPts val="0"/>
              </a:spcAft>
              <a:buClr>
                <a:srgbClr val="558ED5"/>
              </a:buClr>
              <a:buSzPts val="2400"/>
              <a:buNone/>
            </a:pPr>
            <a:r>
              <a:rPr lang="en-US" sz="1800" i="0">
                <a:solidFill>
                  <a:schemeClr val="accent2"/>
                </a:solidFill>
                <a:latin typeface="Calibri"/>
                <a:ea typeface="Calibri"/>
                <a:cs typeface="Calibri"/>
                <a:sym typeface="Calibri"/>
              </a:rPr>
              <a:t>Important Notice to all applicants;</a:t>
            </a:r>
            <a:endParaRPr sz="1800">
              <a:solidFill>
                <a:schemeClr val="accent2"/>
              </a:solidFill>
            </a:endParaRPr>
          </a:p>
          <a:p>
            <a:pPr marL="0" lvl="0" indent="0" algn="just" rtl="0">
              <a:lnSpc>
                <a:spcPct val="115000"/>
              </a:lnSpc>
              <a:spcBef>
                <a:spcPts val="360"/>
              </a:spcBef>
              <a:spcAft>
                <a:spcPts val="0"/>
              </a:spcAft>
              <a:buClr>
                <a:srgbClr val="FF0000"/>
              </a:buClr>
              <a:buSzPts val="1800"/>
              <a:buNone/>
            </a:pPr>
            <a:r>
              <a:rPr lang="en-US" sz="1800" b="0" i="0">
                <a:solidFill>
                  <a:schemeClr val="accent1"/>
                </a:solidFill>
                <a:latin typeface="Calibri"/>
                <a:ea typeface="Calibri"/>
                <a:cs typeface="Calibri"/>
                <a:sym typeface="Calibri"/>
              </a:rPr>
              <a:t>If you are </a:t>
            </a:r>
            <a:r>
              <a:rPr lang="en-US" sz="1800" b="0" i="0">
                <a:solidFill>
                  <a:schemeClr val="accent2"/>
                </a:solidFill>
                <a:latin typeface="Calibri"/>
                <a:ea typeface="Calibri"/>
                <a:cs typeface="Calibri"/>
                <a:sym typeface="Calibri"/>
              </a:rPr>
              <a:t>withdrawing</a:t>
            </a:r>
            <a:r>
              <a:rPr lang="en-US" sz="1800" b="0" i="0">
                <a:solidFill>
                  <a:schemeClr val="accent1"/>
                </a:solidFill>
                <a:latin typeface="Calibri"/>
                <a:ea typeface="Calibri"/>
                <a:cs typeface="Calibri"/>
                <a:sym typeface="Calibri"/>
              </a:rPr>
              <a:t> from the Erasmus program, you </a:t>
            </a:r>
            <a:r>
              <a:rPr lang="en-US" sz="1800" b="0" i="0">
                <a:solidFill>
                  <a:schemeClr val="accent2"/>
                </a:solidFill>
                <a:latin typeface="Calibri"/>
                <a:ea typeface="Calibri"/>
                <a:cs typeface="Calibri"/>
                <a:sym typeface="Calibri"/>
              </a:rPr>
              <a:t>must inform </a:t>
            </a:r>
            <a:r>
              <a:rPr lang="en-US" sz="1800" b="0" i="0">
                <a:solidFill>
                  <a:schemeClr val="accent1"/>
                </a:solidFill>
                <a:latin typeface="Calibri"/>
                <a:ea typeface="Calibri"/>
                <a:cs typeface="Calibri"/>
                <a:sym typeface="Calibri"/>
              </a:rPr>
              <a:t>both the </a:t>
            </a:r>
            <a:r>
              <a:rPr lang="en-US" sz="1800" b="0" i="0">
                <a:solidFill>
                  <a:schemeClr val="accent2"/>
                </a:solidFill>
                <a:latin typeface="Calibri"/>
                <a:ea typeface="Calibri"/>
                <a:cs typeface="Calibri"/>
                <a:sym typeface="Calibri"/>
              </a:rPr>
              <a:t>OISEP</a:t>
            </a:r>
            <a:r>
              <a:rPr lang="en-US" sz="1800" b="0" i="0">
                <a:solidFill>
                  <a:schemeClr val="accent1"/>
                </a:solidFill>
                <a:latin typeface="Calibri"/>
                <a:ea typeface="Calibri"/>
                <a:cs typeface="Calibri"/>
                <a:sym typeface="Calibri"/>
              </a:rPr>
              <a:t> and your </a:t>
            </a:r>
            <a:r>
              <a:rPr lang="en-US" sz="1800" b="0" i="0">
                <a:solidFill>
                  <a:schemeClr val="accent2"/>
                </a:solidFill>
                <a:latin typeface="Calibri"/>
                <a:ea typeface="Calibri"/>
                <a:cs typeface="Calibri"/>
                <a:sym typeface="Calibri"/>
              </a:rPr>
              <a:t>department coordinator </a:t>
            </a:r>
            <a:r>
              <a:rPr lang="en-US" sz="1800" b="0" i="0">
                <a:solidFill>
                  <a:schemeClr val="accent1"/>
                </a:solidFill>
                <a:latin typeface="Calibri"/>
                <a:ea typeface="Calibri"/>
                <a:cs typeface="Calibri"/>
                <a:sym typeface="Calibri"/>
              </a:rPr>
              <a:t>by the above mentioned deadlines. Failure to do so will prevent you from pre-loading courses on your SRS and pre-registering for courses at Bilkent during the relevant semester</a:t>
            </a:r>
            <a:endParaRPr sz="1800" b="0" i="0">
              <a:solidFill>
                <a:schemeClr val="accent1"/>
              </a:solidFill>
              <a:latin typeface="Calibri"/>
              <a:ea typeface="Calibri"/>
              <a:cs typeface="Calibri"/>
              <a:sym typeface="Calibri"/>
            </a:endParaRPr>
          </a:p>
          <a:p>
            <a:pPr marL="0" lvl="0" indent="0" algn="just" rtl="0">
              <a:lnSpc>
                <a:spcPct val="100000"/>
              </a:lnSpc>
              <a:spcBef>
                <a:spcPts val="640"/>
              </a:spcBef>
              <a:spcAft>
                <a:spcPts val="0"/>
              </a:spcAft>
              <a:buClr>
                <a:srgbClr val="888888"/>
              </a:buClr>
              <a:buSzPts val="3200"/>
              <a:buNone/>
            </a:pPr>
            <a:endParaRPr sz="2000" b="0" i="0" u="sng">
              <a:solidFill>
                <a:srgbClr val="558ED5"/>
              </a:solidFill>
              <a:latin typeface="Calibri"/>
              <a:ea typeface="Calibri"/>
              <a:cs typeface="Calibri"/>
              <a:sym typeface="Calibri"/>
            </a:endParaRPr>
          </a:p>
        </p:txBody>
      </p:sp>
      <p:pic>
        <p:nvPicPr>
          <p:cNvPr id="274" name="Google Shape;274;p21" descr="tr-amblem"/>
          <p:cNvPicPr preferRelativeResize="0"/>
          <p:nvPr/>
        </p:nvPicPr>
        <p:blipFill rotWithShape="1">
          <a:blip r:embed="rId4">
            <a:alphaModFix/>
          </a:blip>
          <a:srcRect/>
          <a:stretch/>
        </p:blipFill>
        <p:spPr>
          <a:xfrm>
            <a:off x="107950" y="115887"/>
            <a:ext cx="1187450" cy="1187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80" name="Google Shape;280;p22"/>
          <p:cNvSpPr txBox="1">
            <a:spLocks noGrp="1"/>
          </p:cNvSpPr>
          <p:nvPr>
            <p:ph type="subTitle" idx="1"/>
          </p:nvPr>
        </p:nvSpPr>
        <p:spPr>
          <a:xfrm>
            <a:off x="179388" y="1141412"/>
            <a:ext cx="8785226" cy="5365752"/>
          </a:xfrm>
          <a:prstGeom prst="rect">
            <a:avLst/>
          </a:prstGeom>
          <a:noFill/>
          <a:ln>
            <a:noFill/>
          </a:ln>
        </p:spPr>
        <p:txBody>
          <a:bodyPr spcFirstLastPara="1" wrap="square" lIns="91425" tIns="45700" rIns="91425" bIns="45700" anchor="t" anchorCtr="0">
            <a:noAutofit/>
          </a:bodyPr>
          <a:lstStyle/>
          <a:p>
            <a:pPr marL="571500" lvl="0" indent="-571500" algn="ctr" rtl="0">
              <a:lnSpc>
                <a:spcPct val="70000"/>
              </a:lnSpc>
              <a:spcBef>
                <a:spcPts val="0"/>
              </a:spcBef>
              <a:spcAft>
                <a:spcPts val="0"/>
              </a:spcAft>
              <a:buClr>
                <a:srgbClr val="888888"/>
              </a:buClr>
              <a:buSzPts val="1300"/>
              <a:buNone/>
            </a:pPr>
            <a:endParaRPr sz="1800" b="0" i="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	While doing your application to the partner university, please use the </a:t>
            </a:r>
            <a:r>
              <a:rPr lang="en-US" sz="1800" b="0" i="0" u="none">
                <a:solidFill>
                  <a:schemeClr val="accent2"/>
                </a:solidFill>
                <a:latin typeface="Calibri"/>
                <a:ea typeface="Calibri"/>
                <a:cs typeface="Calibri"/>
                <a:sym typeface="Calibri"/>
              </a:rPr>
              <a:t>Learning</a:t>
            </a:r>
            <a:endParaRPr sz="1800">
              <a:solidFill>
                <a:schemeClr val="accent2"/>
              </a:solidFill>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2"/>
                </a:solidFill>
                <a:latin typeface="Calibri"/>
                <a:ea typeface="Calibri"/>
                <a:cs typeface="Calibri"/>
                <a:sym typeface="Calibri"/>
              </a:rPr>
              <a:t>	Agreement format </a:t>
            </a:r>
            <a:r>
              <a:rPr lang="en-US" sz="1800" b="0" i="0" u="none">
                <a:solidFill>
                  <a:schemeClr val="accent1"/>
                </a:solidFill>
                <a:latin typeface="Calibri"/>
                <a:ea typeface="Calibri"/>
                <a:cs typeface="Calibri"/>
                <a:sym typeface="Calibri"/>
              </a:rPr>
              <a:t>on our web page below for written format; </a:t>
            </a:r>
            <a:endParaRPr sz="1800">
              <a:solidFill>
                <a:schemeClr val="accent1"/>
              </a:solidFill>
            </a:endParaRPr>
          </a:p>
          <a:p>
            <a:pPr marL="571500" lvl="0" indent="-571500" algn="ctr" rtl="0">
              <a:lnSpc>
                <a:spcPct val="105000"/>
              </a:lnSpc>
              <a:spcBef>
                <a:spcPts val="320"/>
              </a:spcBef>
              <a:spcAft>
                <a:spcPts val="0"/>
              </a:spcAft>
              <a:buClr>
                <a:srgbClr val="0479C8"/>
              </a:buClr>
              <a:buSzPts val="1600"/>
              <a:buNone/>
            </a:pPr>
            <a:r>
              <a:rPr lang="en-US" sz="18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https://www.bilkent.edu.tr/bilkent/admission/outgoing_exchange/selected_students.html</a:t>
            </a:r>
            <a:r>
              <a:rPr lang="en-US" sz="1800" b="0" i="0" u="none">
                <a:solidFill>
                  <a:schemeClr val="accent1"/>
                </a:solidFill>
                <a:latin typeface="Calibri"/>
                <a:ea typeface="Calibri"/>
                <a:cs typeface="Calibri"/>
                <a:sym typeface="Calibri"/>
              </a:rPr>
              <a:t>  </a:t>
            </a:r>
            <a:endParaRPr sz="1800">
              <a:solidFill>
                <a:schemeClr val="accent1"/>
              </a:solidFill>
            </a:endParaRPr>
          </a:p>
          <a:p>
            <a:pPr marL="571500" lvl="0" indent="-571500" algn="ctr" rtl="0">
              <a:lnSpc>
                <a:spcPct val="105000"/>
              </a:lnSpc>
              <a:spcBef>
                <a:spcPts val="280"/>
              </a:spcBef>
              <a:spcAft>
                <a:spcPts val="0"/>
              </a:spcAft>
              <a:buClr>
                <a:srgbClr val="888888"/>
              </a:buClr>
              <a:buSzPts val="1400"/>
              <a:buNone/>
            </a:pPr>
            <a:endParaRPr sz="1800" b="0" i="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 and for </a:t>
            </a:r>
            <a:r>
              <a:rPr lang="en-US" sz="1800" b="0" i="0" u="none">
                <a:solidFill>
                  <a:schemeClr val="accent2"/>
                </a:solidFill>
                <a:latin typeface="Calibri"/>
                <a:ea typeface="Calibri"/>
                <a:cs typeface="Calibri"/>
                <a:sym typeface="Calibri"/>
              </a:rPr>
              <a:t>online</a:t>
            </a:r>
            <a:r>
              <a:rPr lang="en-US" sz="1800" b="0" i="0" u="none">
                <a:solidFill>
                  <a:schemeClr val="accent1"/>
                </a:solidFill>
                <a:latin typeface="Calibri"/>
                <a:ea typeface="Calibri"/>
                <a:cs typeface="Calibri"/>
                <a:sym typeface="Calibri"/>
              </a:rPr>
              <a:t> </a:t>
            </a:r>
            <a:r>
              <a:rPr lang="en-US" sz="1800" b="0" i="0" u="none">
                <a:solidFill>
                  <a:schemeClr val="accent2"/>
                </a:solidFill>
                <a:latin typeface="Calibri"/>
                <a:ea typeface="Calibri"/>
                <a:cs typeface="Calibri"/>
                <a:sym typeface="Calibri"/>
              </a:rPr>
              <a:t>version</a:t>
            </a:r>
            <a:r>
              <a:rPr lang="en-US" sz="1800" b="0" i="0" u="none">
                <a:solidFill>
                  <a:schemeClr val="accent1"/>
                </a:solidFill>
                <a:latin typeface="Calibri"/>
                <a:ea typeface="Calibri"/>
                <a:cs typeface="Calibri"/>
                <a:sym typeface="Calibri"/>
              </a:rPr>
              <a:t>;</a:t>
            </a:r>
            <a:endParaRPr sz="1800">
              <a:solidFill>
                <a:schemeClr val="accent1"/>
              </a:solidFill>
            </a:endParaRPr>
          </a:p>
          <a:p>
            <a:pPr marL="571500" lvl="0" indent="-571500" algn="ctr" rtl="0">
              <a:lnSpc>
                <a:spcPct val="105000"/>
              </a:lnSpc>
              <a:spcBef>
                <a:spcPts val="320"/>
              </a:spcBef>
              <a:spcAft>
                <a:spcPts val="0"/>
              </a:spcAft>
              <a:buClr>
                <a:srgbClr val="0479C8"/>
              </a:buClr>
              <a:buSzPts val="1600"/>
              <a:buNone/>
            </a:pPr>
            <a:r>
              <a:rPr lang="en-US" sz="1800" b="0" i="0" u="sng">
                <a:solidFill>
                  <a:schemeClr val="accen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https://app.erasmus.bilkent.edu.tr/</a:t>
            </a:r>
            <a:r>
              <a:rPr lang="en-US" sz="1800" b="0" i="0" u="none">
                <a:solidFill>
                  <a:schemeClr val="accent1"/>
                </a:solidFill>
                <a:latin typeface="Calibri"/>
                <a:ea typeface="Calibri"/>
                <a:cs typeface="Calibri"/>
                <a:sym typeface="Calibri"/>
              </a:rPr>
              <a:t> * </a:t>
            </a:r>
            <a:endParaRPr sz="1800">
              <a:solidFill>
                <a:schemeClr val="accent1"/>
              </a:solidFill>
            </a:endParaRPr>
          </a:p>
          <a:p>
            <a:pPr marL="571500" lvl="0" indent="-571500" algn="ctr" rtl="0">
              <a:lnSpc>
                <a:spcPct val="105000"/>
              </a:lnSpc>
              <a:spcBef>
                <a:spcPts val="360"/>
              </a:spcBef>
              <a:spcAft>
                <a:spcPts val="0"/>
              </a:spcAft>
              <a:buClr>
                <a:srgbClr val="0479C8"/>
              </a:buClr>
              <a:buSzPts val="1400"/>
              <a:buNone/>
            </a:pPr>
            <a:r>
              <a:rPr lang="en-US" sz="1800" b="0" i="0" u="none">
                <a:solidFill>
                  <a:schemeClr val="accent1"/>
                </a:solidFill>
                <a:latin typeface="Calibri"/>
                <a:ea typeface="Calibri"/>
                <a:cs typeface="Calibri"/>
                <a:sym typeface="Calibri"/>
              </a:rPr>
              <a:t>*You will be contacted in mid-March regarding your portal access.</a:t>
            </a:r>
            <a:endParaRPr/>
          </a:p>
          <a:p>
            <a:pPr marL="571500" lvl="0" indent="-571500" algn="ctr" rtl="0">
              <a:lnSpc>
                <a:spcPct val="105000"/>
              </a:lnSpc>
              <a:spcBef>
                <a:spcPts val="360"/>
              </a:spcBef>
              <a:spcAft>
                <a:spcPts val="0"/>
              </a:spcAft>
              <a:buClr>
                <a:srgbClr val="0479C8"/>
              </a:buClr>
              <a:buSzPts val="1400"/>
              <a:buNone/>
            </a:pPr>
            <a:endParaRPr sz="1800">
              <a:solidFill>
                <a:schemeClr val="accent1"/>
              </a:solidFill>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We recommend you to </a:t>
            </a:r>
            <a:r>
              <a:rPr lang="en-US" sz="1800" b="0" i="0" u="none">
                <a:solidFill>
                  <a:schemeClr val="accent2"/>
                </a:solidFill>
                <a:latin typeface="Calibri"/>
                <a:ea typeface="Calibri"/>
                <a:cs typeface="Calibri"/>
                <a:sym typeface="Calibri"/>
              </a:rPr>
              <a:t>check the prospective offerings </a:t>
            </a:r>
            <a:r>
              <a:rPr lang="en-US" sz="1800" b="0" i="0" u="none">
                <a:solidFill>
                  <a:schemeClr val="accent1"/>
                </a:solidFill>
                <a:latin typeface="Calibri"/>
                <a:ea typeface="Calibri"/>
                <a:cs typeface="Calibri"/>
                <a:sym typeface="Calibri"/>
              </a:rPr>
              <a:t>at the partner university</a:t>
            </a:r>
            <a:endParaRPr sz="1800">
              <a:solidFill>
                <a:schemeClr val="accent1"/>
              </a:solidFill>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and share it with your department exchange coordinator to finalize your courses. </a:t>
            </a:r>
            <a:endParaRPr sz="1800">
              <a:solidFill>
                <a:schemeClr val="accent1"/>
              </a:solidFill>
            </a:endParaRPr>
          </a:p>
          <a:p>
            <a:pPr marL="571500" lvl="0" indent="-571500" algn="ctr" rtl="0">
              <a:lnSpc>
                <a:spcPct val="105000"/>
              </a:lnSpc>
              <a:spcBef>
                <a:spcPts val="360"/>
              </a:spcBef>
              <a:spcAft>
                <a:spcPts val="0"/>
              </a:spcAft>
              <a:buClr>
                <a:srgbClr val="0479C8"/>
              </a:buClr>
              <a:buSzPts val="1800"/>
              <a:buNone/>
            </a:pPr>
            <a:endParaRPr sz="1800" b="0" i="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Please fill out the </a:t>
            </a:r>
            <a:r>
              <a:rPr lang="en-US" sz="1800" b="0" i="0" u="none">
                <a:solidFill>
                  <a:schemeClr val="accent2"/>
                </a:solidFill>
                <a:latin typeface="Calibri"/>
                <a:ea typeface="Calibri"/>
                <a:cs typeface="Calibri"/>
                <a:sym typeface="Calibri"/>
              </a:rPr>
              <a:t>LA accordingly </a:t>
            </a:r>
            <a:r>
              <a:rPr lang="en-US" sz="1800" b="0" i="0" u="none">
                <a:solidFill>
                  <a:schemeClr val="accent1"/>
                </a:solidFill>
                <a:latin typeface="Calibri"/>
                <a:ea typeface="Calibri"/>
                <a:cs typeface="Calibri"/>
                <a:sym typeface="Calibri"/>
              </a:rPr>
              <a:t>with your departmental exchange coordinator.</a:t>
            </a:r>
            <a:endParaRPr sz="1800">
              <a:solidFill>
                <a:schemeClr val="accent1"/>
              </a:solidFill>
            </a:endParaRPr>
          </a:p>
          <a:p>
            <a:pPr marL="571500" lvl="0" indent="-571500" algn="ctr" rtl="0">
              <a:lnSpc>
                <a:spcPct val="105000"/>
              </a:lnSpc>
              <a:spcBef>
                <a:spcPts val="360"/>
              </a:spcBef>
              <a:spcAft>
                <a:spcPts val="0"/>
              </a:spcAft>
              <a:buClr>
                <a:srgbClr val="888888"/>
              </a:buClr>
              <a:buSzPts val="1800"/>
              <a:buNone/>
            </a:pPr>
            <a:endParaRPr sz="1800" b="0" i="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LA’s that are prepared and signed on </a:t>
            </a:r>
            <a:r>
              <a:rPr lang="en-US" sz="1800" b="0" i="0" u="none">
                <a:solidFill>
                  <a:schemeClr val="accent2"/>
                </a:solidFill>
                <a:latin typeface="Calibri"/>
                <a:ea typeface="Calibri"/>
                <a:cs typeface="Calibri"/>
                <a:sym typeface="Calibri"/>
              </a:rPr>
              <a:t>PDF format will be accepted</a:t>
            </a:r>
            <a:r>
              <a:rPr lang="en-US" sz="1800" b="0" i="0" u="none">
                <a:solidFill>
                  <a:schemeClr val="accent1"/>
                </a:solidFill>
                <a:latin typeface="Calibri"/>
                <a:ea typeface="Calibri"/>
                <a:cs typeface="Calibri"/>
                <a:sym typeface="Calibri"/>
              </a:rPr>
              <a:t>.</a:t>
            </a:r>
            <a:endParaRPr sz="1800">
              <a:solidFill>
                <a:schemeClr val="accent1"/>
              </a:solidFill>
            </a:endParaRPr>
          </a:p>
          <a:p>
            <a:pPr marL="571500" lvl="0" indent="-571500" algn="ctr" rtl="0">
              <a:lnSpc>
                <a:spcPct val="105000"/>
              </a:lnSpc>
              <a:spcBef>
                <a:spcPts val="360"/>
              </a:spcBef>
              <a:spcAft>
                <a:spcPts val="0"/>
              </a:spcAft>
              <a:buClr>
                <a:srgbClr val="888888"/>
              </a:buClr>
              <a:buSzPts val="1800"/>
              <a:buNone/>
            </a:pPr>
            <a:endParaRPr sz="1800" b="0" i="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                    </a:t>
            </a:r>
            <a:endParaRPr sz="1800">
              <a:solidFill>
                <a:schemeClr val="accent1"/>
              </a:solidFill>
            </a:endParaRPr>
          </a:p>
        </p:txBody>
      </p:sp>
      <p:pic>
        <p:nvPicPr>
          <p:cNvPr id="281" name="Google Shape;281;p22"/>
          <p:cNvPicPr preferRelativeResize="0"/>
          <p:nvPr/>
        </p:nvPicPr>
        <p:blipFill rotWithShape="1">
          <a:blip r:embed="rId6">
            <a:alphaModFix/>
          </a:blip>
          <a:srcRect/>
          <a:stretch/>
        </p:blipFill>
        <p:spPr>
          <a:xfrm>
            <a:off x="179387" y="188912"/>
            <a:ext cx="895350" cy="1152525"/>
          </a:xfrm>
          <a:prstGeom prst="rect">
            <a:avLst/>
          </a:prstGeom>
          <a:noFill/>
          <a:ln>
            <a:noFill/>
          </a:ln>
        </p:spPr>
      </p:pic>
      <p:pic>
        <p:nvPicPr>
          <p:cNvPr id="282" name="Google Shape;282;p22" descr="tr-amblem"/>
          <p:cNvPicPr preferRelativeResize="0"/>
          <p:nvPr/>
        </p:nvPicPr>
        <p:blipFill rotWithShape="1">
          <a:blip r:embed="rId7">
            <a:alphaModFix/>
          </a:blip>
          <a:srcRect/>
          <a:stretch/>
        </p:blipFill>
        <p:spPr>
          <a:xfrm>
            <a:off x="107950" y="115887"/>
            <a:ext cx="1187450" cy="1187450"/>
          </a:xfrm>
          <a:prstGeom prst="rect">
            <a:avLst/>
          </a:prstGeom>
          <a:noFill/>
          <a:ln>
            <a:noFill/>
          </a:ln>
        </p:spPr>
      </p:pic>
      <p:sp>
        <p:nvSpPr>
          <p:cNvPr id="283" name="Google Shape;283;p22"/>
          <p:cNvSpPr txBox="1">
            <a:spLocks noGrp="1"/>
          </p:cNvSpPr>
          <p:nvPr>
            <p:ph type="ctrTitle"/>
          </p:nvPr>
        </p:nvSpPr>
        <p:spPr>
          <a:xfrm>
            <a:off x="1366837" y="277812"/>
            <a:ext cx="7523956"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2800"/>
              <a:buFont typeface="Calibri"/>
              <a:buNone/>
            </a:pPr>
            <a:r>
              <a:rPr lang="en-US" sz="2800" b="1" i="0" u="sng">
                <a:solidFill>
                  <a:schemeClr val="dk2"/>
                </a:solidFill>
                <a:latin typeface="Calibri"/>
                <a:ea typeface="Calibri"/>
                <a:cs typeface="Calibri"/>
                <a:sym typeface="Calibri"/>
              </a:rPr>
              <a:t>Learning Agreement/Online Learning Agreement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3"/>
          <p:cNvPicPr preferRelativeResize="0"/>
          <p:nvPr/>
        </p:nvPicPr>
        <p:blipFill rotWithShape="1">
          <a:blip r:embed="rId3">
            <a:alphaModFix/>
          </a:blip>
          <a:srcRect/>
          <a:stretch/>
        </p:blipFill>
        <p:spPr>
          <a:xfrm>
            <a:off x="0" y="0"/>
            <a:ext cx="4140200" cy="6858000"/>
          </a:xfrm>
          <a:prstGeom prst="rect">
            <a:avLst/>
          </a:prstGeom>
          <a:noFill/>
          <a:ln>
            <a:noFill/>
          </a:ln>
        </p:spPr>
      </p:pic>
      <p:pic>
        <p:nvPicPr>
          <p:cNvPr id="289" name="Google Shape;289;p23" descr="C:\Users\Erkin\Desktop\Erasmus Documents\Page 2.png"/>
          <p:cNvPicPr preferRelativeResize="0"/>
          <p:nvPr/>
        </p:nvPicPr>
        <p:blipFill rotWithShape="1">
          <a:blip r:embed="rId4">
            <a:alphaModFix/>
          </a:blip>
          <a:srcRect/>
          <a:stretch/>
        </p:blipFill>
        <p:spPr>
          <a:xfrm>
            <a:off x="4140200" y="80169"/>
            <a:ext cx="5003800" cy="67865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95" name="Google Shape;295;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2400"/>
              <a:buFont typeface="Calibri"/>
              <a:buNone/>
            </a:pPr>
            <a:r>
              <a:rPr lang="en-US" sz="2800" b="1" i="0" u="none">
                <a:solidFill>
                  <a:schemeClr val="dk2"/>
                </a:solidFill>
                <a:latin typeface="Calibri"/>
                <a:ea typeface="Calibri"/>
                <a:cs typeface="Calibri"/>
                <a:sym typeface="Calibri"/>
              </a:rPr>
              <a:t>Online Learning Agreement</a:t>
            </a:r>
            <a:endParaRPr sz="2800">
              <a:solidFill>
                <a:schemeClr val="dk2"/>
              </a:solidFill>
            </a:endParaRPr>
          </a:p>
        </p:txBody>
      </p:sp>
      <p:sp>
        <p:nvSpPr>
          <p:cNvPr id="296" name="Google Shape;296;p24"/>
          <p:cNvSpPr txBox="1">
            <a:spLocks noGrp="1"/>
          </p:cNvSpPr>
          <p:nvPr>
            <p:ph type="body" idx="1"/>
          </p:nvPr>
        </p:nvSpPr>
        <p:spPr>
          <a:xfrm>
            <a:off x="1123461" y="1576387"/>
            <a:ext cx="7233138"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None/>
            </a:pPr>
            <a:r>
              <a:rPr lang="en-US" sz="2000" b="0" i="0" u="none">
                <a:solidFill>
                  <a:schemeClr val="accent1"/>
                </a:solidFill>
                <a:latin typeface="Calibri"/>
                <a:ea typeface="Calibri"/>
                <a:cs typeface="Calibri"/>
                <a:sym typeface="Calibri"/>
              </a:rPr>
              <a:t>Instead of printing a PDF or a paper copy of a document a Learning Agreement, you will be able to approve the documents you need as an </a:t>
            </a:r>
            <a:r>
              <a:rPr lang="en-US" sz="2000" b="0" i="0" u="none">
                <a:solidFill>
                  <a:schemeClr val="accent2"/>
                </a:solidFill>
                <a:latin typeface="Calibri"/>
                <a:ea typeface="Calibri"/>
                <a:cs typeface="Calibri"/>
                <a:sym typeface="Calibri"/>
              </a:rPr>
              <a:t>online</a:t>
            </a:r>
            <a:r>
              <a:rPr lang="en-US" sz="2000" b="0" i="0" u="none">
                <a:solidFill>
                  <a:schemeClr val="accent1"/>
                </a:solidFill>
                <a:latin typeface="Calibri"/>
                <a:ea typeface="Calibri"/>
                <a:cs typeface="Calibri"/>
                <a:sym typeface="Calibri"/>
              </a:rPr>
              <a:t>.</a:t>
            </a:r>
            <a:endParaRPr/>
          </a:p>
          <a:p>
            <a:pPr marL="0" marR="0" lvl="0" indent="0" algn="ctr" rtl="0">
              <a:lnSpc>
                <a:spcPct val="100000"/>
              </a:lnSpc>
              <a:spcBef>
                <a:spcPts val="0"/>
              </a:spcBef>
              <a:spcAft>
                <a:spcPts val="0"/>
              </a:spcAft>
              <a:buClr>
                <a:schemeClr val="dk1"/>
              </a:buClr>
              <a:buSzPts val="2800"/>
              <a:buNone/>
            </a:pPr>
            <a:endParaRPr sz="2000">
              <a:solidFill>
                <a:schemeClr val="accent1"/>
              </a:solidFill>
            </a:endParaRPr>
          </a:p>
          <a:p>
            <a:pPr marL="0" marR="0" lvl="0" indent="0" algn="ctr" rtl="0">
              <a:lnSpc>
                <a:spcPct val="100000"/>
              </a:lnSpc>
              <a:spcBef>
                <a:spcPts val="560"/>
              </a:spcBef>
              <a:spcAft>
                <a:spcPts val="0"/>
              </a:spcAft>
              <a:buClr>
                <a:schemeClr val="dk1"/>
              </a:buClr>
              <a:buSzPts val="2800"/>
              <a:buNone/>
            </a:pPr>
            <a:r>
              <a:rPr lang="en-US" sz="2000" b="0" i="0" u="none">
                <a:solidFill>
                  <a:schemeClr val="accent1"/>
                </a:solidFill>
                <a:latin typeface="Calibri"/>
                <a:ea typeface="Calibri"/>
                <a:cs typeface="Calibri"/>
                <a:sym typeface="Calibri"/>
              </a:rPr>
              <a:t>Please ask your partner institution to </a:t>
            </a:r>
            <a:r>
              <a:rPr lang="en-US" sz="2000" b="0" i="0" u="none">
                <a:solidFill>
                  <a:schemeClr val="accent2"/>
                </a:solidFill>
                <a:latin typeface="Calibri"/>
                <a:ea typeface="Calibri"/>
                <a:cs typeface="Calibri"/>
                <a:sym typeface="Calibri"/>
              </a:rPr>
              <a:t>digitally approve</a:t>
            </a:r>
            <a:r>
              <a:rPr lang="en-US" sz="2000" b="0" i="0" u="none">
                <a:solidFill>
                  <a:schemeClr val="accent1"/>
                </a:solidFill>
                <a:latin typeface="Calibri"/>
                <a:ea typeface="Calibri"/>
                <a:cs typeface="Calibri"/>
                <a:sym typeface="Calibri"/>
              </a:rPr>
              <a:t> them.</a:t>
            </a:r>
            <a:endParaRPr/>
          </a:p>
          <a:p>
            <a:pPr marL="0" marR="0" lvl="0" indent="0" algn="ctr" rtl="0">
              <a:lnSpc>
                <a:spcPct val="100000"/>
              </a:lnSpc>
              <a:spcBef>
                <a:spcPts val="560"/>
              </a:spcBef>
              <a:spcAft>
                <a:spcPts val="0"/>
              </a:spcAft>
              <a:buClr>
                <a:schemeClr val="dk1"/>
              </a:buClr>
              <a:buSzPts val="2800"/>
              <a:buNone/>
            </a:pPr>
            <a:endParaRPr sz="2000">
              <a:solidFill>
                <a:schemeClr val="accent1"/>
              </a:solidFill>
            </a:endParaRPr>
          </a:p>
          <a:p>
            <a:pPr marL="0" marR="0" lvl="0" indent="0" algn="ctr" rtl="0">
              <a:lnSpc>
                <a:spcPct val="100000"/>
              </a:lnSpc>
              <a:spcBef>
                <a:spcPts val="640"/>
              </a:spcBef>
              <a:spcAft>
                <a:spcPts val="0"/>
              </a:spcAft>
              <a:buClr>
                <a:schemeClr val="dk1"/>
              </a:buClr>
              <a:buSzPts val="2800"/>
              <a:buNone/>
            </a:pPr>
            <a:r>
              <a:rPr lang="en-US" sz="2000" b="0" i="0" u="none">
                <a:solidFill>
                  <a:schemeClr val="accent1"/>
                </a:solidFill>
                <a:latin typeface="Calibri"/>
                <a:ea typeface="Calibri"/>
                <a:cs typeface="Calibri"/>
                <a:sym typeface="Calibri"/>
              </a:rPr>
              <a:t>You can fill out your LA form from our </a:t>
            </a:r>
            <a:r>
              <a:rPr lang="en-US" sz="2000" b="0" i="0" u="none">
                <a:solidFill>
                  <a:schemeClr val="accent2"/>
                </a:solidFill>
                <a:latin typeface="Calibri"/>
                <a:ea typeface="Calibri"/>
                <a:cs typeface="Calibri"/>
                <a:sym typeface="Calibri"/>
              </a:rPr>
              <a:t>Erasmus application portal</a:t>
            </a:r>
            <a:r>
              <a:rPr lang="en-US" sz="2000" b="0" i="0" u="none">
                <a:solidFill>
                  <a:schemeClr val="accent1"/>
                </a:solidFill>
                <a:latin typeface="Calibri"/>
                <a:ea typeface="Calibri"/>
                <a:cs typeface="Calibri"/>
                <a:sym typeface="Calibri"/>
              </a:rPr>
              <a:t>.</a:t>
            </a:r>
            <a:endParaRPr/>
          </a:p>
          <a:p>
            <a:pPr marL="0" marR="0" lvl="0" indent="0" algn="ctr" rtl="0">
              <a:lnSpc>
                <a:spcPct val="100000"/>
              </a:lnSpc>
              <a:spcBef>
                <a:spcPts val="640"/>
              </a:spcBef>
              <a:spcAft>
                <a:spcPts val="0"/>
              </a:spcAft>
              <a:buClr>
                <a:schemeClr val="dk1"/>
              </a:buClr>
              <a:buSzPts val="2800"/>
              <a:buNone/>
            </a:pPr>
            <a:endParaRPr sz="2000">
              <a:solidFill>
                <a:schemeClr val="accent1"/>
              </a:solidFill>
            </a:endParaRPr>
          </a:p>
          <a:p>
            <a:pPr marL="0" marR="0" lvl="0" indent="0" algn="ctr" rtl="0">
              <a:lnSpc>
                <a:spcPct val="100000"/>
              </a:lnSpc>
              <a:spcBef>
                <a:spcPts val="640"/>
              </a:spcBef>
              <a:spcAft>
                <a:spcPts val="0"/>
              </a:spcAft>
              <a:buClr>
                <a:schemeClr val="dk1"/>
              </a:buClr>
              <a:buSzPts val="2800"/>
              <a:buNone/>
            </a:pPr>
            <a:r>
              <a:rPr lang="en-US" sz="2000" b="0" i="0" u="none">
                <a:solidFill>
                  <a:schemeClr val="accent1"/>
                </a:solidFill>
                <a:latin typeface="Calibri"/>
                <a:ea typeface="Calibri"/>
                <a:cs typeface="Calibri"/>
                <a:sym typeface="Calibri"/>
              </a:rPr>
              <a:t> </a:t>
            </a:r>
            <a:r>
              <a:rPr lang="en-US" sz="2000" b="0" i="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https://app.erasmus.bilkent.edu.tr</a:t>
            </a:r>
            <a:r>
              <a:rPr lang="en-US" sz="2000" b="0" i="0" u="none">
                <a:solidFill>
                  <a:schemeClr val="accent1"/>
                </a:solidFill>
                <a:latin typeface="Calibri"/>
                <a:ea typeface="Calibri"/>
                <a:cs typeface="Calibri"/>
                <a:sym typeface="Calibri"/>
              </a:rPr>
              <a:t>*</a:t>
            </a:r>
            <a:endParaRPr sz="2000">
              <a:solidFill>
                <a:schemeClr val="accent1"/>
              </a:solidFill>
            </a:endParaRPr>
          </a:p>
          <a:p>
            <a:pPr marL="342900" marR="0" lvl="0" indent="-342900" algn="ctr" rtl="0">
              <a:lnSpc>
                <a:spcPct val="100000"/>
              </a:lnSpc>
              <a:spcBef>
                <a:spcPts val="560"/>
              </a:spcBef>
              <a:spcAft>
                <a:spcPts val="0"/>
              </a:spcAft>
              <a:buClr>
                <a:schemeClr val="dk1"/>
              </a:buClr>
              <a:buSzPts val="2800"/>
              <a:buFont typeface="Arial"/>
              <a:buNone/>
            </a:pPr>
            <a:r>
              <a:rPr lang="en-US" sz="2000" b="0" i="0" u="none">
                <a:solidFill>
                  <a:schemeClr val="accent1"/>
                </a:solidFill>
                <a:latin typeface="Calibri"/>
                <a:ea typeface="Calibri"/>
                <a:cs typeface="Calibri"/>
                <a:sym typeface="Calibri"/>
              </a:rPr>
              <a:t>* You will be contacted in mid-March regarding your portal access.</a:t>
            </a:r>
            <a:endParaRPr sz="2000">
              <a:solidFill>
                <a:schemeClr val="accent1"/>
              </a:solidFill>
            </a:endParaRPr>
          </a:p>
          <a:p>
            <a:pPr marL="342900" marR="0" lvl="0" indent="-165100" algn="ctr" rtl="0">
              <a:lnSpc>
                <a:spcPct val="100000"/>
              </a:lnSpc>
              <a:spcBef>
                <a:spcPts val="560"/>
              </a:spcBef>
              <a:spcAft>
                <a:spcPts val="0"/>
              </a:spcAft>
              <a:buClr>
                <a:schemeClr val="dk1"/>
              </a:buClr>
              <a:buSzPts val="2800"/>
              <a:buFont typeface="Arial"/>
              <a:buNone/>
            </a:pPr>
            <a:endParaRPr sz="2000" b="0" i="0" u="none">
              <a:solidFill>
                <a:schemeClr val="accent1"/>
              </a:solidFill>
              <a:latin typeface="Calibri"/>
              <a:ea typeface="Calibri"/>
              <a:cs typeface="Calibri"/>
              <a:sym typeface="Calibri"/>
            </a:endParaRPr>
          </a:p>
        </p:txBody>
      </p:sp>
      <p:pic>
        <p:nvPicPr>
          <p:cNvPr id="297" name="Google Shape;297;p24"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03" name="Google Shape;303;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2400"/>
              <a:buFont typeface="Calibri"/>
              <a:buNone/>
            </a:pPr>
            <a:r>
              <a:rPr lang="en-US" sz="2800" b="1" i="0" u="none">
                <a:solidFill>
                  <a:schemeClr val="dk2"/>
                </a:solidFill>
                <a:latin typeface="Calibri"/>
                <a:ea typeface="Calibri"/>
                <a:cs typeface="Calibri"/>
                <a:sym typeface="Calibri"/>
              </a:rPr>
              <a:t>Online Learning Agreement</a:t>
            </a:r>
            <a:endParaRPr sz="2800">
              <a:solidFill>
                <a:schemeClr val="dk2"/>
              </a:solidFill>
            </a:endParaRPr>
          </a:p>
        </p:txBody>
      </p:sp>
      <p:pic>
        <p:nvPicPr>
          <p:cNvPr id="304" name="Google Shape;304;p25"/>
          <p:cNvPicPr preferRelativeResize="0">
            <a:picLocks noGrp="1"/>
          </p:cNvPicPr>
          <p:nvPr>
            <p:ph type="body" idx="1"/>
          </p:nvPr>
        </p:nvPicPr>
        <p:blipFill rotWithShape="1">
          <a:blip r:embed="rId4">
            <a:alphaModFix/>
          </a:blip>
          <a:srcRect/>
          <a:stretch/>
        </p:blipFill>
        <p:spPr>
          <a:xfrm>
            <a:off x="469900" y="1600200"/>
            <a:ext cx="8204200" cy="4525962"/>
          </a:xfrm>
          <a:prstGeom prst="rect">
            <a:avLst/>
          </a:prstGeom>
          <a:noFill/>
          <a:ln>
            <a:noFill/>
          </a:ln>
        </p:spPr>
      </p:pic>
      <p:sp>
        <p:nvSpPr>
          <p:cNvPr id="305" name="Google Shape;305;p25"/>
          <p:cNvSpPr/>
          <p:nvPr/>
        </p:nvSpPr>
        <p:spPr>
          <a:xfrm rot="10800000">
            <a:off x="5795962" y="2513012"/>
            <a:ext cx="977900" cy="339725"/>
          </a:xfrm>
          <a:prstGeom prst="rightArrow">
            <a:avLst>
              <a:gd name="adj1" fmla="val 17848"/>
              <a:gd name="adj2" fmla="val 50000"/>
            </a:avLst>
          </a:prstGeom>
          <a:solidFill>
            <a:srgbClr val="FF0000"/>
          </a:solidFill>
          <a:ln w="425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6" name="Google Shape;306;p25"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2" name="Google Shape;312;p26"/>
          <p:cNvSpPr txBox="1">
            <a:spLocks noGrp="1"/>
          </p:cNvSpPr>
          <p:nvPr>
            <p:ph type="subTitle" idx="1"/>
          </p:nvPr>
        </p:nvSpPr>
        <p:spPr>
          <a:xfrm>
            <a:off x="701675" y="1303337"/>
            <a:ext cx="8384076" cy="5241926"/>
          </a:xfrm>
          <a:prstGeom prst="rect">
            <a:avLst/>
          </a:prstGeom>
          <a:noFill/>
          <a:ln>
            <a:noFill/>
          </a:ln>
        </p:spPr>
        <p:txBody>
          <a:bodyPr spcFirstLastPara="1" wrap="square" lIns="91425" tIns="45700" rIns="91425" bIns="45700" anchor="t" anchorCtr="0">
            <a:noAutofit/>
          </a:bodyPr>
          <a:lstStyle/>
          <a:p>
            <a:pPr marL="571500" lvl="0" indent="-571500" algn="l" rtl="0">
              <a:lnSpc>
                <a:spcPct val="70000"/>
              </a:lnSpc>
              <a:spcBef>
                <a:spcPts val="360"/>
              </a:spcBef>
              <a:spcAft>
                <a:spcPts val="0"/>
              </a:spcAft>
              <a:buClr>
                <a:srgbClr val="558ED5"/>
              </a:buClr>
              <a:buSzPts val="1800"/>
              <a:buNone/>
            </a:pPr>
            <a:r>
              <a:rPr lang="en-US" sz="1800" b="0" i="1" u="none">
                <a:solidFill>
                  <a:schemeClr val="accent1"/>
                </a:solidFill>
                <a:latin typeface="Calibri"/>
                <a:ea typeface="Calibri"/>
                <a:cs typeface="Calibri"/>
                <a:sym typeface="Calibri"/>
              </a:rPr>
              <a:t>Your LA form needs to be signed by </a:t>
            </a:r>
            <a:endParaRPr sz="1800">
              <a:solidFill>
                <a:schemeClr val="accent1"/>
              </a:solidFill>
            </a:endParaRPr>
          </a:p>
          <a:p>
            <a:pPr marL="571500" lvl="0" indent="-571500" algn="l" rtl="0">
              <a:lnSpc>
                <a:spcPct val="70000"/>
              </a:lnSpc>
              <a:spcBef>
                <a:spcPts val="360"/>
              </a:spcBef>
              <a:spcAft>
                <a:spcPts val="0"/>
              </a:spcAft>
              <a:buClr>
                <a:srgbClr val="888888"/>
              </a:buClr>
              <a:buSzPts val="1800"/>
              <a:buNone/>
            </a:pPr>
            <a:endParaRPr sz="1800" b="0" i="1" u="none">
              <a:solidFill>
                <a:schemeClr val="accent1"/>
              </a:solidFill>
              <a:latin typeface="Calibri"/>
              <a:ea typeface="Calibri"/>
              <a:cs typeface="Calibri"/>
              <a:sym typeface="Calibri"/>
            </a:endParaRPr>
          </a:p>
          <a:p>
            <a:pPr marL="571500" lvl="0" indent="-571500" algn="l" rtl="0">
              <a:lnSpc>
                <a:spcPct val="70000"/>
              </a:lnSpc>
              <a:spcBef>
                <a:spcPts val="360"/>
              </a:spcBef>
              <a:spcAft>
                <a:spcPts val="0"/>
              </a:spcAft>
              <a:buClr>
                <a:srgbClr val="558ED5"/>
              </a:buClr>
              <a:buSzPts val="1800"/>
              <a:buFont typeface="Calibri"/>
              <a:buAutoNum type="arabicPeriod"/>
            </a:pPr>
            <a:r>
              <a:rPr lang="en-US" sz="1800" b="0" i="1" u="none">
                <a:solidFill>
                  <a:schemeClr val="accent1"/>
                </a:solidFill>
                <a:latin typeface="Calibri"/>
                <a:ea typeface="Calibri"/>
                <a:cs typeface="Calibri"/>
                <a:sym typeface="Calibri"/>
              </a:rPr>
              <a:t>The student,</a:t>
            </a:r>
            <a:endParaRPr sz="1800">
              <a:solidFill>
                <a:schemeClr val="accent1"/>
              </a:solidFill>
            </a:endParaRPr>
          </a:p>
          <a:p>
            <a:pPr marL="571500" lvl="0" indent="-571500" algn="l" rtl="0">
              <a:lnSpc>
                <a:spcPct val="70000"/>
              </a:lnSpc>
              <a:spcBef>
                <a:spcPts val="360"/>
              </a:spcBef>
              <a:spcAft>
                <a:spcPts val="0"/>
              </a:spcAft>
              <a:buClr>
                <a:srgbClr val="558ED5"/>
              </a:buClr>
              <a:buSzPts val="1800"/>
              <a:buFont typeface="Calibri"/>
              <a:buAutoNum type="arabicPeriod"/>
            </a:pPr>
            <a:r>
              <a:rPr lang="en-US" sz="1800" b="0" i="1" u="none">
                <a:solidFill>
                  <a:schemeClr val="accent1"/>
                </a:solidFill>
                <a:latin typeface="Calibri"/>
                <a:ea typeface="Calibri"/>
                <a:cs typeface="Calibri"/>
                <a:sym typeface="Calibri"/>
              </a:rPr>
              <a:t>Responsible Person at Sending Institution (dept. exchange coordinator at Bilkent)</a:t>
            </a:r>
            <a:endParaRPr sz="1800">
              <a:solidFill>
                <a:schemeClr val="accent1"/>
              </a:solidFill>
            </a:endParaRPr>
          </a:p>
          <a:p>
            <a:pPr marL="571500" lvl="0" indent="-571500" algn="l" rtl="0">
              <a:lnSpc>
                <a:spcPct val="70000"/>
              </a:lnSpc>
              <a:spcBef>
                <a:spcPts val="360"/>
              </a:spcBef>
              <a:spcAft>
                <a:spcPts val="0"/>
              </a:spcAft>
              <a:buClr>
                <a:srgbClr val="558ED5"/>
              </a:buClr>
              <a:buSzPts val="1800"/>
              <a:buFont typeface="Calibri"/>
              <a:buAutoNum type="arabicPeriod"/>
            </a:pPr>
            <a:r>
              <a:rPr lang="en-US" sz="1800" b="0" i="1" u="none">
                <a:solidFill>
                  <a:schemeClr val="accent1"/>
                </a:solidFill>
                <a:latin typeface="Calibri"/>
                <a:ea typeface="Calibri"/>
                <a:cs typeface="Calibri"/>
                <a:sym typeface="Calibri"/>
              </a:rPr>
              <a:t>Responsible Person at Receiving Institution (coordinator at the partner unv.)</a:t>
            </a:r>
            <a:endParaRPr sz="1800">
              <a:solidFill>
                <a:schemeClr val="accent1"/>
              </a:solidFill>
            </a:endParaRPr>
          </a:p>
          <a:p>
            <a:pPr marL="571500" lvl="0" indent="-571500" algn="l" rtl="0">
              <a:lnSpc>
                <a:spcPct val="70000"/>
              </a:lnSpc>
              <a:spcBef>
                <a:spcPts val="360"/>
              </a:spcBef>
              <a:spcAft>
                <a:spcPts val="0"/>
              </a:spcAft>
              <a:buClr>
                <a:srgbClr val="888888"/>
              </a:buClr>
              <a:buSzPts val="1800"/>
              <a:buNone/>
            </a:pPr>
            <a:endParaRPr sz="1800" b="0" i="1" u="none">
              <a:solidFill>
                <a:schemeClr val="accent1"/>
              </a:solidFill>
              <a:latin typeface="Calibri"/>
              <a:ea typeface="Calibri"/>
              <a:cs typeface="Calibri"/>
              <a:sym typeface="Calibri"/>
            </a:endParaRPr>
          </a:p>
          <a:p>
            <a:pPr marL="571500" lvl="0" indent="-571500" algn="l" rtl="0">
              <a:lnSpc>
                <a:spcPct val="105000"/>
              </a:lnSpc>
              <a:spcBef>
                <a:spcPts val="360"/>
              </a:spcBef>
              <a:spcAft>
                <a:spcPts val="0"/>
              </a:spcAft>
              <a:buClr>
                <a:srgbClr val="558ED5"/>
              </a:buClr>
              <a:buSzPts val="1800"/>
              <a:buNone/>
            </a:pPr>
            <a:r>
              <a:rPr lang="en-US" sz="1800" b="0" i="1" u="none">
                <a:solidFill>
                  <a:schemeClr val="accent1"/>
                </a:solidFill>
                <a:latin typeface="Calibri"/>
                <a:ea typeface="Calibri"/>
                <a:cs typeface="Calibri"/>
                <a:sym typeface="Calibri"/>
              </a:rPr>
              <a:t>After getting all the signatures, please submit your LA form to; </a:t>
            </a:r>
            <a:endParaRPr sz="1800">
              <a:solidFill>
                <a:schemeClr val="accent1"/>
              </a:solidFill>
            </a:endParaRPr>
          </a:p>
          <a:p>
            <a:pPr marL="571500" lvl="0" indent="-571500" algn="l" rtl="0">
              <a:lnSpc>
                <a:spcPct val="105000"/>
              </a:lnSpc>
              <a:spcBef>
                <a:spcPts val="360"/>
              </a:spcBef>
              <a:spcAft>
                <a:spcPts val="0"/>
              </a:spcAft>
              <a:buClr>
                <a:srgbClr val="558ED5"/>
              </a:buClr>
              <a:buSzPts val="1800"/>
              <a:buNone/>
            </a:pPr>
            <a:r>
              <a:rPr lang="en-US" sz="1800" b="0" i="1" u="none">
                <a:solidFill>
                  <a:schemeClr val="accent1"/>
                </a:solidFill>
                <a:latin typeface="Calibri"/>
                <a:ea typeface="Calibri"/>
                <a:cs typeface="Calibri"/>
                <a:sym typeface="Calibri"/>
              </a:rPr>
              <a:t>1.Your Erasmus Departmental Coordinator at Bilkent </a:t>
            </a:r>
            <a:endParaRPr sz="1800">
              <a:solidFill>
                <a:schemeClr val="accent1"/>
              </a:solidFill>
            </a:endParaRPr>
          </a:p>
          <a:p>
            <a:pPr marL="571500" lvl="0" indent="-571500" algn="l" rtl="0">
              <a:lnSpc>
                <a:spcPct val="105000"/>
              </a:lnSpc>
              <a:spcBef>
                <a:spcPts val="360"/>
              </a:spcBef>
              <a:spcAft>
                <a:spcPts val="0"/>
              </a:spcAft>
              <a:buClr>
                <a:srgbClr val="558ED5"/>
              </a:buClr>
              <a:buSzPts val="1800"/>
              <a:buNone/>
            </a:pPr>
            <a:r>
              <a:rPr lang="en-US" sz="1600" b="0" i="1" u="none">
                <a:solidFill>
                  <a:schemeClr val="accent1"/>
                </a:solidFill>
                <a:latin typeface="Calibri"/>
                <a:ea typeface="Calibri"/>
                <a:cs typeface="Calibri"/>
                <a:sym typeface="Calibri"/>
              </a:rPr>
              <a:t>For Faculty of Economics, Administrative and Social Sciences: Betül Esmer, </a:t>
            </a:r>
            <a:endParaRPr sz="1600">
              <a:solidFill>
                <a:schemeClr val="accent1"/>
              </a:solidFill>
            </a:endParaRPr>
          </a:p>
          <a:p>
            <a:pPr marL="571500" lvl="0" indent="-571500" algn="l" rtl="0">
              <a:lnSpc>
                <a:spcPct val="105000"/>
              </a:lnSpc>
              <a:spcBef>
                <a:spcPts val="360"/>
              </a:spcBef>
              <a:spcAft>
                <a:spcPts val="0"/>
              </a:spcAft>
              <a:buClr>
                <a:srgbClr val="558ED5"/>
              </a:buClr>
              <a:buSzPts val="1800"/>
              <a:buNone/>
            </a:pPr>
            <a:r>
              <a:rPr lang="en-US" sz="1600" b="0" i="1" u="none">
                <a:solidFill>
                  <a:schemeClr val="accent1"/>
                </a:solidFill>
                <a:latin typeface="Calibri"/>
                <a:ea typeface="Calibri"/>
                <a:cs typeface="Calibri"/>
                <a:sym typeface="Calibri"/>
              </a:rPr>
              <a:t>For Faculty of Business Administration :</a:t>
            </a:r>
            <a:r>
              <a:rPr lang="en-US" sz="1600" i="1">
                <a:solidFill>
                  <a:schemeClr val="accent1"/>
                </a:solidFill>
              </a:rPr>
              <a:t> </a:t>
            </a:r>
            <a:r>
              <a:rPr lang="en-US" sz="1600" b="0" i="1" u="none">
                <a:solidFill>
                  <a:schemeClr val="accent1"/>
                </a:solidFill>
                <a:latin typeface="Calibri"/>
                <a:ea typeface="Calibri"/>
                <a:cs typeface="Calibri"/>
                <a:sym typeface="Calibri"/>
              </a:rPr>
              <a:t>Buket Bıyıklı</a:t>
            </a:r>
            <a:endParaRPr sz="1600">
              <a:solidFill>
                <a:schemeClr val="accent1"/>
              </a:solidFill>
            </a:endParaRPr>
          </a:p>
          <a:p>
            <a:pPr marL="571500" lvl="0" indent="-571500" algn="l" rtl="0">
              <a:lnSpc>
                <a:spcPct val="105000"/>
              </a:lnSpc>
              <a:spcBef>
                <a:spcPts val="360"/>
              </a:spcBef>
              <a:spcAft>
                <a:spcPts val="0"/>
              </a:spcAft>
              <a:buClr>
                <a:srgbClr val="558ED5"/>
              </a:buClr>
              <a:buSzPts val="1800"/>
              <a:buNone/>
            </a:pPr>
            <a:r>
              <a:rPr lang="en-US" sz="1600" b="0" i="1" u="none">
                <a:solidFill>
                  <a:schemeClr val="accent1"/>
                </a:solidFill>
                <a:latin typeface="Calibri"/>
                <a:ea typeface="Calibri"/>
                <a:cs typeface="Calibri"/>
                <a:sym typeface="Calibri"/>
              </a:rPr>
              <a:t>For Faculty of Engineering: Yelda Ateş</a:t>
            </a:r>
            <a:endParaRPr sz="1600">
              <a:solidFill>
                <a:schemeClr val="accent1"/>
              </a:solidFill>
            </a:endParaRPr>
          </a:p>
          <a:p>
            <a:pPr marL="571500" lvl="0" indent="-571500" algn="l" rtl="0">
              <a:lnSpc>
                <a:spcPct val="105000"/>
              </a:lnSpc>
              <a:spcBef>
                <a:spcPts val="360"/>
              </a:spcBef>
              <a:spcAft>
                <a:spcPts val="0"/>
              </a:spcAft>
              <a:buClr>
                <a:srgbClr val="558ED5"/>
              </a:buClr>
              <a:buSzPts val="1800"/>
              <a:buNone/>
            </a:pPr>
            <a:r>
              <a:rPr lang="en-US" sz="1600" b="0" i="1" u="none">
                <a:solidFill>
                  <a:schemeClr val="accent1"/>
                </a:solidFill>
                <a:latin typeface="Calibri"/>
                <a:ea typeface="Calibri"/>
                <a:cs typeface="Calibri"/>
                <a:sym typeface="Calibri"/>
              </a:rPr>
              <a:t>For Faculty of Art, Design and Architecture: Melek Koca Er</a:t>
            </a:r>
            <a:endParaRPr sz="1600">
              <a:solidFill>
                <a:schemeClr val="accent1"/>
              </a:solidFill>
            </a:endParaRPr>
          </a:p>
          <a:p>
            <a:pPr marL="571500" lvl="0" indent="-571500" algn="l" rtl="0">
              <a:lnSpc>
                <a:spcPct val="105000"/>
              </a:lnSpc>
              <a:spcBef>
                <a:spcPts val="360"/>
              </a:spcBef>
              <a:spcAft>
                <a:spcPts val="0"/>
              </a:spcAft>
              <a:buClr>
                <a:srgbClr val="558ED5"/>
              </a:buClr>
              <a:buSzPts val="1800"/>
              <a:buNone/>
            </a:pPr>
            <a:r>
              <a:rPr lang="en-US" sz="1600" b="0" i="1" u="none">
                <a:solidFill>
                  <a:schemeClr val="accent1"/>
                </a:solidFill>
                <a:latin typeface="Calibri"/>
                <a:ea typeface="Calibri"/>
                <a:cs typeface="Calibri"/>
                <a:sym typeface="Calibri"/>
              </a:rPr>
              <a:t>For other departments: Your Departmental</a:t>
            </a:r>
            <a:r>
              <a:rPr lang="en-US" sz="1600" i="1">
                <a:solidFill>
                  <a:schemeClr val="accent1"/>
                </a:solidFill>
              </a:rPr>
              <a:t> and </a:t>
            </a:r>
            <a:r>
              <a:rPr lang="en-US" sz="1600" b="0" i="1" u="none">
                <a:solidFill>
                  <a:schemeClr val="accent1"/>
                </a:solidFill>
                <a:latin typeface="Calibri"/>
                <a:ea typeface="Calibri"/>
                <a:cs typeface="Calibri"/>
                <a:sym typeface="Calibri"/>
              </a:rPr>
              <a:t>Exchange Coordinators</a:t>
            </a:r>
            <a:endParaRPr sz="1600">
              <a:solidFill>
                <a:schemeClr val="accent1"/>
              </a:solidFill>
            </a:endParaRPr>
          </a:p>
          <a:p>
            <a:pPr marL="571500" lvl="0" indent="-571500" algn="l" rtl="0">
              <a:lnSpc>
                <a:spcPct val="105000"/>
              </a:lnSpc>
              <a:spcBef>
                <a:spcPts val="360"/>
              </a:spcBef>
              <a:spcAft>
                <a:spcPts val="0"/>
              </a:spcAft>
              <a:buClr>
                <a:srgbClr val="558ED5"/>
              </a:buClr>
              <a:buSzPts val="1800"/>
              <a:buNone/>
            </a:pPr>
            <a:r>
              <a:rPr lang="en-US" sz="1800" b="0" i="1" u="none">
                <a:solidFill>
                  <a:schemeClr val="accent1"/>
                </a:solidFill>
                <a:latin typeface="Calibri"/>
                <a:ea typeface="Calibri"/>
                <a:cs typeface="Calibri"/>
                <a:sym typeface="Calibri"/>
              </a:rPr>
              <a:t>2. Office of International Students and Exchange Programs                                       (</a:t>
            </a:r>
            <a:r>
              <a:rPr lang="en-US" sz="18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exchange-out@bilkent.edu.tr</a:t>
            </a:r>
            <a:r>
              <a:rPr lang="en-US" sz="1800" b="0" i="1" u="none">
                <a:solidFill>
                  <a:schemeClr val="accent1"/>
                </a:solidFill>
                <a:latin typeface="Calibri"/>
                <a:ea typeface="Calibri"/>
                <a:cs typeface="Calibri"/>
                <a:sym typeface="Calibri"/>
              </a:rPr>
              <a:t>) </a:t>
            </a:r>
            <a:endParaRPr sz="1800">
              <a:solidFill>
                <a:schemeClr val="accent1"/>
              </a:solidFill>
            </a:endParaRPr>
          </a:p>
          <a:p>
            <a:pPr marL="571500" lvl="0" indent="-571500" algn="l" rtl="0">
              <a:lnSpc>
                <a:spcPct val="105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As mentioned, LA’s that are prepared and signed on </a:t>
            </a:r>
            <a:r>
              <a:rPr lang="en-US" sz="1800" b="0" i="0" u="none">
                <a:solidFill>
                  <a:schemeClr val="accent2"/>
                </a:solidFill>
                <a:latin typeface="Calibri"/>
                <a:ea typeface="Calibri"/>
                <a:cs typeface="Calibri"/>
                <a:sym typeface="Calibri"/>
              </a:rPr>
              <a:t>PDF format will be accepted</a:t>
            </a:r>
            <a:r>
              <a:rPr lang="en-US" sz="1800" b="0" i="0" u="none">
                <a:solidFill>
                  <a:schemeClr val="accent1"/>
                </a:solidFill>
                <a:latin typeface="Calibri"/>
                <a:ea typeface="Calibri"/>
                <a:cs typeface="Calibri"/>
                <a:sym typeface="Calibri"/>
              </a:rPr>
              <a:t>.</a:t>
            </a:r>
            <a:endParaRPr sz="1800">
              <a:solidFill>
                <a:schemeClr val="accent1"/>
              </a:solidFill>
            </a:endParaRPr>
          </a:p>
          <a:p>
            <a:pPr marL="571500" lvl="0" indent="-571500" algn="l" rtl="0">
              <a:lnSpc>
                <a:spcPct val="105000"/>
              </a:lnSpc>
              <a:spcBef>
                <a:spcPts val="360"/>
              </a:spcBef>
              <a:spcAft>
                <a:spcPts val="0"/>
              </a:spcAft>
              <a:buClr>
                <a:srgbClr val="888888"/>
              </a:buClr>
              <a:buSzPts val="1800"/>
              <a:buNone/>
            </a:pPr>
            <a:endParaRPr sz="1800" b="0" i="0" u="none">
              <a:solidFill>
                <a:schemeClr val="accent1"/>
              </a:solidFill>
              <a:latin typeface="Calibri"/>
              <a:ea typeface="Calibri"/>
              <a:cs typeface="Calibri"/>
              <a:sym typeface="Calibri"/>
            </a:endParaRPr>
          </a:p>
          <a:p>
            <a:pPr marL="571500" lvl="0" indent="-571500" algn="ctr" rtl="0">
              <a:lnSpc>
                <a:spcPct val="70000"/>
              </a:lnSpc>
              <a:spcBef>
                <a:spcPts val="360"/>
              </a:spcBef>
              <a:spcAft>
                <a:spcPts val="0"/>
              </a:spcAft>
              <a:buClr>
                <a:srgbClr val="0479C8"/>
              </a:buClr>
              <a:buSzPts val="1800"/>
              <a:buNone/>
            </a:pPr>
            <a:r>
              <a:rPr lang="en-US" sz="1800" b="0" i="0" u="none">
                <a:solidFill>
                  <a:schemeClr val="accent1"/>
                </a:solidFill>
                <a:latin typeface="Calibri"/>
                <a:ea typeface="Calibri"/>
                <a:cs typeface="Calibri"/>
                <a:sym typeface="Calibri"/>
              </a:rPr>
              <a:t>                </a:t>
            </a:r>
            <a:endParaRPr sz="1800">
              <a:solidFill>
                <a:schemeClr val="accent1"/>
              </a:solidFill>
            </a:endParaRPr>
          </a:p>
        </p:txBody>
      </p:sp>
      <p:pic>
        <p:nvPicPr>
          <p:cNvPr id="313" name="Google Shape;313;p26"/>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314" name="Google Shape;314;p26"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
        <p:nvSpPr>
          <p:cNvPr id="315" name="Google Shape;315;p26"/>
          <p:cNvSpPr txBox="1"/>
          <p:nvPr/>
        </p:nvSpPr>
        <p:spPr>
          <a:xfrm>
            <a:off x="457200" y="1381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2400"/>
              <a:buFont typeface="Calibri"/>
              <a:buNone/>
            </a:pPr>
            <a:r>
              <a:rPr lang="en-US" sz="2800" b="1" i="0" u="none" strike="noStrike" cap="none">
                <a:solidFill>
                  <a:schemeClr val="dk2"/>
                </a:solidFill>
                <a:latin typeface="Calibri"/>
                <a:ea typeface="Calibri"/>
                <a:cs typeface="Calibri"/>
                <a:sym typeface="Calibri"/>
              </a:rPr>
              <a:t>Learning Agreement</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21" name="Google Shape;321;p27"/>
          <p:cNvSpPr txBox="1">
            <a:spLocks noGrp="1"/>
          </p:cNvSpPr>
          <p:nvPr>
            <p:ph type="subTitle" idx="1"/>
          </p:nvPr>
        </p:nvSpPr>
        <p:spPr>
          <a:xfrm>
            <a:off x="497132" y="1047260"/>
            <a:ext cx="8380779" cy="5559305"/>
          </a:xfrm>
          <a:prstGeom prst="rect">
            <a:avLst/>
          </a:prstGeom>
          <a:noFill/>
          <a:ln>
            <a:noFill/>
          </a:ln>
        </p:spPr>
        <p:txBody>
          <a:bodyPr spcFirstLastPara="1" wrap="square" lIns="91425" tIns="45700" rIns="91425" bIns="45700" anchor="t" anchorCtr="0">
            <a:noAutofit/>
          </a:bodyPr>
          <a:lstStyle/>
          <a:p>
            <a:pPr marL="571500" lvl="0" indent="-571500" algn="ctr" rtl="0">
              <a:lnSpc>
                <a:spcPct val="70000"/>
              </a:lnSpc>
              <a:spcBef>
                <a:spcPts val="0"/>
              </a:spcBef>
              <a:spcAft>
                <a:spcPts val="0"/>
              </a:spcAft>
              <a:buClr>
                <a:srgbClr val="888888"/>
              </a:buClr>
              <a:buSzPts val="1300"/>
              <a:buNone/>
            </a:pPr>
            <a:endParaRPr sz="1800" b="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u="none">
                <a:solidFill>
                  <a:schemeClr val="accent1"/>
                </a:solidFill>
                <a:latin typeface="Calibri"/>
                <a:ea typeface="Calibri"/>
                <a:cs typeface="Calibri"/>
                <a:sym typeface="Calibri"/>
              </a:rPr>
              <a:t>If you have previously take a course and failed it, we do not advise you to take</a:t>
            </a:r>
            <a:endParaRPr sz="1800">
              <a:solidFill>
                <a:schemeClr val="accent1"/>
              </a:solidFill>
            </a:endParaRPr>
          </a:p>
          <a:p>
            <a:pPr marL="571500" lvl="0" indent="-571500" algn="ctr" rtl="0">
              <a:lnSpc>
                <a:spcPct val="105000"/>
              </a:lnSpc>
              <a:spcBef>
                <a:spcPts val="360"/>
              </a:spcBef>
              <a:spcAft>
                <a:spcPts val="0"/>
              </a:spcAft>
              <a:buClr>
                <a:srgbClr val="0479C8"/>
              </a:buClr>
              <a:buSzPts val="1800"/>
              <a:buNone/>
            </a:pPr>
            <a:r>
              <a:rPr lang="en-US" sz="1800" b="0" u="none">
                <a:solidFill>
                  <a:schemeClr val="accent1"/>
                </a:solidFill>
                <a:latin typeface="Calibri"/>
                <a:ea typeface="Calibri"/>
                <a:cs typeface="Calibri"/>
                <a:sym typeface="Calibri"/>
              </a:rPr>
              <a:t>that course during your Erasmus period, because;</a:t>
            </a:r>
            <a:endParaRPr sz="1800">
              <a:solidFill>
                <a:schemeClr val="accent1"/>
              </a:solidFill>
            </a:endParaRPr>
          </a:p>
          <a:p>
            <a:pPr marL="571500" lvl="0" indent="-571500" algn="ctr" rtl="0">
              <a:lnSpc>
                <a:spcPct val="105000"/>
              </a:lnSpc>
              <a:spcBef>
                <a:spcPts val="360"/>
              </a:spcBef>
              <a:spcAft>
                <a:spcPts val="0"/>
              </a:spcAft>
              <a:buClr>
                <a:srgbClr val="888888"/>
              </a:buClr>
              <a:buSzPts val="1800"/>
              <a:buNone/>
            </a:pPr>
            <a:endParaRPr sz="1800" b="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u="none">
                <a:solidFill>
                  <a:schemeClr val="accent1"/>
                </a:solidFill>
                <a:latin typeface="Calibri"/>
                <a:ea typeface="Calibri"/>
                <a:cs typeface="Calibri"/>
                <a:sym typeface="Calibri"/>
              </a:rPr>
              <a:t>Even if you pass the course when you are back, you will be exempted from the said  course, however the weigh of the F grade will not change and it will continue to effect your CGPA. Thus, we do not advice you to do that. </a:t>
            </a:r>
            <a:endParaRPr sz="1800">
              <a:solidFill>
                <a:schemeClr val="accent1"/>
              </a:solidFill>
            </a:endParaRPr>
          </a:p>
          <a:p>
            <a:pPr marL="571500" lvl="0" indent="-571500" algn="ctr" rtl="0">
              <a:lnSpc>
                <a:spcPct val="105000"/>
              </a:lnSpc>
              <a:spcBef>
                <a:spcPts val="360"/>
              </a:spcBef>
              <a:spcAft>
                <a:spcPts val="0"/>
              </a:spcAft>
              <a:buClr>
                <a:srgbClr val="888888"/>
              </a:buClr>
              <a:buSzPts val="1800"/>
              <a:buNone/>
            </a:pPr>
            <a:endParaRPr sz="1800" b="0" u="none">
              <a:solidFill>
                <a:schemeClr val="accent1"/>
              </a:solidFill>
              <a:latin typeface="Calibri"/>
              <a:ea typeface="Calibri"/>
              <a:cs typeface="Calibri"/>
              <a:sym typeface="Calibri"/>
            </a:endParaRPr>
          </a:p>
          <a:p>
            <a:pPr marL="571500" lvl="0" indent="-571500" algn="ctr" rtl="0">
              <a:lnSpc>
                <a:spcPct val="105000"/>
              </a:lnSpc>
              <a:spcBef>
                <a:spcPts val="360"/>
              </a:spcBef>
              <a:spcAft>
                <a:spcPts val="0"/>
              </a:spcAft>
              <a:buClr>
                <a:srgbClr val="0479C8"/>
              </a:buClr>
              <a:buSzPts val="1800"/>
              <a:buNone/>
            </a:pPr>
            <a:r>
              <a:rPr lang="en-US" sz="1800" b="0">
                <a:solidFill>
                  <a:schemeClr val="accent2"/>
                </a:solidFill>
                <a:latin typeface="Calibri"/>
                <a:ea typeface="Calibri"/>
                <a:cs typeface="Calibri"/>
                <a:sym typeface="Calibri"/>
              </a:rPr>
              <a:t>If you are enrolled in a Minor Program;</a:t>
            </a:r>
            <a:endParaRPr sz="1800">
              <a:solidFill>
                <a:schemeClr val="accent2"/>
              </a:solidFill>
            </a:endParaRPr>
          </a:p>
          <a:p>
            <a:pPr marL="571500" lvl="0" indent="-571500" algn="ctr" rtl="0">
              <a:lnSpc>
                <a:spcPct val="105000"/>
              </a:lnSpc>
              <a:spcBef>
                <a:spcPts val="360"/>
              </a:spcBef>
              <a:spcAft>
                <a:spcPts val="0"/>
              </a:spcAft>
              <a:buClr>
                <a:srgbClr val="0479C8"/>
              </a:buClr>
              <a:buSzPts val="1800"/>
              <a:buNone/>
            </a:pPr>
            <a:r>
              <a:rPr lang="en-US" sz="1800" b="0">
                <a:solidFill>
                  <a:schemeClr val="accent1"/>
                </a:solidFill>
                <a:latin typeface="Calibri"/>
                <a:ea typeface="Calibri"/>
                <a:cs typeface="Calibri"/>
                <a:sym typeface="Calibri"/>
              </a:rPr>
              <a:t>During your Exchange semester, you are limited to take </a:t>
            </a:r>
            <a:r>
              <a:rPr lang="en-US" sz="1800" b="0">
                <a:solidFill>
                  <a:schemeClr val="accent2"/>
                </a:solidFill>
                <a:latin typeface="Calibri"/>
                <a:ea typeface="Calibri"/>
                <a:cs typeface="Calibri"/>
                <a:sym typeface="Calibri"/>
              </a:rPr>
              <a:t>1 course</a:t>
            </a:r>
            <a:r>
              <a:rPr lang="en-US" sz="1800" b="0">
                <a:solidFill>
                  <a:schemeClr val="accent1"/>
                </a:solidFill>
                <a:latin typeface="Calibri"/>
                <a:ea typeface="Calibri"/>
                <a:cs typeface="Calibri"/>
                <a:sym typeface="Calibri"/>
              </a:rPr>
              <a:t> only for Minor Program credits. This course must be approved by your Minor Program's department coordinator.</a:t>
            </a:r>
            <a:endParaRPr/>
          </a:p>
          <a:p>
            <a:pPr marL="571500" lvl="0" indent="-571500" algn="ctr" rtl="0">
              <a:lnSpc>
                <a:spcPct val="105000"/>
              </a:lnSpc>
              <a:spcBef>
                <a:spcPts val="360"/>
              </a:spcBef>
              <a:spcAft>
                <a:spcPts val="0"/>
              </a:spcAft>
              <a:buClr>
                <a:srgbClr val="0479C8"/>
              </a:buClr>
              <a:buSzPts val="1800"/>
              <a:buNone/>
            </a:pPr>
            <a:endParaRPr sz="1800">
              <a:solidFill>
                <a:schemeClr val="accent1"/>
              </a:solidFill>
            </a:endParaRPr>
          </a:p>
          <a:p>
            <a:pPr marL="571500" lvl="0" indent="-571500" algn="ctr" rtl="0">
              <a:lnSpc>
                <a:spcPct val="105000"/>
              </a:lnSpc>
              <a:spcBef>
                <a:spcPts val="360"/>
              </a:spcBef>
              <a:spcAft>
                <a:spcPts val="0"/>
              </a:spcAft>
              <a:buClr>
                <a:srgbClr val="0479C8"/>
              </a:buClr>
              <a:buSzPts val="1800"/>
              <a:buNone/>
            </a:pPr>
            <a:r>
              <a:rPr lang="en-US" sz="1800" b="0" u="none">
                <a:solidFill>
                  <a:schemeClr val="accent1"/>
                </a:solidFill>
                <a:latin typeface="Calibri"/>
                <a:ea typeface="Calibri"/>
                <a:cs typeface="Calibri"/>
                <a:sym typeface="Calibri"/>
              </a:rPr>
              <a:t>Please ensure that your Minor Program's department coordinator's name and signature is mentioned on your LA as well as Pre-approval forms.</a:t>
            </a:r>
            <a:endParaRPr sz="1800" b="0" u="none">
              <a:solidFill>
                <a:schemeClr val="accent1"/>
              </a:solidFill>
              <a:latin typeface="Calibri"/>
              <a:ea typeface="Calibri"/>
              <a:cs typeface="Calibri"/>
              <a:sym typeface="Calibri"/>
            </a:endParaRPr>
          </a:p>
          <a:p>
            <a:pPr marL="571500" lvl="0" indent="-571500" algn="ctr" rtl="0">
              <a:lnSpc>
                <a:spcPct val="70000"/>
              </a:lnSpc>
              <a:spcBef>
                <a:spcPts val="360"/>
              </a:spcBef>
              <a:spcAft>
                <a:spcPts val="0"/>
              </a:spcAft>
              <a:buClr>
                <a:srgbClr val="0479C8"/>
              </a:buClr>
              <a:buSzPts val="1800"/>
              <a:buNone/>
            </a:pPr>
            <a:r>
              <a:rPr lang="en-US" sz="1800" b="0" u="none">
                <a:solidFill>
                  <a:schemeClr val="accent1"/>
                </a:solidFill>
                <a:latin typeface="Calibri"/>
                <a:ea typeface="Calibri"/>
                <a:cs typeface="Calibri"/>
                <a:sym typeface="Calibri"/>
              </a:rPr>
              <a:t>                </a:t>
            </a:r>
            <a:endParaRPr sz="1800">
              <a:solidFill>
                <a:schemeClr val="accent1"/>
              </a:solidFill>
            </a:endParaRPr>
          </a:p>
        </p:txBody>
      </p:sp>
      <p:pic>
        <p:nvPicPr>
          <p:cNvPr id="322" name="Google Shape;322;p27"/>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323" name="Google Shape;323;p27"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324" name="Google Shape;324;p27"/>
          <p:cNvSpPr txBox="1"/>
          <p:nvPr/>
        </p:nvSpPr>
        <p:spPr>
          <a:xfrm>
            <a:off x="457200" y="1381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2400"/>
              <a:buFont typeface="Calibri"/>
              <a:buNone/>
            </a:pPr>
            <a:r>
              <a:rPr lang="en-US" sz="2800" b="1" i="0" u="none" strike="noStrike" cap="none">
                <a:solidFill>
                  <a:schemeClr val="dk2"/>
                </a:solidFill>
                <a:latin typeface="Calibri"/>
                <a:ea typeface="Calibri"/>
                <a:cs typeface="Calibri"/>
                <a:sym typeface="Calibri"/>
              </a:rPr>
              <a:t>Learning Agreement</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0" name="Google Shape;330;p28"/>
          <p:cNvSpPr txBox="1">
            <a:spLocks noGrp="1"/>
          </p:cNvSpPr>
          <p:nvPr>
            <p:ph type="subTitle" idx="1"/>
          </p:nvPr>
        </p:nvSpPr>
        <p:spPr>
          <a:xfrm>
            <a:off x="1159149" y="846505"/>
            <a:ext cx="7813126" cy="786056"/>
          </a:xfrm>
          <a:prstGeom prst="rect">
            <a:avLst/>
          </a:prstGeom>
          <a:noFill/>
          <a:ln>
            <a:noFill/>
          </a:ln>
        </p:spPr>
        <p:txBody>
          <a:bodyPr spcFirstLastPara="1" wrap="square" lIns="91425" tIns="45700" rIns="91425" bIns="45700" anchor="t" anchorCtr="0">
            <a:noAutofit/>
          </a:bodyPr>
          <a:lstStyle/>
          <a:p>
            <a:pPr marL="571500" lvl="0" indent="-571500" algn="ctr" rtl="0">
              <a:lnSpc>
                <a:spcPct val="100000"/>
              </a:lnSpc>
              <a:spcBef>
                <a:spcPts val="0"/>
              </a:spcBef>
              <a:spcAft>
                <a:spcPts val="0"/>
              </a:spcAft>
              <a:buClr>
                <a:srgbClr val="558ED5"/>
              </a:buClr>
              <a:buSzPts val="1600"/>
              <a:buNone/>
            </a:pPr>
            <a:r>
              <a:rPr lang="en-US" sz="1600" b="0" i="0" u="none">
                <a:solidFill>
                  <a:schemeClr val="accent1"/>
                </a:solidFill>
                <a:latin typeface="Calibri"/>
                <a:ea typeface="Calibri"/>
                <a:cs typeface="Calibri"/>
                <a:sym typeface="Calibri"/>
              </a:rPr>
              <a:t>You can fill out with  your Departmental Exchange Coordinator and get his/her signature.</a:t>
            </a:r>
            <a:endParaRPr sz="1600">
              <a:solidFill>
                <a:schemeClr val="accent1"/>
              </a:solidFill>
            </a:endParaRPr>
          </a:p>
          <a:p>
            <a:pPr marL="571500" lvl="0" indent="-571500" algn="ctr" rtl="0">
              <a:lnSpc>
                <a:spcPct val="115000"/>
              </a:lnSpc>
              <a:spcBef>
                <a:spcPts val="0"/>
              </a:spcBef>
              <a:spcAft>
                <a:spcPts val="0"/>
              </a:spcAft>
              <a:buClr>
                <a:srgbClr val="558ED5"/>
              </a:buClr>
              <a:buSzPts val="1600"/>
              <a:buNone/>
            </a:pPr>
            <a:r>
              <a:rPr lang="en-US" sz="1600" b="0" i="0" u="none">
                <a:solidFill>
                  <a:schemeClr val="accent1"/>
                </a:solidFill>
                <a:latin typeface="Calibri"/>
                <a:ea typeface="Calibri"/>
                <a:cs typeface="Calibri"/>
                <a:sym typeface="Calibri"/>
              </a:rPr>
              <a:t>Pre-Approval Form can reached from; </a:t>
            </a:r>
            <a:r>
              <a:rPr lang="en-US" sz="16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https://www.bilkent.edu.tr/bilkent/admission/outgoing_exchange/selected_students.html</a:t>
            </a:r>
            <a:r>
              <a:rPr lang="en-US" sz="1600" b="0" i="0" u="none">
                <a:solidFill>
                  <a:schemeClr val="accent1"/>
                </a:solidFill>
                <a:latin typeface="Calibri"/>
                <a:ea typeface="Calibri"/>
                <a:cs typeface="Calibri"/>
                <a:sym typeface="Calibri"/>
              </a:rPr>
              <a:t> </a:t>
            </a:r>
            <a:endParaRPr sz="1600">
              <a:solidFill>
                <a:schemeClr val="accent1"/>
              </a:solidFill>
            </a:endParaRPr>
          </a:p>
          <a:p>
            <a:pPr marL="0" lvl="0" indent="0" algn="ctr" rtl="0">
              <a:lnSpc>
                <a:spcPct val="100000"/>
              </a:lnSpc>
              <a:spcBef>
                <a:spcPts val="320"/>
              </a:spcBef>
              <a:spcAft>
                <a:spcPts val="0"/>
              </a:spcAft>
              <a:buClr>
                <a:srgbClr val="888888"/>
              </a:buClr>
              <a:buSzPts val="1600"/>
              <a:buNone/>
            </a:pPr>
            <a:endParaRPr sz="1600" b="0" i="0" u="none">
              <a:solidFill>
                <a:srgbClr val="558ED5"/>
              </a:solidFill>
              <a:latin typeface="Calibri"/>
              <a:ea typeface="Calibri"/>
              <a:cs typeface="Calibri"/>
              <a:sym typeface="Calibri"/>
            </a:endParaRPr>
          </a:p>
        </p:txBody>
      </p:sp>
      <p:pic>
        <p:nvPicPr>
          <p:cNvPr id="331" name="Google Shape;331;p28" descr="tr-amblem"/>
          <p:cNvPicPr preferRelativeResize="0"/>
          <p:nvPr/>
        </p:nvPicPr>
        <p:blipFill rotWithShape="1">
          <a:blip r:embed="rId5">
            <a:alphaModFix/>
          </a:blip>
          <a:srcRect/>
          <a:stretch/>
        </p:blipFill>
        <p:spPr>
          <a:xfrm>
            <a:off x="17462" y="188912"/>
            <a:ext cx="969962" cy="969962"/>
          </a:xfrm>
          <a:prstGeom prst="rect">
            <a:avLst/>
          </a:prstGeom>
          <a:noFill/>
          <a:ln>
            <a:noFill/>
          </a:ln>
        </p:spPr>
      </p:pic>
      <p:pic>
        <p:nvPicPr>
          <p:cNvPr id="332" name="Google Shape;332;p28"/>
          <p:cNvPicPr preferRelativeResize="0"/>
          <p:nvPr/>
        </p:nvPicPr>
        <p:blipFill rotWithShape="1">
          <a:blip r:embed="rId6">
            <a:alphaModFix/>
          </a:blip>
          <a:srcRect/>
          <a:stretch/>
        </p:blipFill>
        <p:spPr>
          <a:xfrm>
            <a:off x="870069" y="1690323"/>
            <a:ext cx="7924800" cy="4848225"/>
          </a:xfrm>
          <a:prstGeom prst="rect">
            <a:avLst/>
          </a:prstGeom>
          <a:noFill/>
          <a:ln>
            <a:noFill/>
          </a:ln>
        </p:spPr>
      </p:pic>
      <p:sp>
        <p:nvSpPr>
          <p:cNvPr id="333" name="Google Shape;333;p28"/>
          <p:cNvSpPr txBox="1"/>
          <p:nvPr/>
        </p:nvSpPr>
        <p:spPr>
          <a:xfrm>
            <a:off x="2078523" y="101965"/>
            <a:ext cx="5291261" cy="843818"/>
          </a:xfrm>
          <a:prstGeom prst="rect">
            <a:avLst/>
          </a:prstGeom>
          <a:noFill/>
          <a:ln>
            <a:noFill/>
          </a:ln>
        </p:spPr>
        <p:txBody>
          <a:bodyPr spcFirstLastPara="1" wrap="square" lIns="91425" tIns="45700" rIns="91425" bIns="45700" anchor="ctr" anchorCtr="0">
            <a:noAutofit/>
          </a:bodyPr>
          <a:lstStyle/>
          <a:p>
            <a:pPr marL="571500" marR="0" lvl="0" indent="-571500" algn="ctr" rtl="0">
              <a:lnSpc>
                <a:spcPct val="100000"/>
              </a:lnSpc>
              <a:spcBef>
                <a:spcPts val="0"/>
              </a:spcBef>
              <a:spcAft>
                <a:spcPts val="0"/>
              </a:spcAft>
              <a:buClr>
                <a:srgbClr val="10253F"/>
              </a:buClr>
              <a:buSzPts val="2000"/>
              <a:buFont typeface="Arial"/>
              <a:buNone/>
            </a:pPr>
            <a:r>
              <a:rPr lang="en-US" sz="2800" b="1" i="0" u="none" strike="noStrike" cap="none">
                <a:solidFill>
                  <a:schemeClr val="dk2"/>
                </a:solidFill>
                <a:latin typeface="Calibri"/>
                <a:ea typeface="Calibri"/>
                <a:cs typeface="Calibri"/>
                <a:sym typeface="Calibri"/>
              </a:rPr>
              <a:t>Pre –Approval Form </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9" name="Google Shape;339;p29"/>
          <p:cNvSpPr txBox="1">
            <a:spLocks noGrp="1"/>
          </p:cNvSpPr>
          <p:nvPr>
            <p:ph type="subTitle" idx="4294967295"/>
          </p:nvPr>
        </p:nvSpPr>
        <p:spPr>
          <a:xfrm>
            <a:off x="1146174" y="1231473"/>
            <a:ext cx="7442200" cy="4656259"/>
          </a:xfrm>
          <a:prstGeom prst="rect">
            <a:avLst/>
          </a:prstGeom>
          <a:noFill/>
          <a:ln>
            <a:noFill/>
          </a:ln>
        </p:spPr>
        <p:txBody>
          <a:bodyPr spcFirstLastPara="1" wrap="square" lIns="91425" tIns="45700" rIns="91425" bIns="45700" anchor="t" anchorCtr="0">
            <a:noAutofit/>
          </a:bodyPr>
          <a:lstStyle/>
          <a:p>
            <a:pPr marL="571500" marR="0" lvl="0" indent="-571500" algn="ctr" rtl="0">
              <a:lnSpc>
                <a:spcPct val="80000"/>
              </a:lnSpc>
              <a:spcBef>
                <a:spcPts val="0"/>
              </a:spcBef>
              <a:spcAft>
                <a:spcPts val="0"/>
              </a:spcAft>
              <a:buClr>
                <a:schemeClr val="dk1"/>
              </a:buClr>
              <a:buSzPts val="1500"/>
              <a:buFont typeface="Arial"/>
              <a:buNone/>
            </a:pPr>
            <a:endParaRPr sz="2000" b="0" i="0" u="none" strike="noStrike" cap="none">
              <a:solidFill>
                <a:srgbClr val="898989"/>
              </a:solidFill>
              <a:latin typeface="Calibri"/>
              <a:ea typeface="Calibri"/>
              <a:cs typeface="Calibri"/>
              <a:sym typeface="Calibri"/>
            </a:endParaRPr>
          </a:p>
          <a:p>
            <a:pPr marL="571500" marR="0" lvl="0" indent="-571500" algn="ctr" rtl="0">
              <a:lnSpc>
                <a:spcPct val="80000"/>
              </a:lnSpc>
              <a:spcBef>
                <a:spcPts val="400"/>
              </a:spcBef>
              <a:spcAft>
                <a:spcPts val="0"/>
              </a:spcAft>
              <a:buClr>
                <a:srgbClr val="558ED5"/>
              </a:buClr>
              <a:buSzPts val="2000"/>
              <a:buFont typeface="Arial"/>
              <a:buNone/>
            </a:pPr>
            <a:r>
              <a:rPr lang="en-US" sz="2000" b="0" i="0" u="none" strike="noStrike" cap="none">
                <a:solidFill>
                  <a:schemeClr val="accent2"/>
                </a:solidFill>
                <a:latin typeface="Calibri"/>
                <a:ea typeface="Calibri"/>
                <a:cs typeface="Calibri"/>
                <a:sym typeface="Calibri"/>
              </a:rPr>
              <a:t>Please keep in mind that;</a:t>
            </a:r>
            <a:endParaRPr sz="2000" b="0" i="0" u="none" strike="noStrike" cap="none">
              <a:solidFill>
                <a:schemeClr val="accent2"/>
              </a:solidFill>
              <a:latin typeface="Calibri"/>
              <a:ea typeface="Calibri"/>
              <a:cs typeface="Calibri"/>
              <a:sym typeface="Calibri"/>
            </a:endParaRPr>
          </a:p>
          <a:p>
            <a:pPr marL="571500" marR="0" lvl="0" indent="-571500" algn="ctr" rtl="0">
              <a:lnSpc>
                <a:spcPct val="115000"/>
              </a:lnSpc>
              <a:spcBef>
                <a:spcPts val="400"/>
              </a:spcBef>
              <a:spcAft>
                <a:spcPts val="0"/>
              </a:spcAft>
              <a:buClr>
                <a:srgbClr val="558ED5"/>
              </a:buClr>
              <a:buSzPts val="2000"/>
              <a:buFont typeface="Arial"/>
              <a:buNone/>
            </a:pPr>
            <a:r>
              <a:rPr lang="en-US" sz="2000" b="0" i="0" u="none" strike="noStrike" cap="none">
                <a:solidFill>
                  <a:schemeClr val="accent1"/>
                </a:solidFill>
                <a:latin typeface="Calibri"/>
                <a:ea typeface="Calibri"/>
                <a:cs typeface="Calibri"/>
                <a:sym typeface="Calibri"/>
              </a:rPr>
              <a:t>If you make </a:t>
            </a:r>
            <a:r>
              <a:rPr lang="en-US" sz="2000" b="0" i="0" u="none" strike="noStrike" cap="none">
                <a:solidFill>
                  <a:schemeClr val="accent2"/>
                </a:solidFill>
                <a:latin typeface="Calibri"/>
                <a:ea typeface="Calibri"/>
                <a:cs typeface="Calibri"/>
                <a:sym typeface="Calibri"/>
              </a:rPr>
              <a:t>any changes </a:t>
            </a:r>
            <a:r>
              <a:rPr lang="en-US" sz="2000" b="0" i="0" u="none" strike="noStrike" cap="none">
                <a:solidFill>
                  <a:schemeClr val="accent1"/>
                </a:solidFill>
                <a:latin typeface="Calibri"/>
                <a:ea typeface="Calibri"/>
                <a:cs typeface="Calibri"/>
                <a:sym typeface="Calibri"/>
              </a:rPr>
              <a:t>to your Learning Agreement </a:t>
            </a:r>
            <a:r>
              <a:rPr lang="en-US" sz="2000" b="0" i="0" u="none" strike="noStrike" cap="none">
                <a:solidFill>
                  <a:schemeClr val="accent2"/>
                </a:solidFill>
                <a:latin typeface="Calibri"/>
                <a:ea typeface="Calibri"/>
                <a:cs typeface="Calibri"/>
                <a:sym typeface="Calibri"/>
              </a:rPr>
              <a:t>update</a:t>
            </a:r>
            <a:r>
              <a:rPr lang="en-US" sz="2000" b="0" i="0" u="none" strike="noStrike" cap="none">
                <a:solidFill>
                  <a:schemeClr val="accent1"/>
                </a:solidFill>
                <a:latin typeface="Calibri"/>
                <a:ea typeface="Calibri"/>
                <a:cs typeface="Calibri"/>
                <a:sym typeface="Calibri"/>
              </a:rPr>
              <a:t> your pre-approval form and </a:t>
            </a:r>
            <a:r>
              <a:rPr lang="en-US" sz="2000" b="0" i="0" u="none" strike="noStrike" cap="none">
                <a:solidFill>
                  <a:schemeClr val="accent2"/>
                </a:solidFill>
                <a:latin typeface="Calibri"/>
                <a:ea typeface="Calibri"/>
                <a:cs typeface="Calibri"/>
                <a:sym typeface="Calibri"/>
              </a:rPr>
              <a:t>get the signatures </a:t>
            </a:r>
            <a:r>
              <a:rPr lang="en-US" sz="2000" b="0" i="0" u="none" strike="noStrike" cap="none">
                <a:solidFill>
                  <a:schemeClr val="accent1"/>
                </a:solidFill>
                <a:latin typeface="Calibri"/>
                <a:ea typeface="Calibri"/>
                <a:cs typeface="Calibri"/>
                <a:sym typeface="Calibri"/>
              </a:rPr>
              <a:t>of your departmental exchange coordinator while you are there and send a copy to us.     </a:t>
            </a:r>
            <a:endParaRPr sz="2000" b="0" i="0" u="none" strike="noStrike" cap="none">
              <a:solidFill>
                <a:schemeClr val="accent1"/>
              </a:solidFill>
              <a:latin typeface="Calibri"/>
              <a:ea typeface="Calibri"/>
              <a:cs typeface="Calibri"/>
              <a:sym typeface="Calibri"/>
            </a:endParaRPr>
          </a:p>
          <a:p>
            <a:pPr marL="571500" marR="0" lvl="0" indent="-571500" algn="ctr" rtl="0">
              <a:lnSpc>
                <a:spcPct val="115000"/>
              </a:lnSpc>
              <a:spcBef>
                <a:spcPts val="400"/>
              </a:spcBef>
              <a:spcAft>
                <a:spcPts val="0"/>
              </a:spcAft>
              <a:buClr>
                <a:srgbClr val="898989"/>
              </a:buClr>
              <a:buSzPts val="2000"/>
              <a:buFont typeface="Arial"/>
              <a:buNone/>
            </a:pPr>
            <a:r>
              <a:rPr lang="en-US" sz="2000" b="0" i="0" u="none" strike="noStrike" cap="none">
                <a:solidFill>
                  <a:schemeClr val="accent1"/>
                </a:solidFill>
                <a:latin typeface="Calibri"/>
                <a:ea typeface="Calibri"/>
                <a:cs typeface="Calibri"/>
                <a:sym typeface="Calibri"/>
              </a:rPr>
              <a:t>     </a:t>
            </a:r>
            <a:endParaRPr sz="2000" b="0" i="0" u="none" strike="noStrike" cap="none">
              <a:solidFill>
                <a:schemeClr val="accent1"/>
              </a:solidFill>
              <a:latin typeface="Calibri"/>
              <a:ea typeface="Calibri"/>
              <a:cs typeface="Calibri"/>
              <a:sym typeface="Calibri"/>
            </a:endParaRPr>
          </a:p>
          <a:p>
            <a:pPr marL="571500" marR="0" lvl="0" indent="-571500" algn="ctr" rtl="0">
              <a:lnSpc>
                <a:spcPct val="115000"/>
              </a:lnSpc>
              <a:spcBef>
                <a:spcPts val="400"/>
              </a:spcBef>
              <a:spcAft>
                <a:spcPts val="0"/>
              </a:spcAft>
              <a:buClr>
                <a:srgbClr val="0479C8"/>
              </a:buClr>
              <a:buSzPts val="2000"/>
              <a:buFont typeface="Arial"/>
              <a:buNone/>
            </a:pPr>
            <a:r>
              <a:rPr lang="en-US" sz="2000" b="0" i="0" u="none" strike="noStrike" cap="none">
                <a:solidFill>
                  <a:schemeClr val="accent1"/>
                </a:solidFill>
                <a:latin typeface="Calibri"/>
                <a:ea typeface="Calibri"/>
                <a:cs typeface="Calibri"/>
                <a:sym typeface="Calibri"/>
              </a:rPr>
              <a:t>Pre-approval Forms that are prepared and signed on </a:t>
            </a:r>
            <a:r>
              <a:rPr lang="en-US" sz="2000" b="0" i="0" u="none" strike="noStrike" cap="none">
                <a:solidFill>
                  <a:schemeClr val="accent2"/>
                </a:solidFill>
                <a:latin typeface="Calibri"/>
                <a:ea typeface="Calibri"/>
                <a:cs typeface="Calibri"/>
                <a:sym typeface="Calibri"/>
              </a:rPr>
              <a:t>PDF format will also be accepted</a:t>
            </a:r>
            <a:r>
              <a:rPr lang="en-US" sz="2000" b="0" i="0" u="none" strike="noStrike" cap="none">
                <a:solidFill>
                  <a:schemeClr val="accent1"/>
                </a:solidFill>
                <a:latin typeface="Calibri"/>
                <a:ea typeface="Calibri"/>
                <a:cs typeface="Calibri"/>
                <a:sym typeface="Calibri"/>
              </a:rPr>
              <a:t>.</a:t>
            </a:r>
            <a:endParaRPr sz="2000" b="0" i="0" u="none" strike="noStrike" cap="none">
              <a:solidFill>
                <a:schemeClr val="accent1"/>
              </a:solidFill>
              <a:latin typeface="Calibri"/>
              <a:ea typeface="Calibri"/>
              <a:cs typeface="Calibri"/>
              <a:sym typeface="Calibri"/>
            </a:endParaRPr>
          </a:p>
          <a:p>
            <a:pPr marL="571500" marR="0" lvl="0" indent="-571500" algn="ctr" rtl="0">
              <a:lnSpc>
                <a:spcPct val="115000"/>
              </a:lnSpc>
              <a:spcBef>
                <a:spcPts val="400"/>
              </a:spcBef>
              <a:spcAft>
                <a:spcPts val="0"/>
              </a:spcAft>
              <a:buClr>
                <a:srgbClr val="898989"/>
              </a:buClr>
              <a:buSzPts val="2000"/>
              <a:buFont typeface="Arial"/>
              <a:buNone/>
            </a:pPr>
            <a:r>
              <a:rPr lang="en-US" sz="2000" b="0" i="0" u="none" strike="noStrike" cap="none">
                <a:solidFill>
                  <a:schemeClr val="accent1"/>
                </a:solidFill>
                <a:latin typeface="Calibri"/>
                <a:ea typeface="Calibri"/>
                <a:cs typeface="Calibri"/>
                <a:sym typeface="Calibri"/>
              </a:rPr>
              <a:t>                        </a:t>
            </a:r>
            <a:endParaRPr sz="2000" b="0" i="0" u="none" strike="noStrike" cap="none">
              <a:solidFill>
                <a:schemeClr val="accent1"/>
              </a:solidFill>
              <a:latin typeface="Calibri"/>
              <a:ea typeface="Calibri"/>
              <a:cs typeface="Calibri"/>
              <a:sym typeface="Calibri"/>
            </a:endParaRPr>
          </a:p>
          <a:p>
            <a:pPr marL="571500" marR="0" lvl="0" indent="-571500" algn="ctr" rtl="0">
              <a:lnSpc>
                <a:spcPct val="115000"/>
              </a:lnSpc>
              <a:spcBef>
                <a:spcPts val="480"/>
              </a:spcBef>
              <a:spcAft>
                <a:spcPts val="0"/>
              </a:spcAft>
              <a:buClr>
                <a:srgbClr val="898989"/>
              </a:buClr>
              <a:buSzPts val="2000"/>
              <a:buFont typeface="Arial"/>
              <a:buNone/>
            </a:pPr>
            <a:r>
              <a:rPr lang="en-US" sz="2000" b="1" i="0" u="none" strike="noStrike" cap="none">
                <a:solidFill>
                  <a:srgbClr val="898989"/>
                </a:solidFill>
                <a:latin typeface="Calibri"/>
                <a:ea typeface="Calibri"/>
                <a:cs typeface="Calibri"/>
                <a:sym typeface="Calibri"/>
              </a:rPr>
              <a:t>	</a:t>
            </a:r>
            <a:r>
              <a:rPr lang="en-US" sz="2000" b="1" i="0" u="none" strike="noStrike" cap="none">
                <a:solidFill>
                  <a:schemeClr val="accent1"/>
                </a:solidFill>
                <a:latin typeface="Calibri"/>
                <a:ea typeface="Calibri"/>
                <a:cs typeface="Calibri"/>
                <a:sym typeface="Calibri"/>
              </a:rPr>
              <a:t>The </a:t>
            </a:r>
            <a:r>
              <a:rPr lang="en-US" sz="2000" b="1" i="0" u="none" strike="noStrike" cap="none">
                <a:solidFill>
                  <a:schemeClr val="accent2"/>
                </a:solidFill>
                <a:latin typeface="Calibri"/>
                <a:ea typeface="Calibri"/>
                <a:cs typeface="Calibri"/>
                <a:sym typeface="Calibri"/>
              </a:rPr>
              <a:t>minimum course load </a:t>
            </a:r>
            <a:r>
              <a:rPr lang="en-US" sz="2000" b="1" i="0" u="none" strike="noStrike" cap="none">
                <a:solidFill>
                  <a:schemeClr val="accent1"/>
                </a:solidFill>
                <a:latin typeface="Calibri"/>
                <a:ea typeface="Calibri"/>
                <a:cs typeface="Calibri"/>
                <a:sym typeface="Calibri"/>
              </a:rPr>
              <a:t>an Erasmus exchange student has to take per semester is </a:t>
            </a:r>
            <a:r>
              <a:rPr lang="en-US" sz="2000" b="1" i="0" u="none" strike="noStrike" cap="none">
                <a:solidFill>
                  <a:schemeClr val="accent2"/>
                </a:solidFill>
                <a:latin typeface="Calibri"/>
                <a:ea typeface="Calibri"/>
                <a:cs typeface="Calibri"/>
                <a:sym typeface="Calibri"/>
              </a:rPr>
              <a:t>30 ECTS</a:t>
            </a:r>
            <a:r>
              <a:rPr lang="en-US" sz="2000" b="1" i="0" u="none" strike="noStrike" cap="none">
                <a:solidFill>
                  <a:schemeClr val="accent1"/>
                </a:solidFill>
                <a:latin typeface="Calibri"/>
                <a:ea typeface="Calibri"/>
                <a:cs typeface="Calibri"/>
                <a:sym typeface="Calibri"/>
              </a:rPr>
              <a:t>. In order </a:t>
            </a:r>
            <a:r>
              <a:rPr lang="en-US" sz="2000" b="1" i="0" u="none" strike="noStrike" cap="none">
                <a:solidFill>
                  <a:schemeClr val="accent2"/>
                </a:solidFill>
                <a:latin typeface="Calibri"/>
                <a:ea typeface="Calibri"/>
                <a:cs typeface="Calibri"/>
                <a:sym typeface="Calibri"/>
              </a:rPr>
              <a:t>to get your Erasmus grant</a:t>
            </a:r>
            <a:r>
              <a:rPr lang="en-US" sz="2000" b="1" i="0" u="none" strike="noStrike" cap="none">
                <a:solidFill>
                  <a:schemeClr val="accent1"/>
                </a:solidFill>
                <a:latin typeface="Calibri"/>
                <a:ea typeface="Calibri"/>
                <a:cs typeface="Calibri"/>
                <a:sym typeface="Calibri"/>
              </a:rPr>
              <a:t>, you have to </a:t>
            </a:r>
            <a:r>
              <a:rPr lang="en-US" sz="2000" b="1" i="0" u="none" strike="noStrike" cap="none">
                <a:solidFill>
                  <a:schemeClr val="accent2"/>
                </a:solidFill>
                <a:latin typeface="Calibri"/>
                <a:ea typeface="Calibri"/>
                <a:cs typeface="Calibri"/>
                <a:sym typeface="Calibri"/>
              </a:rPr>
              <a:t>fulfill this rule</a:t>
            </a:r>
            <a:r>
              <a:rPr lang="en-US" sz="2000" b="1" i="0" u="none" strike="noStrike" cap="none">
                <a:solidFill>
                  <a:schemeClr val="accent1"/>
                </a:solidFill>
                <a:latin typeface="Calibri"/>
                <a:ea typeface="Calibri"/>
                <a:cs typeface="Calibri"/>
                <a:sym typeface="Calibri"/>
              </a:rPr>
              <a:t>! </a:t>
            </a:r>
            <a:endParaRPr sz="2000" b="1" i="0" u="none" strike="noStrike" cap="none">
              <a:solidFill>
                <a:schemeClr val="accent1"/>
              </a:solidFill>
              <a:latin typeface="Calibri"/>
              <a:ea typeface="Calibri"/>
              <a:cs typeface="Calibri"/>
              <a:sym typeface="Calibri"/>
            </a:endParaRPr>
          </a:p>
          <a:p>
            <a:pPr marL="571500" marR="0" lvl="0" indent="-571500" algn="ctr" rtl="0">
              <a:lnSpc>
                <a:spcPct val="80000"/>
              </a:lnSpc>
              <a:spcBef>
                <a:spcPts val="140"/>
              </a:spcBef>
              <a:spcAft>
                <a:spcPts val="0"/>
              </a:spcAft>
              <a:buClr>
                <a:schemeClr val="hlink"/>
              </a:buClr>
              <a:buSzPts val="700"/>
              <a:buFont typeface="Arial"/>
              <a:buNone/>
            </a:pPr>
            <a:r>
              <a:rPr lang="en-US" sz="2000" b="0" i="0" u="none" strike="noStrike" cap="none">
                <a:solidFill>
                  <a:schemeClr val="hlink"/>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p:txBody>
      </p:sp>
      <p:pic>
        <p:nvPicPr>
          <p:cNvPr id="340" name="Google Shape;340;p29"/>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341" name="Google Shape;341;p29"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342" name="Google Shape;342;p29"/>
          <p:cNvSpPr txBox="1"/>
          <p:nvPr/>
        </p:nvSpPr>
        <p:spPr>
          <a:xfrm>
            <a:off x="2221643" y="287703"/>
            <a:ext cx="5291261" cy="843818"/>
          </a:xfrm>
          <a:prstGeom prst="rect">
            <a:avLst/>
          </a:prstGeom>
          <a:noFill/>
          <a:ln>
            <a:noFill/>
          </a:ln>
        </p:spPr>
        <p:txBody>
          <a:bodyPr spcFirstLastPara="1" wrap="square" lIns="91425" tIns="45700" rIns="91425" bIns="45700" anchor="ctr" anchorCtr="0">
            <a:noAutofit/>
          </a:bodyPr>
          <a:lstStyle/>
          <a:p>
            <a:pPr marL="571500" marR="0" lvl="0" indent="-571500" algn="ctr" rtl="0">
              <a:lnSpc>
                <a:spcPct val="100000"/>
              </a:lnSpc>
              <a:spcBef>
                <a:spcPts val="0"/>
              </a:spcBef>
              <a:spcAft>
                <a:spcPts val="0"/>
              </a:spcAft>
              <a:buClr>
                <a:srgbClr val="10253F"/>
              </a:buClr>
              <a:buSzPts val="2000"/>
              <a:buFont typeface="Arial"/>
              <a:buNone/>
            </a:pPr>
            <a:r>
              <a:rPr lang="en-US" sz="2800" b="1" i="0" u="none" strike="noStrike" cap="none">
                <a:solidFill>
                  <a:schemeClr val="dk2"/>
                </a:solidFill>
                <a:latin typeface="Calibri"/>
                <a:ea typeface="Calibri"/>
                <a:cs typeface="Calibri"/>
                <a:sym typeface="Calibri"/>
              </a:rPr>
              <a:t>Pre –Approval Form </a:t>
            </a:r>
            <a:endParaRPr sz="2800" b="0" i="0" u="none" strike="noStrike" cap="none">
              <a:solidFill>
                <a:schemeClr val="dk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2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6" name="Google Shape;106;p2"/>
          <p:cNvSpPr txBox="1">
            <a:spLocks noGrp="1"/>
          </p:cNvSpPr>
          <p:nvPr>
            <p:ph type="ctrTitle"/>
          </p:nvPr>
        </p:nvSpPr>
        <p:spPr>
          <a:xfrm>
            <a:off x="1476375" y="549275"/>
            <a:ext cx="6477000" cy="790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2500"/>
              <a:buFont typeface="Calibri"/>
              <a:buNone/>
            </a:pPr>
            <a:r>
              <a:rPr lang="en-US" sz="2800" b="1" i="0" u="sng">
                <a:solidFill>
                  <a:schemeClr val="dk2"/>
                </a:solidFill>
                <a:latin typeface="Calibri"/>
                <a:ea typeface="Calibri"/>
                <a:cs typeface="Calibri"/>
                <a:sym typeface="Calibri"/>
              </a:rPr>
              <a:t>ERASMUS+ PROGRAM</a:t>
            </a:r>
            <a:br>
              <a:rPr lang="en-US" sz="2800" b="1" i="0" u="sng">
                <a:solidFill>
                  <a:schemeClr val="dk2"/>
                </a:solidFill>
                <a:latin typeface="Calibri"/>
                <a:ea typeface="Calibri"/>
                <a:cs typeface="Calibri"/>
                <a:sym typeface="Calibri"/>
              </a:rPr>
            </a:br>
            <a:endParaRPr sz="2800">
              <a:solidFill>
                <a:schemeClr val="dk2"/>
              </a:solidFill>
            </a:endParaRPr>
          </a:p>
        </p:txBody>
      </p:sp>
      <p:sp>
        <p:nvSpPr>
          <p:cNvPr id="107" name="Google Shape;107;p2"/>
          <p:cNvSpPr txBox="1">
            <a:spLocks noGrp="1"/>
          </p:cNvSpPr>
          <p:nvPr>
            <p:ph type="subTitle" idx="1"/>
          </p:nvPr>
        </p:nvSpPr>
        <p:spPr>
          <a:xfrm>
            <a:off x="1019174" y="1397793"/>
            <a:ext cx="7513637" cy="536575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76092"/>
              </a:buClr>
              <a:buSzPts val="2000"/>
              <a:buNone/>
            </a:pPr>
            <a:r>
              <a:rPr lang="en-US" sz="2000" b="1" i="0" u="none">
                <a:solidFill>
                  <a:schemeClr val="dk2"/>
                </a:solidFill>
                <a:latin typeface="Calibri"/>
                <a:ea typeface="Calibri"/>
                <a:cs typeface="Calibri"/>
                <a:sym typeface="Calibri"/>
              </a:rPr>
              <a:t>What is Erasmus+ Program?</a:t>
            </a:r>
            <a:endParaRPr sz="2000">
              <a:solidFill>
                <a:schemeClr val="dk2"/>
              </a:solidFill>
            </a:endParaRPr>
          </a:p>
          <a:p>
            <a:pPr marL="0" lvl="0" indent="0" algn="ctr" rtl="0">
              <a:lnSpc>
                <a:spcPct val="10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Erasmus+ Program, is a European Union program which encourages European higher education institutes to collaborate with each other.</a:t>
            </a:r>
            <a:endParaRPr sz="2000">
              <a:solidFill>
                <a:schemeClr val="accent1"/>
              </a:solidFill>
            </a:endParaRPr>
          </a:p>
          <a:p>
            <a:pPr marL="0" lvl="0" indent="0" algn="ctr" rtl="0">
              <a:lnSpc>
                <a:spcPct val="10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0" lvl="0" indent="0" algn="ctr" rtl="0">
              <a:lnSpc>
                <a:spcPct val="100000"/>
              </a:lnSpc>
              <a:spcBef>
                <a:spcPts val="400"/>
              </a:spcBef>
              <a:spcAft>
                <a:spcPts val="0"/>
              </a:spcAft>
              <a:buClr>
                <a:srgbClr val="376092"/>
              </a:buClr>
              <a:buSzPts val="2000"/>
              <a:buNone/>
            </a:pPr>
            <a:r>
              <a:rPr lang="en-US" sz="2000" b="1" i="0" u="none">
                <a:solidFill>
                  <a:schemeClr val="dk2"/>
                </a:solidFill>
                <a:latin typeface="Calibri"/>
                <a:ea typeface="Calibri"/>
                <a:cs typeface="Calibri"/>
                <a:sym typeface="Calibri"/>
              </a:rPr>
              <a:t>What is Erasmus+ Student Mobility?</a:t>
            </a:r>
            <a:endParaRPr sz="2000">
              <a:solidFill>
                <a:schemeClr val="dk2"/>
              </a:solidFill>
            </a:endParaRPr>
          </a:p>
          <a:p>
            <a:pPr marL="0" lvl="0" indent="0" algn="ctr" rtl="0">
              <a:lnSpc>
                <a:spcPct val="10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The Erasmus program allows you to study for one semester at a European higher education institution holding an Erasmus Charter for Higher Education (ECHE), without paying tuition fees.</a:t>
            </a:r>
            <a:endParaRPr sz="2000">
              <a:solidFill>
                <a:schemeClr val="accent1"/>
              </a:solidFill>
            </a:endParaRPr>
          </a:p>
          <a:p>
            <a:pPr marL="0" lvl="0" indent="0" algn="ctr" rtl="0">
              <a:lnSpc>
                <a:spcPct val="10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 </a:t>
            </a:r>
            <a:endParaRPr sz="2000">
              <a:solidFill>
                <a:schemeClr val="accent1"/>
              </a:solidFill>
            </a:endParaRPr>
          </a:p>
          <a:p>
            <a:pPr marL="0" lvl="0" indent="0" algn="ctr" rtl="0">
              <a:lnSpc>
                <a:spcPct val="10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In order to support the students financially, the European Commission distributes monthly grants. </a:t>
            </a:r>
            <a:endParaRPr sz="2000" b="0" i="0" u="none">
              <a:solidFill>
                <a:schemeClr val="accent1"/>
              </a:solidFill>
              <a:latin typeface="Calibri"/>
              <a:ea typeface="Calibri"/>
              <a:cs typeface="Calibri"/>
              <a:sym typeface="Calibri"/>
            </a:endParaRPr>
          </a:p>
          <a:p>
            <a:pPr marL="0" lvl="0" indent="0" algn="ctr" rtl="0">
              <a:lnSpc>
                <a:spcPct val="10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p:txBody>
      </p:sp>
      <p:pic>
        <p:nvPicPr>
          <p:cNvPr id="108" name="Google Shape;108;p2"/>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109" name="Google Shape;109;p2"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pic>
        <p:nvPicPr>
          <p:cNvPr id="110" name="Google Shape;110;p2" descr="C:\Users\PC\AppData\Local\Microsoft\Windows\INetCache\IE\LT2IN9CO\erasmus-plus-logo[1].jpg"/>
          <p:cNvPicPr preferRelativeResize="0"/>
          <p:nvPr/>
        </p:nvPicPr>
        <p:blipFill rotWithShape="1">
          <a:blip r:embed="rId6">
            <a:alphaModFix/>
          </a:blip>
          <a:srcRect/>
          <a:stretch/>
        </p:blipFill>
        <p:spPr>
          <a:xfrm>
            <a:off x="2814637" y="5410200"/>
            <a:ext cx="3922712" cy="898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48" name="Google Shape;348;p30"/>
          <p:cNvSpPr txBox="1">
            <a:spLocks noGrp="1"/>
          </p:cNvSpPr>
          <p:nvPr>
            <p:ph type="subTitle" idx="4294967295"/>
          </p:nvPr>
        </p:nvSpPr>
        <p:spPr>
          <a:xfrm>
            <a:off x="627062" y="1629140"/>
            <a:ext cx="8309220" cy="3517899"/>
          </a:xfrm>
          <a:prstGeom prst="rect">
            <a:avLst/>
          </a:prstGeom>
          <a:noFill/>
          <a:ln>
            <a:noFill/>
          </a:ln>
        </p:spPr>
        <p:txBody>
          <a:bodyPr spcFirstLastPara="1" wrap="square" lIns="91425" tIns="45700" rIns="91425" bIns="45700" anchor="t" anchorCtr="0">
            <a:noAutofit/>
          </a:bodyPr>
          <a:lstStyle/>
          <a:p>
            <a:pPr marL="571500" marR="0" lvl="0" indent="-571500" algn="ctr" rtl="0">
              <a:lnSpc>
                <a:spcPct val="80000"/>
              </a:lnSpc>
              <a:spcBef>
                <a:spcPts val="0"/>
              </a:spcBef>
              <a:spcAft>
                <a:spcPts val="0"/>
              </a:spcAft>
              <a:buClr>
                <a:schemeClr val="dk1"/>
              </a:buClr>
              <a:buSzPts val="1500"/>
              <a:buFont typeface="Arial"/>
              <a:buNone/>
            </a:pPr>
            <a:endParaRPr sz="1500" b="0" i="0" u="none" strike="noStrike" cap="none">
              <a:solidFill>
                <a:srgbClr val="898989"/>
              </a:solidFill>
              <a:latin typeface="Calibri"/>
              <a:ea typeface="Calibri"/>
              <a:cs typeface="Calibri"/>
              <a:sym typeface="Calibri"/>
            </a:endParaRPr>
          </a:p>
          <a:p>
            <a:pPr marL="571500" marR="0" lvl="0" indent="-571500" algn="l" rtl="0">
              <a:lnSpc>
                <a:spcPct val="115000"/>
              </a:lnSpc>
              <a:spcBef>
                <a:spcPts val="360"/>
              </a:spcBef>
              <a:spcAft>
                <a:spcPts val="0"/>
              </a:spcAft>
              <a:buClr>
                <a:srgbClr val="558ED5"/>
              </a:buClr>
              <a:buSzPts val="1800"/>
              <a:buFont typeface="Arial"/>
              <a:buNone/>
            </a:pPr>
            <a:r>
              <a:rPr lang="en-US" sz="2000" b="0" i="0" u="none" strike="noStrike" cap="none">
                <a:solidFill>
                  <a:schemeClr val="accent1"/>
                </a:solidFill>
                <a:latin typeface="Calibri"/>
                <a:ea typeface="Calibri"/>
                <a:cs typeface="Calibri"/>
                <a:sym typeface="Calibri"/>
              </a:rPr>
              <a:t>Then, submit it to y</a:t>
            </a:r>
            <a:r>
              <a:rPr lang="en-US" sz="2000" b="0" i="1" u="none" strike="noStrike" cap="none">
                <a:solidFill>
                  <a:schemeClr val="accent1"/>
                </a:solidFill>
                <a:latin typeface="Calibri"/>
                <a:ea typeface="Calibri"/>
                <a:cs typeface="Calibri"/>
                <a:sym typeface="Calibri"/>
              </a:rPr>
              <a:t>our Erasmus Departmental Coordinator at Bilkent </a:t>
            </a:r>
            <a:endParaRPr sz="2000" b="0" i="0" u="none" strike="noStrike" cap="none">
              <a:solidFill>
                <a:schemeClr val="accent1"/>
              </a:solidFill>
              <a:latin typeface="Calibri"/>
              <a:ea typeface="Calibri"/>
              <a:cs typeface="Calibri"/>
              <a:sym typeface="Calibri"/>
            </a:endParaRPr>
          </a:p>
          <a:p>
            <a:pPr marL="571500" marR="0" lvl="0" indent="-571500" algn="l" rtl="0">
              <a:lnSpc>
                <a:spcPct val="105000"/>
              </a:lnSpc>
              <a:spcBef>
                <a:spcPts val="360"/>
              </a:spcBef>
              <a:spcAft>
                <a:spcPts val="0"/>
              </a:spcAft>
              <a:buClr>
                <a:schemeClr val="dk2"/>
              </a:buClr>
              <a:buSzPts val="1620"/>
              <a:buFont typeface="Arial"/>
              <a:buChar char="•"/>
            </a:pPr>
            <a:r>
              <a:rPr lang="en-US" sz="1800" b="0" i="1" u="none" strike="noStrike" cap="none">
                <a:solidFill>
                  <a:schemeClr val="accent1"/>
                </a:solidFill>
                <a:latin typeface="Calibri"/>
                <a:ea typeface="Calibri"/>
                <a:cs typeface="Calibri"/>
                <a:sym typeface="Calibri"/>
              </a:rPr>
              <a:t>For Faculty of Economics, Administrative and Social Sciences : Betül Esmer, </a:t>
            </a:r>
            <a:endParaRPr sz="1800" b="0" i="0" u="none" strike="noStrike" cap="none">
              <a:solidFill>
                <a:schemeClr val="accent1"/>
              </a:solidFill>
              <a:latin typeface="Calibri"/>
              <a:ea typeface="Calibri"/>
              <a:cs typeface="Calibri"/>
              <a:sym typeface="Calibri"/>
            </a:endParaRPr>
          </a:p>
          <a:p>
            <a:pPr marL="571500" marR="0" lvl="0" indent="-571500" algn="l" rtl="0">
              <a:lnSpc>
                <a:spcPct val="105000"/>
              </a:lnSpc>
              <a:spcBef>
                <a:spcPts val="360"/>
              </a:spcBef>
              <a:spcAft>
                <a:spcPts val="0"/>
              </a:spcAft>
              <a:buClr>
                <a:schemeClr val="dk2"/>
              </a:buClr>
              <a:buSzPts val="1620"/>
              <a:buFont typeface="Arial"/>
              <a:buChar char="•"/>
            </a:pPr>
            <a:r>
              <a:rPr lang="en-US" sz="1800" b="0" i="1" u="none" strike="noStrike" cap="none">
                <a:solidFill>
                  <a:schemeClr val="accent1"/>
                </a:solidFill>
                <a:latin typeface="Calibri"/>
                <a:ea typeface="Calibri"/>
                <a:cs typeface="Calibri"/>
                <a:sym typeface="Calibri"/>
              </a:rPr>
              <a:t>For Faculty of Business Administration</a:t>
            </a:r>
            <a:r>
              <a:rPr lang="en-US" sz="1800" i="1">
                <a:solidFill>
                  <a:schemeClr val="accent1"/>
                </a:solidFill>
              </a:rPr>
              <a:t> </a:t>
            </a:r>
            <a:r>
              <a:rPr lang="en-US" sz="1800" b="0" i="1" u="none" strike="noStrike" cap="none">
                <a:solidFill>
                  <a:schemeClr val="accent1"/>
                </a:solidFill>
                <a:latin typeface="Calibri"/>
                <a:ea typeface="Calibri"/>
                <a:cs typeface="Calibri"/>
                <a:sym typeface="Calibri"/>
              </a:rPr>
              <a:t>: Buket Bıyıklı</a:t>
            </a:r>
            <a:endParaRPr sz="1800" b="0" i="0" u="none" strike="noStrike" cap="none">
              <a:solidFill>
                <a:schemeClr val="accent1"/>
              </a:solidFill>
              <a:latin typeface="Calibri"/>
              <a:ea typeface="Calibri"/>
              <a:cs typeface="Calibri"/>
              <a:sym typeface="Calibri"/>
            </a:endParaRPr>
          </a:p>
          <a:p>
            <a:pPr marL="571500" marR="0" lvl="0" indent="-571500" algn="l" rtl="0">
              <a:lnSpc>
                <a:spcPct val="105000"/>
              </a:lnSpc>
              <a:spcBef>
                <a:spcPts val="360"/>
              </a:spcBef>
              <a:spcAft>
                <a:spcPts val="0"/>
              </a:spcAft>
              <a:buClr>
                <a:schemeClr val="dk2"/>
              </a:buClr>
              <a:buSzPts val="1620"/>
              <a:buFont typeface="Arial"/>
              <a:buChar char="•"/>
            </a:pPr>
            <a:r>
              <a:rPr lang="en-US" sz="1800" b="0" i="1" u="none" strike="noStrike" cap="none">
                <a:solidFill>
                  <a:schemeClr val="accent1"/>
                </a:solidFill>
                <a:latin typeface="Calibri"/>
                <a:ea typeface="Calibri"/>
                <a:cs typeface="Calibri"/>
                <a:sym typeface="Calibri"/>
              </a:rPr>
              <a:t>For Faculty of Engineering</a:t>
            </a:r>
            <a:r>
              <a:rPr lang="en-US" sz="1800" i="1">
                <a:solidFill>
                  <a:schemeClr val="accent1"/>
                </a:solidFill>
              </a:rPr>
              <a:t> </a:t>
            </a:r>
            <a:r>
              <a:rPr lang="en-US" sz="1800" b="0" i="1" u="none" strike="noStrike" cap="none">
                <a:solidFill>
                  <a:schemeClr val="accent1"/>
                </a:solidFill>
                <a:latin typeface="Calibri"/>
                <a:ea typeface="Calibri"/>
                <a:cs typeface="Calibri"/>
                <a:sym typeface="Calibri"/>
              </a:rPr>
              <a:t>: Yelda Ateş,</a:t>
            </a:r>
            <a:endParaRPr sz="1800" b="0" i="0" u="none" strike="noStrike" cap="none">
              <a:solidFill>
                <a:schemeClr val="accent1"/>
              </a:solidFill>
              <a:latin typeface="Calibri"/>
              <a:ea typeface="Calibri"/>
              <a:cs typeface="Calibri"/>
              <a:sym typeface="Calibri"/>
            </a:endParaRPr>
          </a:p>
          <a:p>
            <a:pPr marL="571500" marR="0" lvl="0" indent="-571500" algn="l" rtl="0">
              <a:lnSpc>
                <a:spcPct val="105000"/>
              </a:lnSpc>
              <a:spcBef>
                <a:spcPts val="360"/>
              </a:spcBef>
              <a:spcAft>
                <a:spcPts val="0"/>
              </a:spcAft>
              <a:buClr>
                <a:schemeClr val="dk2"/>
              </a:buClr>
              <a:buSzPts val="1620"/>
              <a:buFont typeface="Arial"/>
              <a:buChar char="•"/>
            </a:pPr>
            <a:r>
              <a:rPr lang="en-US" sz="1800" b="0" i="1" u="none" strike="noStrike" cap="none">
                <a:solidFill>
                  <a:schemeClr val="accent1"/>
                </a:solidFill>
                <a:latin typeface="Calibri"/>
                <a:ea typeface="Calibri"/>
                <a:cs typeface="Calibri"/>
                <a:sym typeface="Calibri"/>
              </a:rPr>
              <a:t>For Faculty of Art, Design and Architecture</a:t>
            </a:r>
            <a:r>
              <a:rPr lang="en-US" sz="1800" i="1">
                <a:solidFill>
                  <a:schemeClr val="accent1"/>
                </a:solidFill>
              </a:rPr>
              <a:t> </a:t>
            </a:r>
            <a:r>
              <a:rPr lang="en-US" sz="1800" b="0" i="1" u="none" strike="noStrike" cap="none">
                <a:solidFill>
                  <a:schemeClr val="accent1"/>
                </a:solidFill>
                <a:latin typeface="Calibri"/>
                <a:ea typeface="Calibri"/>
                <a:cs typeface="Calibri"/>
                <a:sym typeface="Calibri"/>
              </a:rPr>
              <a:t>: Melek Koca Er</a:t>
            </a:r>
            <a:endParaRPr sz="1800" b="0" i="0" u="none" strike="noStrike" cap="none">
              <a:solidFill>
                <a:schemeClr val="accent1"/>
              </a:solidFill>
              <a:latin typeface="Calibri"/>
              <a:ea typeface="Calibri"/>
              <a:cs typeface="Calibri"/>
              <a:sym typeface="Calibri"/>
            </a:endParaRPr>
          </a:p>
          <a:p>
            <a:pPr marL="571500" marR="0" lvl="0" indent="-571500" algn="l" rtl="0">
              <a:lnSpc>
                <a:spcPct val="105000"/>
              </a:lnSpc>
              <a:spcBef>
                <a:spcPts val="360"/>
              </a:spcBef>
              <a:spcAft>
                <a:spcPts val="0"/>
              </a:spcAft>
              <a:buClr>
                <a:schemeClr val="dk2"/>
              </a:buClr>
              <a:buSzPts val="1620"/>
              <a:buFont typeface="Arial"/>
              <a:buChar char="•"/>
            </a:pPr>
            <a:r>
              <a:rPr lang="en-US" sz="1800" b="0" i="1" u="none" strike="noStrike" cap="none">
                <a:solidFill>
                  <a:schemeClr val="accent1"/>
                </a:solidFill>
                <a:latin typeface="Calibri"/>
                <a:ea typeface="Calibri"/>
                <a:cs typeface="Calibri"/>
                <a:sym typeface="Calibri"/>
              </a:rPr>
              <a:t>For other departments: Your Departmental 						  Exchange Coordinators</a:t>
            </a:r>
            <a:endParaRPr sz="1800" b="0" i="0" u="none" strike="noStrike" cap="none">
              <a:solidFill>
                <a:schemeClr val="accent1"/>
              </a:solidFill>
              <a:latin typeface="Calibri"/>
              <a:ea typeface="Calibri"/>
              <a:cs typeface="Calibri"/>
              <a:sym typeface="Calibri"/>
            </a:endParaRPr>
          </a:p>
          <a:p>
            <a:pPr marL="571500" marR="0" lvl="0" indent="-571500" algn="l" rtl="0">
              <a:lnSpc>
                <a:spcPct val="115000"/>
              </a:lnSpc>
              <a:spcBef>
                <a:spcPts val="360"/>
              </a:spcBef>
              <a:spcAft>
                <a:spcPts val="0"/>
              </a:spcAft>
              <a:buClr>
                <a:schemeClr val="dk2"/>
              </a:buClr>
              <a:buSzPts val="1620"/>
              <a:buFont typeface="Arial"/>
              <a:buChar char="•"/>
            </a:pPr>
            <a:r>
              <a:rPr lang="en-US" sz="1800" b="0" i="0" u="none" strike="noStrike" cap="none">
                <a:solidFill>
                  <a:schemeClr val="accent1"/>
                </a:solidFill>
                <a:latin typeface="Calibri"/>
                <a:ea typeface="Calibri"/>
                <a:cs typeface="Calibri"/>
                <a:sym typeface="Calibri"/>
              </a:rPr>
              <a:t>And our office, OISEP</a:t>
            </a:r>
            <a:endParaRPr sz="1800" b="0" i="0" u="none" strike="noStrike" cap="none">
              <a:solidFill>
                <a:schemeClr val="accent1"/>
              </a:solidFill>
              <a:latin typeface="Calibri"/>
              <a:ea typeface="Calibri"/>
              <a:cs typeface="Calibri"/>
              <a:sym typeface="Calibri"/>
            </a:endParaRPr>
          </a:p>
          <a:p>
            <a:pPr marL="571500" marR="0" lvl="0" indent="-571500" algn="l" rtl="0">
              <a:lnSpc>
                <a:spcPct val="115000"/>
              </a:lnSpc>
              <a:spcBef>
                <a:spcPts val="360"/>
              </a:spcBef>
              <a:spcAft>
                <a:spcPts val="0"/>
              </a:spcAft>
              <a:buClr>
                <a:schemeClr val="dk2"/>
              </a:buClr>
              <a:buSzPts val="1620"/>
              <a:buFont typeface="Arial"/>
              <a:buChar char="•"/>
            </a:pPr>
            <a:r>
              <a:rPr lang="en-US" sz="1800" b="0" i="0" u="none" strike="noStrike" cap="none">
                <a:solidFill>
                  <a:schemeClr val="accent1"/>
                </a:solidFill>
                <a:latin typeface="Calibri"/>
                <a:ea typeface="Calibri"/>
                <a:cs typeface="Calibri"/>
                <a:sym typeface="Calibri"/>
              </a:rPr>
              <a:t>Please also keep one copy for yourself. </a:t>
            </a:r>
            <a:endParaRPr sz="1800" b="0" i="0" u="none" strike="noStrike" cap="none">
              <a:solidFill>
                <a:schemeClr val="accent1"/>
              </a:solidFill>
              <a:latin typeface="Calibri"/>
              <a:ea typeface="Calibri"/>
              <a:cs typeface="Calibri"/>
              <a:sym typeface="Calibri"/>
            </a:endParaRPr>
          </a:p>
          <a:p>
            <a:pPr marL="571500" marR="0" lvl="0" indent="-468630" algn="l" rtl="0">
              <a:lnSpc>
                <a:spcPct val="115000"/>
              </a:lnSpc>
              <a:spcBef>
                <a:spcPts val="360"/>
              </a:spcBef>
              <a:spcAft>
                <a:spcPts val="0"/>
              </a:spcAft>
              <a:buClr>
                <a:schemeClr val="dk2"/>
              </a:buClr>
              <a:buSzPts val="1620"/>
              <a:buFont typeface="Arial"/>
              <a:buNone/>
            </a:pPr>
            <a:endParaRPr sz="2000" b="0" i="0" u="none" strike="noStrike" cap="none">
              <a:solidFill>
                <a:schemeClr val="accent1"/>
              </a:solidFill>
              <a:latin typeface="Calibri"/>
              <a:ea typeface="Calibri"/>
              <a:cs typeface="Calibri"/>
              <a:sym typeface="Calibri"/>
            </a:endParaRPr>
          </a:p>
          <a:p>
            <a:pPr marL="571500" marR="0" lvl="0" indent="-571500" algn="ctr" rtl="0">
              <a:lnSpc>
                <a:spcPct val="80000"/>
              </a:lnSpc>
              <a:spcBef>
                <a:spcPts val="140"/>
              </a:spcBef>
              <a:spcAft>
                <a:spcPts val="0"/>
              </a:spcAft>
              <a:buClr>
                <a:schemeClr val="hlink"/>
              </a:buClr>
              <a:buSzPts val="700"/>
              <a:buFont typeface="Arial"/>
              <a:buNone/>
            </a:pPr>
            <a:r>
              <a:rPr lang="en-US" sz="2000" b="0" i="0" u="none" strike="noStrike" cap="none">
                <a:solidFill>
                  <a:schemeClr val="accent1"/>
                </a:solidFill>
                <a:latin typeface="Calibri"/>
                <a:ea typeface="Calibri"/>
                <a:cs typeface="Calibri"/>
                <a:sym typeface="Calibri"/>
              </a:rPr>
              <a:t>                </a:t>
            </a:r>
            <a:endParaRPr sz="2000" b="0" i="0" u="none" strike="noStrike" cap="none">
              <a:solidFill>
                <a:schemeClr val="accent1"/>
              </a:solidFill>
              <a:latin typeface="Calibri"/>
              <a:ea typeface="Calibri"/>
              <a:cs typeface="Calibri"/>
              <a:sym typeface="Calibri"/>
            </a:endParaRPr>
          </a:p>
        </p:txBody>
      </p:sp>
      <p:pic>
        <p:nvPicPr>
          <p:cNvPr id="349" name="Google Shape;349;p30"/>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350" name="Google Shape;350;p30"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351" name="Google Shape;351;p30"/>
          <p:cNvSpPr txBox="1"/>
          <p:nvPr/>
        </p:nvSpPr>
        <p:spPr>
          <a:xfrm>
            <a:off x="1926369" y="287703"/>
            <a:ext cx="5291261" cy="843818"/>
          </a:xfrm>
          <a:prstGeom prst="rect">
            <a:avLst/>
          </a:prstGeom>
          <a:noFill/>
          <a:ln>
            <a:noFill/>
          </a:ln>
        </p:spPr>
        <p:txBody>
          <a:bodyPr spcFirstLastPara="1" wrap="square" lIns="91425" tIns="45700" rIns="91425" bIns="45700" anchor="ctr" anchorCtr="0">
            <a:noAutofit/>
          </a:bodyPr>
          <a:lstStyle/>
          <a:p>
            <a:pPr marL="571500" marR="0" lvl="0" indent="-571500" algn="ctr" rtl="0">
              <a:lnSpc>
                <a:spcPct val="100000"/>
              </a:lnSpc>
              <a:spcBef>
                <a:spcPts val="0"/>
              </a:spcBef>
              <a:spcAft>
                <a:spcPts val="0"/>
              </a:spcAft>
              <a:buClr>
                <a:srgbClr val="10253F"/>
              </a:buClr>
              <a:buSzPts val="2000"/>
              <a:buFont typeface="Arial"/>
              <a:buNone/>
            </a:pPr>
            <a:r>
              <a:rPr lang="en-US" sz="2800" b="1" i="0" u="none" strike="noStrike" cap="none">
                <a:solidFill>
                  <a:schemeClr val="dk2"/>
                </a:solidFill>
                <a:latin typeface="Calibri"/>
                <a:ea typeface="Calibri"/>
                <a:cs typeface="Calibri"/>
                <a:sym typeface="Calibri"/>
              </a:rPr>
              <a:t>Pre –Approval Form </a:t>
            </a:r>
            <a:endParaRPr sz="2800" b="0" i="0" u="none" strike="noStrike" cap="none">
              <a:solidFill>
                <a:schemeClr val="dk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1"/>
          <p:cNvPicPr preferRelativeResize="0"/>
          <p:nvPr/>
        </p:nvPicPr>
        <p:blipFill rotWithShape="1">
          <a:blip r:embed="rId3">
            <a:alphaModFix/>
          </a:blip>
          <a:srcRect/>
          <a:stretch/>
        </p:blipFill>
        <p:spPr>
          <a:xfrm>
            <a:off x="-1" y="0"/>
            <a:ext cx="9144000" cy="6858000"/>
          </a:xfrm>
          <a:prstGeom prst="rect">
            <a:avLst/>
          </a:prstGeom>
          <a:noFill/>
          <a:ln>
            <a:noFill/>
          </a:ln>
        </p:spPr>
      </p:pic>
      <p:sp>
        <p:nvSpPr>
          <p:cNvPr id="357" name="Google Shape;357;p31"/>
          <p:cNvSpPr txBox="1">
            <a:spLocks noGrp="1"/>
          </p:cNvSpPr>
          <p:nvPr>
            <p:ph type="subTitle" idx="1"/>
          </p:nvPr>
        </p:nvSpPr>
        <p:spPr>
          <a:xfrm>
            <a:off x="1146907" y="1758340"/>
            <a:ext cx="7231186" cy="3884369"/>
          </a:xfrm>
          <a:prstGeom prst="rect">
            <a:avLst/>
          </a:prstGeom>
          <a:noFill/>
          <a:ln>
            <a:noFill/>
          </a:ln>
        </p:spPr>
        <p:txBody>
          <a:bodyPr spcFirstLastPara="1" wrap="square" lIns="91425" tIns="45700" rIns="91425" bIns="45700" anchor="t" anchorCtr="0">
            <a:noAutofit/>
          </a:bodyPr>
          <a:lstStyle/>
          <a:p>
            <a:pPr marL="571500" lvl="0" indent="-571500" algn="ctr" rtl="0">
              <a:lnSpc>
                <a:spcPct val="80000"/>
              </a:lnSpc>
              <a:spcBef>
                <a:spcPts val="340"/>
              </a:spcBef>
              <a:spcAft>
                <a:spcPts val="0"/>
              </a:spcAft>
              <a:buClr>
                <a:schemeClr val="dk1"/>
              </a:buClr>
              <a:buSzPts val="1700"/>
              <a:buNone/>
            </a:pPr>
            <a:r>
              <a:rPr lang="en-US" sz="2000" b="0" i="0" u="none">
                <a:solidFill>
                  <a:schemeClr val="accent1"/>
                </a:solidFill>
                <a:latin typeface="Calibri"/>
                <a:ea typeface="Calibri"/>
                <a:cs typeface="Calibri"/>
                <a:sym typeface="Calibri"/>
              </a:rPr>
              <a:t>Please check, the email address you have stated in your application regularly. All the necessary information and your Acceptance Letter will be sent to this email address or by post. </a:t>
            </a:r>
            <a:endParaRPr sz="2000">
              <a:solidFill>
                <a:schemeClr val="accent1"/>
              </a:solidFill>
            </a:endParaRPr>
          </a:p>
          <a:p>
            <a:pPr marL="571500" lvl="0" indent="-571500" algn="ctr" rtl="0">
              <a:lnSpc>
                <a:spcPct val="115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115000"/>
              </a:lnSpc>
              <a:spcBef>
                <a:spcPts val="400"/>
              </a:spcBef>
              <a:spcAft>
                <a:spcPts val="0"/>
              </a:spcAft>
              <a:buClr>
                <a:srgbClr val="0479C8"/>
              </a:buClr>
              <a:buSzPts val="2000"/>
              <a:buNone/>
            </a:pPr>
            <a:r>
              <a:rPr lang="en-US" sz="2000" b="0" i="0" u="none">
                <a:solidFill>
                  <a:schemeClr val="accent1"/>
                </a:solidFill>
                <a:latin typeface="Calibri"/>
                <a:ea typeface="Calibri"/>
                <a:cs typeface="Calibri"/>
                <a:sym typeface="Calibri"/>
              </a:rPr>
              <a:t>            As soon as you receive your Acceptance Letter, submit a copy to our office or send  it via email to  </a:t>
            </a:r>
            <a:endParaRPr/>
          </a:p>
          <a:p>
            <a:pPr marL="571500" lvl="0" indent="-571500" algn="ctr" rtl="0">
              <a:lnSpc>
                <a:spcPct val="115000"/>
              </a:lnSpc>
              <a:spcBef>
                <a:spcPts val="400"/>
              </a:spcBef>
              <a:spcAft>
                <a:spcPts val="0"/>
              </a:spcAft>
              <a:buClr>
                <a:srgbClr val="0479C8"/>
              </a:buClr>
              <a:buSzPts val="2000"/>
              <a:buNone/>
            </a:pP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exchange-out@bilkent.edu.tr</a:t>
            </a:r>
            <a:endParaRPr sz="2000">
              <a:solidFill>
                <a:schemeClr val="accent1"/>
              </a:solidFill>
            </a:endParaRPr>
          </a:p>
          <a:p>
            <a:pPr marL="571500" lvl="0" indent="-571500" algn="ctr" rtl="0">
              <a:lnSpc>
                <a:spcPct val="115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115000"/>
              </a:lnSpc>
              <a:spcBef>
                <a:spcPts val="400"/>
              </a:spcBef>
              <a:spcAft>
                <a:spcPts val="0"/>
              </a:spcAft>
              <a:buClr>
                <a:srgbClr val="0479C8"/>
              </a:buClr>
              <a:buSzPts val="2000"/>
              <a:buNone/>
            </a:pPr>
            <a:r>
              <a:rPr lang="en-US" sz="2000" b="0" i="0" u="none">
                <a:solidFill>
                  <a:schemeClr val="accent1"/>
                </a:solidFill>
                <a:latin typeface="Calibri"/>
                <a:ea typeface="Calibri"/>
                <a:cs typeface="Calibri"/>
                <a:sym typeface="Calibri"/>
              </a:rPr>
              <a:t>It will </a:t>
            </a:r>
            <a:r>
              <a:rPr lang="en-US" sz="2000" b="0" i="0" u="none">
                <a:solidFill>
                  <a:schemeClr val="accent2"/>
                </a:solidFill>
                <a:latin typeface="Calibri"/>
                <a:ea typeface="Calibri"/>
                <a:cs typeface="Calibri"/>
                <a:sym typeface="Calibri"/>
              </a:rPr>
              <a:t>not</a:t>
            </a:r>
            <a:r>
              <a:rPr lang="en-US" sz="2000" b="0" i="0" u="none">
                <a:solidFill>
                  <a:schemeClr val="accent1"/>
                </a:solidFill>
                <a:latin typeface="Calibri"/>
                <a:ea typeface="Calibri"/>
                <a:cs typeface="Calibri"/>
                <a:sym typeface="Calibri"/>
              </a:rPr>
              <a:t> be </a:t>
            </a:r>
            <a:r>
              <a:rPr lang="en-US" sz="2000" b="0" i="0" u="none">
                <a:solidFill>
                  <a:schemeClr val="accent2"/>
                </a:solidFill>
                <a:latin typeface="Calibri"/>
                <a:ea typeface="Calibri"/>
                <a:cs typeface="Calibri"/>
                <a:sym typeface="Calibri"/>
              </a:rPr>
              <a:t>possible</a:t>
            </a:r>
            <a:r>
              <a:rPr lang="en-US" sz="2000" b="0" i="0" u="none">
                <a:solidFill>
                  <a:schemeClr val="accent1"/>
                </a:solidFill>
                <a:latin typeface="Calibri"/>
                <a:ea typeface="Calibri"/>
                <a:cs typeface="Calibri"/>
                <a:sym typeface="Calibri"/>
              </a:rPr>
              <a:t> to calculate the </a:t>
            </a:r>
            <a:r>
              <a:rPr lang="en-US" sz="2000" b="0" i="0" u="none">
                <a:solidFill>
                  <a:schemeClr val="accent2"/>
                </a:solidFill>
                <a:latin typeface="Calibri"/>
                <a:ea typeface="Calibri"/>
                <a:cs typeface="Calibri"/>
                <a:sym typeface="Calibri"/>
              </a:rPr>
              <a:t>Erasmus grants </a:t>
            </a:r>
            <a:r>
              <a:rPr lang="en-US" sz="2000" b="0" i="0" u="none">
                <a:solidFill>
                  <a:schemeClr val="accent1"/>
                </a:solidFill>
                <a:latin typeface="Calibri"/>
                <a:ea typeface="Calibri"/>
                <a:cs typeface="Calibri"/>
                <a:sym typeface="Calibri"/>
              </a:rPr>
              <a:t>of the students </a:t>
            </a:r>
            <a:r>
              <a:rPr lang="en-US" sz="2000" b="0" i="0" u="none">
                <a:solidFill>
                  <a:schemeClr val="accent2"/>
                </a:solidFill>
                <a:latin typeface="Calibri"/>
                <a:ea typeface="Calibri"/>
                <a:cs typeface="Calibri"/>
                <a:sym typeface="Calibri"/>
              </a:rPr>
              <a:t>without an acceptance letter</a:t>
            </a:r>
            <a:r>
              <a:rPr lang="en-US" sz="2000" b="0" i="0" u="none">
                <a:solidFill>
                  <a:schemeClr val="accent1"/>
                </a:solidFill>
                <a:latin typeface="Calibri"/>
                <a:ea typeface="Calibri"/>
                <a:cs typeface="Calibri"/>
                <a:sym typeface="Calibri"/>
              </a:rPr>
              <a:t>!</a:t>
            </a:r>
            <a:endParaRPr sz="2000" b="0" i="0" u="none">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888888"/>
              </a:buClr>
              <a:buSzPts val="2000"/>
              <a:buNone/>
            </a:pPr>
            <a:endParaRPr sz="2000" b="1" i="0" u="none">
              <a:solidFill>
                <a:schemeClr val="accent1"/>
              </a:solidFill>
              <a:latin typeface="Calibri"/>
              <a:ea typeface="Calibri"/>
              <a:cs typeface="Calibri"/>
              <a:sym typeface="Calibri"/>
            </a:endParaRPr>
          </a:p>
          <a:p>
            <a:pPr marL="571500" lvl="0" indent="-571500" algn="ctr" rtl="0">
              <a:lnSpc>
                <a:spcPct val="80000"/>
              </a:lnSpc>
              <a:spcBef>
                <a:spcPts val="340"/>
              </a:spcBef>
              <a:spcAft>
                <a:spcPts val="0"/>
              </a:spcAft>
              <a:buClr>
                <a:srgbClr val="888888"/>
              </a:buClr>
              <a:buSzPts val="1700"/>
              <a:buNone/>
            </a:pPr>
            <a:endParaRPr sz="2000" b="0" i="0" u="none">
              <a:solidFill>
                <a:schemeClr val="accent1"/>
              </a:solidFill>
              <a:latin typeface="Calibri"/>
              <a:ea typeface="Calibri"/>
              <a:cs typeface="Calibri"/>
              <a:sym typeface="Calibri"/>
            </a:endParaRPr>
          </a:p>
          <a:p>
            <a:pPr marL="571500" lvl="0" indent="-571500" algn="ctr" rtl="0">
              <a:lnSpc>
                <a:spcPct val="80000"/>
              </a:lnSpc>
              <a:spcBef>
                <a:spcPts val="80"/>
              </a:spcBef>
              <a:spcAft>
                <a:spcPts val="0"/>
              </a:spcAft>
              <a:buClr>
                <a:srgbClr val="898989"/>
              </a:buClr>
              <a:buSzPts val="400"/>
              <a:buNone/>
            </a:pPr>
            <a:r>
              <a:rPr lang="en-US" sz="2000" b="1" i="0" u="none">
                <a:solidFill>
                  <a:schemeClr val="accent1"/>
                </a:solidFill>
                <a:latin typeface="Calibri"/>
                <a:ea typeface="Calibri"/>
                <a:cs typeface="Calibri"/>
                <a:sym typeface="Calibri"/>
              </a:rPr>
              <a:t>              </a:t>
            </a:r>
            <a:endParaRPr sz="2000">
              <a:solidFill>
                <a:schemeClr val="accent1"/>
              </a:solidFill>
            </a:endParaRPr>
          </a:p>
        </p:txBody>
      </p:sp>
      <p:pic>
        <p:nvPicPr>
          <p:cNvPr id="358" name="Google Shape;358;p31"/>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359" name="Google Shape;359;p31"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
        <p:nvSpPr>
          <p:cNvPr id="360" name="Google Shape;360;p31"/>
          <p:cNvSpPr txBox="1"/>
          <p:nvPr/>
        </p:nvSpPr>
        <p:spPr>
          <a:xfrm>
            <a:off x="1926369" y="338503"/>
            <a:ext cx="5291261" cy="843818"/>
          </a:xfrm>
          <a:prstGeom prst="rect">
            <a:avLst/>
          </a:prstGeom>
          <a:noFill/>
          <a:ln>
            <a:noFill/>
          </a:ln>
        </p:spPr>
        <p:txBody>
          <a:bodyPr spcFirstLastPara="1" wrap="square" lIns="91425" tIns="45700" rIns="91425" bIns="45700" anchor="ctr" anchorCtr="0">
            <a:noAutofit/>
          </a:bodyPr>
          <a:lstStyle/>
          <a:p>
            <a:pPr marL="571500" marR="0" lvl="0" indent="-571500" algn="ctr" rtl="0">
              <a:lnSpc>
                <a:spcPct val="100000"/>
              </a:lnSpc>
              <a:spcBef>
                <a:spcPts val="0"/>
              </a:spcBef>
              <a:spcAft>
                <a:spcPts val="0"/>
              </a:spcAft>
              <a:buClr>
                <a:srgbClr val="10253F"/>
              </a:buClr>
              <a:buSzPts val="2000"/>
              <a:buFont typeface="Arial"/>
              <a:buNone/>
            </a:pPr>
            <a:r>
              <a:rPr lang="en-US" sz="2800" b="1" i="0" u="none" strike="noStrike" cap="none">
                <a:solidFill>
                  <a:schemeClr val="dk2"/>
                </a:solidFill>
                <a:latin typeface="Calibri"/>
                <a:ea typeface="Calibri"/>
                <a:cs typeface="Calibri"/>
                <a:sym typeface="Calibri"/>
              </a:rPr>
              <a:t>Acceptance Letter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g304d3342bf3_0_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66" name="Google Shape;366;g304d3342bf3_0_0"/>
          <p:cNvSpPr txBox="1">
            <a:spLocks noGrp="1"/>
          </p:cNvSpPr>
          <p:nvPr>
            <p:ph type="title"/>
          </p:nvPr>
        </p:nvSpPr>
        <p:spPr>
          <a:xfrm>
            <a:off x="1765422" y="260838"/>
            <a:ext cx="5613156" cy="8975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3800"/>
              <a:buFont typeface="Calibri"/>
              <a:buNone/>
            </a:pPr>
            <a:r>
              <a:rPr lang="en-US" sz="2800" b="1" i="0" u="none">
                <a:solidFill>
                  <a:schemeClr val="dk2"/>
                </a:solidFill>
                <a:latin typeface="Calibri"/>
                <a:ea typeface="Calibri"/>
                <a:cs typeface="Calibri"/>
                <a:sym typeface="Calibri"/>
              </a:rPr>
              <a:t>English Certification Letter</a:t>
            </a:r>
            <a:endParaRPr sz="2800">
              <a:solidFill>
                <a:schemeClr val="dk2"/>
              </a:solidFill>
            </a:endParaRPr>
          </a:p>
        </p:txBody>
      </p:sp>
      <p:sp>
        <p:nvSpPr>
          <p:cNvPr id="367" name="Google Shape;367;g304d3342bf3_0_0"/>
          <p:cNvSpPr txBox="1">
            <a:spLocks noGrp="1"/>
          </p:cNvSpPr>
          <p:nvPr>
            <p:ph type="body" idx="1"/>
          </p:nvPr>
        </p:nvSpPr>
        <p:spPr>
          <a:xfrm>
            <a:off x="1570465" y="2304133"/>
            <a:ext cx="6003070" cy="22497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000" b="0" i="0" u="none">
                <a:solidFill>
                  <a:schemeClr val="accent1"/>
                </a:solidFill>
                <a:latin typeface="Calibri"/>
                <a:ea typeface="Calibri"/>
                <a:cs typeface="Calibri"/>
                <a:sym typeface="Calibri"/>
              </a:rPr>
              <a:t>During your online application, </a:t>
            </a:r>
            <a:endParaRPr sz="2000">
              <a:solidFill>
                <a:schemeClr val="accent1"/>
              </a:solidFill>
            </a:endParaRPr>
          </a:p>
          <a:p>
            <a:pPr marL="0" marR="0" lvl="0" indent="0" algn="ctr" rtl="0">
              <a:lnSpc>
                <a:spcPct val="100000"/>
              </a:lnSpc>
              <a:spcBef>
                <a:spcPts val="560"/>
              </a:spcBef>
              <a:spcAft>
                <a:spcPts val="0"/>
              </a:spcAft>
              <a:buClr>
                <a:schemeClr val="dk1"/>
              </a:buClr>
              <a:buSzPts val="2800"/>
              <a:buFont typeface="Arial"/>
              <a:buNone/>
            </a:pPr>
            <a:r>
              <a:rPr lang="en-US" sz="2000" b="0" i="0" u="none">
                <a:solidFill>
                  <a:schemeClr val="accent2"/>
                </a:solidFill>
                <a:latin typeface="Calibri"/>
                <a:ea typeface="Calibri"/>
                <a:cs typeface="Calibri"/>
                <a:sym typeface="Calibri"/>
              </a:rPr>
              <a:t>English Certification Letter </a:t>
            </a:r>
            <a:endParaRPr/>
          </a:p>
          <a:p>
            <a:pPr marL="0" marR="0" lvl="0" indent="0" algn="ctr" rtl="0">
              <a:lnSpc>
                <a:spcPct val="100000"/>
              </a:lnSpc>
              <a:spcBef>
                <a:spcPts val="560"/>
              </a:spcBef>
              <a:spcAft>
                <a:spcPts val="0"/>
              </a:spcAft>
              <a:buClr>
                <a:schemeClr val="dk1"/>
              </a:buClr>
              <a:buSzPts val="2800"/>
              <a:buFont typeface="Arial"/>
              <a:buNone/>
            </a:pPr>
            <a:r>
              <a:rPr lang="en-US" sz="2000" b="0" i="0" u="none">
                <a:solidFill>
                  <a:schemeClr val="accent1"/>
                </a:solidFill>
                <a:latin typeface="Calibri"/>
                <a:ea typeface="Calibri"/>
                <a:cs typeface="Calibri"/>
                <a:sym typeface="Calibri"/>
              </a:rPr>
              <a:t>could be requested by your Host Universities </a:t>
            </a:r>
            <a:endParaRPr/>
          </a:p>
          <a:p>
            <a:pPr marL="0" marR="0" lvl="0" indent="0" algn="ctr" rtl="0">
              <a:lnSpc>
                <a:spcPct val="100000"/>
              </a:lnSpc>
              <a:spcBef>
                <a:spcPts val="560"/>
              </a:spcBef>
              <a:spcAft>
                <a:spcPts val="0"/>
              </a:spcAft>
              <a:buClr>
                <a:schemeClr val="dk1"/>
              </a:buClr>
              <a:buSzPts val="2800"/>
              <a:buFont typeface="Arial"/>
              <a:buNone/>
            </a:pPr>
            <a:r>
              <a:rPr lang="en-US" sz="2000" b="0" i="0" u="none">
                <a:solidFill>
                  <a:schemeClr val="accent1"/>
                </a:solidFill>
                <a:latin typeface="Calibri"/>
                <a:ea typeface="Calibri"/>
                <a:cs typeface="Calibri"/>
                <a:sym typeface="Calibri"/>
              </a:rPr>
              <a:t>so please send your </a:t>
            </a:r>
            <a:r>
              <a:rPr lang="en-US" sz="2000" b="0" i="0" u="none">
                <a:solidFill>
                  <a:schemeClr val="accent2"/>
                </a:solidFill>
                <a:latin typeface="Calibri"/>
                <a:ea typeface="Calibri"/>
                <a:cs typeface="Calibri"/>
                <a:sym typeface="Calibri"/>
              </a:rPr>
              <a:t>request to </a:t>
            </a:r>
            <a:endParaRPr/>
          </a:p>
          <a:p>
            <a:pPr marL="0" marR="0" lvl="0" indent="0" algn="ctr" rtl="0">
              <a:lnSpc>
                <a:spcPct val="100000"/>
              </a:lnSpc>
              <a:spcBef>
                <a:spcPts val="560"/>
              </a:spcBef>
              <a:spcAft>
                <a:spcPts val="0"/>
              </a:spcAft>
              <a:buClr>
                <a:schemeClr val="dk1"/>
              </a:buClr>
              <a:buSzPts val="2800"/>
              <a:buFont typeface="Arial"/>
              <a:buNone/>
            </a:pPr>
            <a:r>
              <a:rPr lang="en-US" sz="2000" u="sng">
                <a:solidFill>
                  <a:schemeClr val="accent1"/>
                </a:solidFill>
              </a:rPr>
              <a:t>hazirlik</a:t>
            </a:r>
            <a:r>
              <a:rPr lang="en-US" sz="2000" b="0" i="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@bilkent.edu.tr</a:t>
            </a:r>
            <a:endParaRPr sz="2000" u="sng">
              <a:solidFill>
                <a:schemeClr val="accent1"/>
              </a:solidFill>
            </a:endParaRPr>
          </a:p>
        </p:txBody>
      </p:sp>
      <p:pic>
        <p:nvPicPr>
          <p:cNvPr id="368" name="Google Shape;368;g304d3342bf3_0_0"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74" name="Google Shape;374;p32"/>
          <p:cNvSpPr txBox="1">
            <a:spLocks noGrp="1"/>
          </p:cNvSpPr>
          <p:nvPr>
            <p:ph type="subTitle" idx="1"/>
          </p:nvPr>
        </p:nvSpPr>
        <p:spPr>
          <a:xfrm>
            <a:off x="926793" y="1504093"/>
            <a:ext cx="7834252" cy="3272814"/>
          </a:xfrm>
          <a:prstGeom prst="rect">
            <a:avLst/>
          </a:prstGeom>
          <a:noFill/>
          <a:ln>
            <a:noFill/>
          </a:ln>
        </p:spPr>
        <p:txBody>
          <a:bodyPr spcFirstLastPara="1" wrap="square" lIns="91425" tIns="45700" rIns="91425" bIns="45700" anchor="t" anchorCtr="0">
            <a:noAutofit/>
          </a:bodyPr>
          <a:lstStyle/>
          <a:p>
            <a:pPr marL="571500" lvl="0" indent="-571500" algn="ctr" rtl="0">
              <a:lnSpc>
                <a:spcPct val="60000"/>
              </a:lnSpc>
              <a:spcBef>
                <a:spcPts val="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95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All students have to get an Extended Travel and Health Insurance, </a:t>
            </a:r>
            <a:r>
              <a:rPr lang="en-US" sz="2000" b="0" i="0" u="none">
                <a:solidFill>
                  <a:schemeClr val="accent2"/>
                </a:solidFill>
                <a:latin typeface="Calibri"/>
                <a:ea typeface="Calibri"/>
                <a:cs typeface="Calibri"/>
                <a:sym typeface="Calibri"/>
              </a:rPr>
              <a:t>covering the dates of their stay</a:t>
            </a:r>
            <a:r>
              <a:rPr lang="en-US" sz="2000" b="0" i="0" u="none">
                <a:solidFill>
                  <a:schemeClr val="accent1"/>
                </a:solidFill>
                <a:latin typeface="Calibri"/>
                <a:ea typeface="Calibri"/>
                <a:cs typeface="Calibri"/>
                <a:sym typeface="Calibri"/>
              </a:rPr>
              <a:t>, and submit a copy to our office before they leave. </a:t>
            </a:r>
            <a:endParaRPr/>
          </a:p>
          <a:p>
            <a:pPr marL="571500" lvl="0" indent="-571500" algn="ctr" rtl="0">
              <a:lnSpc>
                <a:spcPct val="95000"/>
              </a:lnSpc>
              <a:spcBef>
                <a:spcPts val="480"/>
              </a:spcBef>
              <a:spcAft>
                <a:spcPts val="0"/>
              </a:spcAft>
              <a:buClr>
                <a:srgbClr val="558ED5"/>
              </a:buClr>
              <a:buSzPts val="2400"/>
              <a:buNone/>
            </a:pPr>
            <a:endParaRPr sz="2000">
              <a:solidFill>
                <a:schemeClr val="accent1"/>
              </a:solidFill>
            </a:endParaRPr>
          </a:p>
          <a:p>
            <a:pPr marL="571500" lvl="0" indent="-571500" algn="ctr" rtl="0">
              <a:lnSpc>
                <a:spcPct val="95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Insurance contracts that have a </a:t>
            </a:r>
            <a:r>
              <a:rPr lang="en-US" sz="2000" b="0" i="0" u="none">
                <a:solidFill>
                  <a:schemeClr val="accent2"/>
                </a:solidFill>
                <a:latin typeface="Calibri"/>
                <a:ea typeface="Calibri"/>
                <a:cs typeface="Calibri"/>
                <a:sym typeface="Calibri"/>
              </a:rPr>
              <a:t>92 day limitations will not be accepted</a:t>
            </a:r>
            <a:r>
              <a:rPr lang="en-US" sz="2000" b="0" i="0" u="none">
                <a:solidFill>
                  <a:schemeClr val="accent1"/>
                </a:solidFill>
                <a:latin typeface="Calibri"/>
                <a:ea typeface="Calibri"/>
                <a:cs typeface="Calibri"/>
                <a:sym typeface="Calibri"/>
              </a:rPr>
              <a:t>. </a:t>
            </a:r>
            <a:endParaRPr/>
          </a:p>
          <a:p>
            <a:pPr marL="571500" lvl="0" indent="-571500" algn="ctr" rtl="0">
              <a:lnSpc>
                <a:spcPct val="95000"/>
              </a:lnSpc>
              <a:spcBef>
                <a:spcPts val="480"/>
              </a:spcBef>
              <a:spcAft>
                <a:spcPts val="0"/>
              </a:spcAft>
              <a:buClr>
                <a:srgbClr val="558ED5"/>
              </a:buClr>
              <a:buSzPts val="2400"/>
              <a:buNone/>
            </a:pPr>
            <a:endParaRPr sz="2000">
              <a:solidFill>
                <a:schemeClr val="accent1"/>
              </a:solidFill>
            </a:endParaRPr>
          </a:p>
          <a:p>
            <a:pPr marL="571500" lvl="0" indent="-571500" algn="ctr" rtl="0">
              <a:lnSpc>
                <a:spcPct val="95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Even if you have to get another insurance at the host country, you still have to get a Travel and Health Insurance before you leave Türkiye. </a:t>
            </a:r>
            <a:endParaRPr sz="2000">
              <a:solidFill>
                <a:schemeClr val="accent1"/>
              </a:solidFill>
            </a:endParaRPr>
          </a:p>
          <a:p>
            <a:pPr marL="571500" lvl="0" indent="-571500" algn="ctr" rtl="0">
              <a:lnSpc>
                <a:spcPct val="6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60000"/>
              </a:lnSpc>
              <a:spcBef>
                <a:spcPts val="400"/>
              </a:spcBef>
              <a:spcAft>
                <a:spcPts val="0"/>
              </a:spcAft>
              <a:buClr>
                <a:srgbClr val="888888"/>
              </a:buClr>
              <a:buSzPts val="2000"/>
              <a:buNone/>
            </a:pPr>
            <a:endParaRPr sz="2000" b="1" i="0" u="none">
              <a:solidFill>
                <a:schemeClr val="accent1"/>
              </a:solidFill>
              <a:latin typeface="Calibri"/>
              <a:ea typeface="Calibri"/>
              <a:cs typeface="Calibri"/>
              <a:sym typeface="Calibri"/>
            </a:endParaRPr>
          </a:p>
          <a:p>
            <a:pPr marL="571500" lvl="0" indent="-457200" algn="ctr" rtl="0">
              <a:lnSpc>
                <a:spcPct val="60000"/>
              </a:lnSpc>
              <a:spcBef>
                <a:spcPts val="400"/>
              </a:spcBef>
              <a:spcAft>
                <a:spcPts val="0"/>
              </a:spcAft>
              <a:buClr>
                <a:schemeClr val="dk2"/>
              </a:buClr>
              <a:buSzPts val="1800"/>
              <a:buFont typeface="Noto Sans Symbols"/>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140"/>
              </a:spcBef>
              <a:spcAft>
                <a:spcPts val="0"/>
              </a:spcAft>
              <a:buClr>
                <a:srgbClr val="888888"/>
              </a:buClr>
              <a:buSzPts val="7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140"/>
              </a:spcBef>
              <a:spcAft>
                <a:spcPts val="0"/>
              </a:spcAft>
              <a:buClr>
                <a:srgbClr val="888888"/>
              </a:buClr>
              <a:buSzPts val="7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140"/>
              </a:spcBef>
              <a:spcAft>
                <a:spcPts val="0"/>
              </a:spcAft>
              <a:buClr>
                <a:srgbClr val="888888"/>
              </a:buClr>
              <a:buSzPts val="700"/>
              <a:buNone/>
            </a:pPr>
            <a:endParaRPr sz="2000" b="1" i="0" u="none">
              <a:solidFill>
                <a:schemeClr val="accent1"/>
              </a:solidFill>
              <a:latin typeface="Calibri"/>
              <a:ea typeface="Calibri"/>
              <a:cs typeface="Calibri"/>
              <a:sym typeface="Calibri"/>
            </a:endParaRPr>
          </a:p>
          <a:p>
            <a:pPr marL="571500" lvl="0" indent="-571500" algn="ctr" rtl="0">
              <a:lnSpc>
                <a:spcPct val="60000"/>
              </a:lnSpc>
              <a:spcBef>
                <a:spcPts val="240"/>
              </a:spcBef>
              <a:spcAft>
                <a:spcPts val="0"/>
              </a:spcAft>
              <a:buClr>
                <a:srgbClr val="888888"/>
              </a:buClr>
              <a:buSzPts val="1200"/>
              <a:buNone/>
            </a:pPr>
            <a:endParaRPr sz="2000" b="1" i="0" u="sng">
              <a:solidFill>
                <a:schemeClr val="accent1"/>
              </a:solidFill>
              <a:latin typeface="Calibri"/>
              <a:ea typeface="Calibri"/>
              <a:cs typeface="Calibri"/>
              <a:sym typeface="Calibri"/>
            </a:endParaRPr>
          </a:p>
          <a:p>
            <a:pPr marL="571500" lvl="0" indent="-571500" algn="ctr" rtl="0">
              <a:lnSpc>
                <a:spcPct val="60000"/>
              </a:lnSpc>
              <a:spcBef>
                <a:spcPts val="140"/>
              </a:spcBef>
              <a:spcAft>
                <a:spcPts val="0"/>
              </a:spcAft>
              <a:buClr>
                <a:srgbClr val="898989"/>
              </a:buClr>
              <a:buSzPts val="700"/>
              <a:buNone/>
            </a:pPr>
            <a:r>
              <a:rPr lang="en-US" sz="2000" b="1" i="0" u="none">
                <a:solidFill>
                  <a:schemeClr val="accent1"/>
                </a:solidFill>
                <a:latin typeface="Calibri"/>
                <a:ea typeface="Calibri"/>
                <a:cs typeface="Calibri"/>
                <a:sym typeface="Calibri"/>
              </a:rPr>
              <a:t> </a:t>
            </a:r>
            <a:endParaRPr sz="2000">
              <a:solidFill>
                <a:schemeClr val="accent1"/>
              </a:solidFill>
            </a:endParaRPr>
          </a:p>
        </p:txBody>
      </p:sp>
      <p:pic>
        <p:nvPicPr>
          <p:cNvPr id="375" name="Google Shape;375;p32"/>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376" name="Google Shape;376;p32" descr="tr-amblem"/>
          <p:cNvPicPr preferRelativeResize="0"/>
          <p:nvPr/>
        </p:nvPicPr>
        <p:blipFill rotWithShape="1">
          <a:blip r:embed="rId5">
            <a:alphaModFix/>
          </a:blip>
          <a:srcRect/>
          <a:stretch/>
        </p:blipFill>
        <p:spPr>
          <a:xfrm>
            <a:off x="107950" y="115887"/>
            <a:ext cx="1225550" cy="1225550"/>
          </a:xfrm>
          <a:prstGeom prst="rect">
            <a:avLst/>
          </a:prstGeom>
          <a:noFill/>
          <a:ln>
            <a:noFill/>
          </a:ln>
        </p:spPr>
      </p:pic>
      <p:pic>
        <p:nvPicPr>
          <p:cNvPr id="377" name="Google Shape;377;p32"/>
          <p:cNvPicPr preferRelativeResize="0"/>
          <p:nvPr/>
        </p:nvPicPr>
        <p:blipFill rotWithShape="1">
          <a:blip r:embed="rId6">
            <a:alphaModFix/>
          </a:blip>
          <a:srcRect/>
          <a:stretch/>
        </p:blipFill>
        <p:spPr>
          <a:xfrm>
            <a:off x="3563937" y="4941887"/>
            <a:ext cx="2641600" cy="1757362"/>
          </a:xfrm>
          <a:prstGeom prst="rect">
            <a:avLst/>
          </a:prstGeom>
          <a:noFill/>
          <a:ln>
            <a:noFill/>
          </a:ln>
        </p:spPr>
      </p:pic>
      <p:sp>
        <p:nvSpPr>
          <p:cNvPr id="378" name="Google Shape;378;p32"/>
          <p:cNvSpPr txBox="1"/>
          <p:nvPr/>
        </p:nvSpPr>
        <p:spPr>
          <a:xfrm>
            <a:off x="1547140" y="441565"/>
            <a:ext cx="6675193" cy="8975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3800"/>
              <a:buFont typeface="Calibri"/>
              <a:buNone/>
            </a:pPr>
            <a:r>
              <a:rPr lang="en-US" sz="2800" b="1" i="0" u="none" strike="noStrike" cap="none">
                <a:solidFill>
                  <a:schemeClr val="dk2"/>
                </a:solidFill>
                <a:latin typeface="Calibri"/>
                <a:ea typeface="Calibri"/>
                <a:cs typeface="Calibri"/>
                <a:sym typeface="Calibri"/>
              </a:rPr>
              <a:t>Extended Health and Travel Insurance </a:t>
            </a:r>
            <a:endParaRPr/>
          </a:p>
          <a:p>
            <a:pPr marL="0" marR="0" lvl="0" indent="0" algn="ctr" rtl="0">
              <a:lnSpc>
                <a:spcPct val="100000"/>
              </a:lnSpc>
              <a:spcBef>
                <a:spcPts val="0"/>
              </a:spcBef>
              <a:spcAft>
                <a:spcPts val="0"/>
              </a:spcAft>
              <a:buClr>
                <a:srgbClr val="10253F"/>
              </a:buClr>
              <a:buSzPts val="3800"/>
              <a:buFont typeface="Calibri"/>
              <a:buNone/>
            </a:pPr>
            <a:r>
              <a:rPr lang="en-US" sz="2800" b="1" i="0" u="none" strike="noStrike" cap="none">
                <a:solidFill>
                  <a:schemeClr val="dk2"/>
                </a:solidFill>
                <a:latin typeface="Calibri"/>
                <a:ea typeface="Calibri"/>
                <a:cs typeface="Calibri"/>
                <a:sym typeface="Calibri"/>
              </a:rPr>
              <a:t>for Education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84" name="Google Shape;384;p33"/>
          <p:cNvSpPr txBox="1">
            <a:spLocks noGrp="1"/>
          </p:cNvSpPr>
          <p:nvPr>
            <p:ph type="title"/>
          </p:nvPr>
        </p:nvSpPr>
        <p:spPr>
          <a:xfrm>
            <a:off x="457200" y="15716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4400"/>
              <a:buFont typeface="Calibri"/>
              <a:buNone/>
            </a:pPr>
            <a:r>
              <a:rPr lang="en-US" sz="2800" b="1" i="0" u="none">
                <a:solidFill>
                  <a:schemeClr val="dk2"/>
                </a:solidFill>
                <a:latin typeface="Calibri"/>
                <a:ea typeface="Calibri"/>
                <a:cs typeface="Calibri"/>
                <a:sym typeface="Calibri"/>
              </a:rPr>
              <a:t/>
            </a:r>
            <a:br>
              <a:rPr lang="en-US" sz="2800" b="1" i="0" u="none">
                <a:solidFill>
                  <a:schemeClr val="dk2"/>
                </a:solidFill>
                <a:latin typeface="Calibri"/>
                <a:ea typeface="Calibri"/>
                <a:cs typeface="Calibri"/>
                <a:sym typeface="Calibri"/>
              </a:rPr>
            </a:br>
            <a:r>
              <a:rPr lang="en-US" sz="2800" b="1" i="0" u="none">
                <a:solidFill>
                  <a:schemeClr val="dk2"/>
                </a:solidFill>
                <a:latin typeface="Calibri"/>
                <a:ea typeface="Calibri"/>
                <a:cs typeface="Calibri"/>
                <a:sym typeface="Calibri"/>
              </a:rPr>
              <a:t>Health Insurance by A/T 11 Document</a:t>
            </a:r>
            <a:br>
              <a:rPr lang="en-US" sz="2800" b="1" i="0" u="none">
                <a:solidFill>
                  <a:schemeClr val="dk2"/>
                </a:solidFill>
                <a:latin typeface="Calibri"/>
                <a:ea typeface="Calibri"/>
                <a:cs typeface="Calibri"/>
                <a:sym typeface="Calibri"/>
              </a:rPr>
            </a:br>
            <a:endParaRPr sz="2800">
              <a:solidFill>
                <a:schemeClr val="dk2"/>
              </a:solidFill>
            </a:endParaRPr>
          </a:p>
        </p:txBody>
      </p:sp>
      <p:sp>
        <p:nvSpPr>
          <p:cNvPr id="385" name="Google Shape;385;p33"/>
          <p:cNvSpPr txBox="1">
            <a:spLocks noGrp="1"/>
          </p:cNvSpPr>
          <p:nvPr>
            <p:ph type="body" idx="1"/>
          </p:nvPr>
        </p:nvSpPr>
        <p:spPr>
          <a:xfrm>
            <a:off x="250092" y="1559780"/>
            <a:ext cx="8643815" cy="50386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None/>
            </a:pPr>
            <a:r>
              <a:rPr lang="en-US" sz="2000" b="0" i="0" u="none">
                <a:solidFill>
                  <a:schemeClr val="accent1"/>
                </a:solidFill>
                <a:latin typeface="Calibri"/>
                <a:ea typeface="Calibri"/>
                <a:cs typeface="Calibri"/>
                <a:sym typeface="Calibri"/>
              </a:rPr>
              <a:t>Students who are planning to </a:t>
            </a:r>
            <a:r>
              <a:rPr lang="en-US" sz="2000" b="0" i="0" u="none">
                <a:solidFill>
                  <a:schemeClr val="accent2"/>
                </a:solidFill>
                <a:latin typeface="Calibri"/>
                <a:ea typeface="Calibri"/>
                <a:cs typeface="Calibri"/>
                <a:sym typeface="Calibri"/>
              </a:rPr>
              <a:t>study in Germany must prove</a:t>
            </a:r>
            <a:r>
              <a:rPr lang="en-US" sz="2000" b="0" i="0" u="none">
                <a:solidFill>
                  <a:schemeClr val="accent1"/>
                </a:solidFill>
                <a:latin typeface="Calibri"/>
                <a:ea typeface="Calibri"/>
                <a:cs typeface="Calibri"/>
                <a:sym typeface="Calibri"/>
              </a:rPr>
              <a:t> either a valid German Health Insurance or the original version of the Social Insurance Agreement between Türkiye and Germany (</a:t>
            </a:r>
            <a:r>
              <a:rPr lang="en-US" sz="2000" b="0" i="0" u="none">
                <a:solidFill>
                  <a:schemeClr val="accent2"/>
                </a:solidFill>
                <a:latin typeface="Calibri"/>
                <a:ea typeface="Calibri"/>
                <a:cs typeface="Calibri"/>
                <a:sym typeface="Calibri"/>
              </a:rPr>
              <a:t>document A/T 11</a:t>
            </a:r>
            <a:r>
              <a:rPr lang="en-US" sz="2000" b="0" i="0" u="none">
                <a:solidFill>
                  <a:schemeClr val="accent1"/>
                </a:solidFill>
                <a:latin typeface="Calibri"/>
                <a:ea typeface="Calibri"/>
                <a:cs typeface="Calibri"/>
                <a:sym typeface="Calibri"/>
              </a:rPr>
              <a:t>) </a:t>
            </a:r>
            <a:endParaRPr/>
          </a:p>
          <a:p>
            <a:pPr marL="0" marR="0" lvl="0" indent="0" algn="ctr" rtl="0">
              <a:lnSpc>
                <a:spcPct val="100000"/>
              </a:lnSpc>
              <a:spcBef>
                <a:spcPts val="0"/>
              </a:spcBef>
              <a:spcAft>
                <a:spcPts val="0"/>
              </a:spcAft>
              <a:buClr>
                <a:schemeClr val="dk1"/>
              </a:buClr>
              <a:buSzPts val="2400"/>
              <a:buNone/>
            </a:pPr>
            <a:endParaRPr sz="2000">
              <a:solidFill>
                <a:schemeClr val="accent1"/>
              </a:solidFill>
            </a:endParaRPr>
          </a:p>
          <a:p>
            <a:pPr marL="0" marR="0" lvl="0" indent="0" algn="ctr" rtl="0">
              <a:lnSpc>
                <a:spcPct val="100000"/>
              </a:lnSpc>
              <a:spcBef>
                <a:spcPts val="480"/>
              </a:spcBef>
              <a:spcAft>
                <a:spcPts val="0"/>
              </a:spcAft>
              <a:buClr>
                <a:schemeClr val="dk1"/>
              </a:buClr>
              <a:buSzPts val="2400"/>
              <a:buNone/>
            </a:pPr>
            <a:r>
              <a:rPr lang="en-US" sz="2000" b="0" i="0" u="none">
                <a:solidFill>
                  <a:schemeClr val="accent1"/>
                </a:solidFill>
                <a:latin typeface="Calibri"/>
                <a:ea typeface="Calibri"/>
                <a:cs typeface="Calibri"/>
                <a:sym typeface="Calibri"/>
              </a:rPr>
              <a:t>To get the corresponding document, students have to be insured by SGK or Emekli Sandığı/SSK/Bağ-Kur, otherwise it won´t be possible to get the A/T 11 document.</a:t>
            </a:r>
            <a:endParaRPr sz="2000">
              <a:solidFill>
                <a:schemeClr val="accent1"/>
              </a:solidFill>
            </a:endParaRPr>
          </a:p>
          <a:p>
            <a:pPr marL="342900" marR="0" lvl="0" indent="-190500" algn="ctr" rtl="0">
              <a:lnSpc>
                <a:spcPct val="100000"/>
              </a:lnSpc>
              <a:spcBef>
                <a:spcPts val="480"/>
              </a:spcBef>
              <a:spcAft>
                <a:spcPts val="0"/>
              </a:spcAft>
              <a:buClr>
                <a:schemeClr val="dk1"/>
              </a:buClr>
              <a:buSzPts val="2400"/>
              <a:buFont typeface="Arial"/>
              <a:buNone/>
            </a:pPr>
            <a:endParaRPr sz="2000" b="0" i="0" u="none">
              <a:solidFill>
                <a:schemeClr val="dk1"/>
              </a:solidFill>
              <a:latin typeface="Calibri"/>
              <a:ea typeface="Calibri"/>
              <a:cs typeface="Calibri"/>
              <a:sym typeface="Calibri"/>
            </a:endParaRPr>
          </a:p>
          <a:p>
            <a:pPr marL="0" marR="0" lvl="0" indent="0" algn="ctr" rtl="0">
              <a:lnSpc>
                <a:spcPct val="100000"/>
              </a:lnSpc>
              <a:spcBef>
                <a:spcPts val="480"/>
              </a:spcBef>
              <a:spcAft>
                <a:spcPts val="0"/>
              </a:spcAft>
              <a:buClr>
                <a:srgbClr val="FF0000"/>
              </a:buClr>
              <a:buSzPts val="2400"/>
              <a:buNone/>
            </a:pPr>
            <a:r>
              <a:rPr lang="en-US" sz="2000" b="0" i="0" u="none">
                <a:solidFill>
                  <a:schemeClr val="accent1"/>
                </a:solidFill>
                <a:latin typeface="Calibri"/>
                <a:ea typeface="Calibri"/>
                <a:cs typeface="Calibri"/>
                <a:sym typeface="Calibri"/>
              </a:rPr>
              <a:t>Students who have A/T 11 Health Insurance document </a:t>
            </a:r>
            <a:r>
              <a:rPr lang="en-US" sz="2000" b="0" i="0">
                <a:solidFill>
                  <a:schemeClr val="accent2"/>
                </a:solidFill>
                <a:latin typeface="Calibri"/>
                <a:ea typeface="Calibri"/>
                <a:cs typeface="Calibri"/>
                <a:sym typeface="Calibri"/>
              </a:rPr>
              <a:t>must be subscribed to a travel/healt</a:t>
            </a:r>
            <a:r>
              <a:rPr lang="en-US" sz="2000">
                <a:solidFill>
                  <a:schemeClr val="accent2"/>
                </a:solidFill>
              </a:rPr>
              <a:t>h</a:t>
            </a:r>
            <a:r>
              <a:rPr lang="en-US" sz="2000" b="0" i="0">
                <a:solidFill>
                  <a:schemeClr val="accent2"/>
                </a:solidFill>
                <a:latin typeface="Calibri"/>
                <a:ea typeface="Calibri"/>
                <a:cs typeface="Calibri"/>
                <a:sym typeface="Calibri"/>
              </a:rPr>
              <a:t> insurance as well</a:t>
            </a:r>
            <a:r>
              <a:rPr lang="en-US" sz="2000" b="0" i="0">
                <a:solidFill>
                  <a:schemeClr val="accent1"/>
                </a:solidFill>
                <a:latin typeface="Calibri"/>
                <a:ea typeface="Calibri"/>
                <a:cs typeface="Calibri"/>
                <a:sym typeface="Calibri"/>
              </a:rPr>
              <a:t>.</a:t>
            </a:r>
            <a:endParaRPr/>
          </a:p>
          <a:p>
            <a:pPr marL="0" marR="0" lvl="0" indent="0" algn="ctr" rtl="0">
              <a:lnSpc>
                <a:spcPct val="100000"/>
              </a:lnSpc>
              <a:spcBef>
                <a:spcPts val="480"/>
              </a:spcBef>
              <a:spcAft>
                <a:spcPts val="0"/>
              </a:spcAft>
              <a:buClr>
                <a:srgbClr val="FF0000"/>
              </a:buClr>
              <a:buSzPts val="2400"/>
              <a:buNone/>
            </a:pPr>
            <a:endParaRPr sz="2000">
              <a:solidFill>
                <a:schemeClr val="accent2"/>
              </a:solidFill>
            </a:endParaRPr>
          </a:p>
          <a:p>
            <a:pPr marL="0" marR="0" lvl="0" indent="0" algn="ctr" rtl="0">
              <a:lnSpc>
                <a:spcPct val="100000"/>
              </a:lnSpc>
              <a:spcBef>
                <a:spcPts val="480"/>
              </a:spcBef>
              <a:spcAft>
                <a:spcPts val="0"/>
              </a:spcAft>
              <a:buClr>
                <a:srgbClr val="FF0000"/>
              </a:buClr>
              <a:buSzPts val="2400"/>
              <a:buNone/>
            </a:pPr>
            <a:r>
              <a:rPr lang="en-US" sz="2000" b="0" i="0" u="none">
                <a:solidFill>
                  <a:schemeClr val="accent1"/>
                </a:solidFill>
                <a:latin typeface="Calibri"/>
                <a:ea typeface="Calibri"/>
                <a:cs typeface="Calibri"/>
                <a:sym typeface="Calibri"/>
              </a:rPr>
              <a:t>This is a mandatory rule for Erasmus grant payments since </a:t>
            </a:r>
            <a:r>
              <a:rPr lang="en-US" sz="2000" b="0" i="0" u="none">
                <a:solidFill>
                  <a:schemeClr val="accent2"/>
                </a:solidFill>
                <a:latin typeface="Calibri"/>
                <a:ea typeface="Calibri"/>
                <a:cs typeface="Calibri"/>
                <a:sym typeface="Calibri"/>
              </a:rPr>
              <a:t>all Erasmus students must be subscribed to Travel and Health insurance</a:t>
            </a:r>
            <a:r>
              <a:rPr lang="en-US" sz="2000" b="0" i="0" u="none">
                <a:solidFill>
                  <a:schemeClr val="accent1"/>
                </a:solidFill>
                <a:latin typeface="Calibri"/>
                <a:ea typeface="Calibri"/>
                <a:cs typeface="Calibri"/>
                <a:sym typeface="Calibri"/>
              </a:rPr>
              <a:t> before their departure!</a:t>
            </a:r>
            <a:endParaRPr sz="2000">
              <a:solidFill>
                <a:schemeClr val="accent1"/>
              </a:solidFill>
            </a:endParaRPr>
          </a:p>
        </p:txBody>
      </p:sp>
      <p:pic>
        <p:nvPicPr>
          <p:cNvPr id="386" name="Google Shape;386;p33" descr="tr-amblem"/>
          <p:cNvPicPr preferRelativeResize="0"/>
          <p:nvPr/>
        </p:nvPicPr>
        <p:blipFill rotWithShape="1">
          <a:blip r:embed="rId4">
            <a:alphaModFix/>
          </a:blip>
          <a:srcRect/>
          <a:stretch/>
        </p:blipFill>
        <p:spPr>
          <a:xfrm>
            <a:off x="107950" y="115887"/>
            <a:ext cx="1225550" cy="1225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92" name="Google Shape;392;p34"/>
          <p:cNvSpPr txBox="1">
            <a:spLocks noGrp="1"/>
          </p:cNvSpPr>
          <p:nvPr>
            <p:ph type="subTitle" idx="1"/>
          </p:nvPr>
        </p:nvSpPr>
        <p:spPr>
          <a:xfrm>
            <a:off x="107950" y="1341437"/>
            <a:ext cx="8928100" cy="4984872"/>
          </a:xfrm>
          <a:prstGeom prst="rect">
            <a:avLst/>
          </a:prstGeom>
          <a:noFill/>
          <a:ln>
            <a:noFill/>
          </a:ln>
        </p:spPr>
        <p:txBody>
          <a:bodyPr spcFirstLastPara="1" wrap="square" lIns="91425" tIns="45700" rIns="91425" bIns="45700" anchor="t" anchorCtr="0">
            <a:noAutofit/>
          </a:bodyPr>
          <a:lstStyle/>
          <a:p>
            <a:pPr marL="571500" lvl="0" indent="-571500" algn="ctr" rtl="0">
              <a:lnSpc>
                <a:spcPct val="90000"/>
              </a:lnSpc>
              <a:spcBef>
                <a:spcPts val="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90000"/>
              </a:lnSpc>
              <a:spcBef>
                <a:spcPts val="480"/>
              </a:spcBef>
              <a:spcAft>
                <a:spcPts val="0"/>
              </a:spcAft>
              <a:buClr>
                <a:srgbClr val="10253F"/>
              </a:buClr>
              <a:buSzPts val="2400"/>
              <a:buNone/>
            </a:pPr>
            <a:r>
              <a:rPr lang="en-US" sz="2000" i="1">
                <a:solidFill>
                  <a:srgbClr val="C00000"/>
                </a:solidFill>
              </a:rPr>
              <a:t>Students who have been awarded the Erasmus grant</a:t>
            </a:r>
            <a:r>
              <a:rPr lang="en-US" sz="2000" b="0" i="1" u="none">
                <a:solidFill>
                  <a:srgbClr val="C00000"/>
                </a:solidFill>
                <a:latin typeface="Calibri"/>
                <a:ea typeface="Calibri"/>
                <a:cs typeface="Calibri"/>
                <a:sym typeface="Calibri"/>
              </a:rPr>
              <a:t> </a:t>
            </a:r>
            <a:r>
              <a:rPr lang="en-US" sz="2000" b="0" i="1" u="none">
                <a:solidFill>
                  <a:schemeClr val="accent1"/>
                </a:solidFill>
                <a:latin typeface="Calibri"/>
                <a:ea typeface="Calibri"/>
                <a:cs typeface="Calibri"/>
                <a:sym typeface="Calibri"/>
              </a:rPr>
              <a:t>have to submit their acceptance letter to OISEP and open a bank </a:t>
            </a:r>
            <a:r>
              <a:rPr lang="en-US" sz="2000" b="1" i="0" u="sng">
                <a:solidFill>
                  <a:schemeClr val="accent2"/>
                </a:solidFill>
                <a:latin typeface="Calibri"/>
                <a:ea typeface="Calibri"/>
                <a:cs typeface="Calibri"/>
                <a:sym typeface="Calibri"/>
              </a:rPr>
              <a:t>EURO (€) </a:t>
            </a:r>
            <a:r>
              <a:rPr lang="en-US" sz="2000" b="0" i="1" u="none">
                <a:solidFill>
                  <a:schemeClr val="accent1"/>
                </a:solidFill>
                <a:latin typeface="Calibri"/>
                <a:ea typeface="Calibri"/>
                <a:cs typeface="Calibri"/>
                <a:sym typeface="Calibri"/>
              </a:rPr>
              <a:t>account </a:t>
            </a:r>
            <a:r>
              <a:rPr lang="en-US" sz="2000" b="0" i="1" u="none">
                <a:solidFill>
                  <a:schemeClr val="accent2"/>
                </a:solidFill>
                <a:latin typeface="Calibri"/>
                <a:ea typeface="Calibri"/>
                <a:cs typeface="Calibri"/>
                <a:sym typeface="Calibri"/>
              </a:rPr>
              <a:t>at </a:t>
            </a:r>
            <a:r>
              <a:rPr lang="en-US" sz="2000" b="0" i="0" u="none">
                <a:solidFill>
                  <a:schemeClr val="accent2"/>
                </a:solidFill>
                <a:latin typeface="Calibri"/>
                <a:ea typeface="Calibri"/>
                <a:cs typeface="Calibri"/>
                <a:sym typeface="Calibri"/>
              </a:rPr>
              <a:t> YapıKredi Bank</a:t>
            </a:r>
            <a:r>
              <a:rPr lang="en-US" sz="2000" b="0" i="0" u="none">
                <a:solidFill>
                  <a:schemeClr val="accent1"/>
                </a:solidFill>
                <a:latin typeface="Calibri"/>
                <a:ea typeface="Calibri"/>
                <a:cs typeface="Calibri"/>
                <a:sym typeface="Calibri"/>
              </a:rPr>
              <a:t>. </a:t>
            </a:r>
            <a:endParaRPr sz="2000">
              <a:solidFill>
                <a:schemeClr val="accent1"/>
              </a:solidFill>
            </a:endParaRPr>
          </a:p>
          <a:p>
            <a:pPr marL="571500" lvl="0" indent="-571500" algn="ctr" rtl="0">
              <a:lnSpc>
                <a:spcPct val="8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80000"/>
              </a:lnSpc>
              <a:spcBef>
                <a:spcPts val="480"/>
              </a:spcBef>
              <a:spcAft>
                <a:spcPts val="0"/>
              </a:spcAft>
              <a:buClr>
                <a:srgbClr val="558ED5"/>
              </a:buClr>
              <a:buSzPts val="2000"/>
              <a:buNone/>
            </a:pPr>
            <a:r>
              <a:rPr lang="en-US" sz="2000" b="0" i="0">
                <a:solidFill>
                  <a:schemeClr val="accent1"/>
                </a:solidFill>
                <a:latin typeface="Calibri"/>
                <a:ea typeface="Calibri"/>
                <a:cs typeface="Calibri"/>
                <a:sym typeface="Calibri"/>
              </a:rPr>
              <a:t>They need to </a:t>
            </a:r>
            <a:r>
              <a:rPr lang="en-US" sz="2000" b="0" i="0">
                <a:solidFill>
                  <a:schemeClr val="accent2"/>
                </a:solidFill>
                <a:latin typeface="Calibri"/>
                <a:ea typeface="Calibri"/>
                <a:cs typeface="Calibri"/>
                <a:sym typeface="Calibri"/>
              </a:rPr>
              <a:t>send the IBAN number of </a:t>
            </a:r>
            <a:r>
              <a:rPr lang="en-US" sz="2000" b="1" i="0">
                <a:solidFill>
                  <a:schemeClr val="accent2"/>
                </a:solidFill>
                <a:latin typeface="Calibri"/>
                <a:ea typeface="Calibri"/>
                <a:cs typeface="Calibri"/>
                <a:sym typeface="Calibri"/>
              </a:rPr>
              <a:t>EURO (€) account</a:t>
            </a:r>
            <a:r>
              <a:rPr lang="en-US" sz="2000" b="0" i="0">
                <a:solidFill>
                  <a:schemeClr val="accent2"/>
                </a:solidFill>
                <a:latin typeface="Calibri"/>
                <a:ea typeface="Calibri"/>
                <a:cs typeface="Calibri"/>
                <a:sym typeface="Calibri"/>
              </a:rPr>
              <a:t> </a:t>
            </a:r>
            <a:r>
              <a:rPr lang="en-US" sz="2000" b="0" i="0">
                <a:solidFill>
                  <a:schemeClr val="accent1"/>
                </a:solidFill>
                <a:latin typeface="Calibri"/>
                <a:ea typeface="Calibri"/>
                <a:cs typeface="Calibri"/>
                <a:sym typeface="Calibri"/>
              </a:rPr>
              <a:t>and the branch name to </a:t>
            </a: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exchange-out@bilkent.edu.tr</a:t>
            </a:r>
            <a:r>
              <a:rPr lang="en-US" sz="2000" b="0" i="0">
                <a:solidFill>
                  <a:schemeClr val="accent1"/>
                </a:solidFill>
                <a:latin typeface="Arial"/>
                <a:ea typeface="Arial"/>
                <a:cs typeface="Arial"/>
                <a:sym typeface="Arial"/>
              </a:rPr>
              <a:t> </a:t>
            </a:r>
            <a:endParaRPr/>
          </a:p>
          <a:p>
            <a:pPr marL="571500" lvl="0" indent="-571500" algn="ctr" rtl="0">
              <a:lnSpc>
                <a:spcPct val="80000"/>
              </a:lnSpc>
              <a:spcBef>
                <a:spcPts val="480"/>
              </a:spcBef>
              <a:spcAft>
                <a:spcPts val="0"/>
              </a:spcAft>
              <a:buClr>
                <a:srgbClr val="558ED5"/>
              </a:buClr>
              <a:buSzPts val="2000"/>
              <a:buNone/>
            </a:pPr>
            <a:r>
              <a:rPr lang="en-US" sz="2000" b="0">
                <a:solidFill>
                  <a:schemeClr val="accent1"/>
                </a:solidFill>
                <a:latin typeface="Calibri"/>
                <a:ea typeface="Calibri"/>
                <a:cs typeface="Calibri"/>
                <a:sym typeface="Calibri"/>
              </a:rPr>
              <a:t>via email </a:t>
            </a:r>
            <a:r>
              <a:rPr lang="en-US" sz="2000" b="0">
                <a:solidFill>
                  <a:schemeClr val="accent2"/>
                </a:solidFill>
                <a:latin typeface="Calibri"/>
                <a:ea typeface="Calibri"/>
                <a:cs typeface="Calibri"/>
                <a:sym typeface="Calibri"/>
              </a:rPr>
              <a:t>at least two months prior </a:t>
            </a:r>
            <a:r>
              <a:rPr lang="en-US" sz="2000" b="0">
                <a:solidFill>
                  <a:schemeClr val="accent1"/>
                </a:solidFill>
                <a:latin typeface="Calibri"/>
                <a:ea typeface="Calibri"/>
                <a:cs typeface="Calibri"/>
                <a:sym typeface="Calibri"/>
              </a:rPr>
              <a:t>their departure. </a:t>
            </a:r>
            <a:endParaRPr sz="2000" b="0">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898989"/>
              </a:buClr>
              <a:buSzPts val="2000"/>
              <a:buNone/>
            </a:pPr>
            <a:r>
              <a:rPr lang="en-US" sz="2000" b="0" i="0" u="none">
                <a:solidFill>
                  <a:schemeClr val="accent1"/>
                </a:solidFill>
                <a:latin typeface="Calibri"/>
                <a:ea typeface="Calibri"/>
                <a:cs typeface="Calibri"/>
                <a:sym typeface="Calibri"/>
              </a:rPr>
              <a:t> </a:t>
            </a:r>
            <a:endParaRPr sz="2000">
              <a:solidFill>
                <a:schemeClr val="accent1"/>
              </a:solidFill>
            </a:endParaRPr>
          </a:p>
          <a:p>
            <a:pPr marL="571500" lvl="0" indent="-571500" algn="ctr" rtl="0">
              <a:lnSpc>
                <a:spcPct val="80000"/>
              </a:lnSpc>
              <a:spcBef>
                <a:spcPts val="480"/>
              </a:spcBef>
              <a:spcAft>
                <a:spcPts val="0"/>
              </a:spcAft>
              <a:buClr>
                <a:srgbClr val="FF0000"/>
              </a:buClr>
              <a:buSzPts val="2400"/>
              <a:buNone/>
            </a:pPr>
            <a:r>
              <a:rPr lang="en-US" sz="2000" b="0" i="0" u="sng">
                <a:solidFill>
                  <a:schemeClr val="accent2"/>
                </a:solidFill>
                <a:latin typeface="Calibri"/>
                <a:ea typeface="Calibri"/>
                <a:cs typeface="Calibri"/>
                <a:sym typeface="Calibri"/>
              </a:rPr>
              <a:t>Important reminder:</a:t>
            </a:r>
            <a:endParaRPr sz="2000">
              <a:solidFill>
                <a:schemeClr val="accent2"/>
              </a:solidFill>
            </a:endParaRPr>
          </a:p>
          <a:p>
            <a:pPr marL="571500" lvl="0" indent="-571500" algn="ctr" rtl="0">
              <a:lnSpc>
                <a:spcPct val="80000"/>
              </a:lnSpc>
              <a:spcBef>
                <a:spcPts val="400"/>
              </a:spcBef>
              <a:spcAft>
                <a:spcPts val="0"/>
              </a:spcAft>
              <a:buClr>
                <a:srgbClr val="0479C8"/>
              </a:buClr>
              <a:buSzPts val="2000"/>
              <a:buNone/>
            </a:pPr>
            <a:r>
              <a:rPr lang="en-US" sz="2000" b="0" i="0" u="none">
                <a:solidFill>
                  <a:schemeClr val="accent1"/>
                </a:solidFill>
                <a:latin typeface="Calibri"/>
                <a:ea typeface="Calibri"/>
                <a:cs typeface="Calibri"/>
                <a:sym typeface="Calibri"/>
              </a:rPr>
              <a:t>All students must share their Acceptance Letters for acquiring the </a:t>
            </a:r>
            <a:r>
              <a:rPr lang="en-US" sz="2000" b="0" i="0" u="none">
                <a:solidFill>
                  <a:schemeClr val="accent2"/>
                </a:solidFill>
                <a:latin typeface="Calibri"/>
                <a:ea typeface="Calibri"/>
                <a:cs typeface="Calibri"/>
                <a:sym typeface="Calibri"/>
              </a:rPr>
              <a:t>below</a:t>
            </a:r>
            <a:r>
              <a:rPr lang="en-US" sz="2000" b="0" i="0" u="none">
                <a:solidFill>
                  <a:schemeClr val="accent1"/>
                </a:solidFill>
                <a:latin typeface="Calibri"/>
                <a:ea typeface="Calibri"/>
                <a:cs typeface="Calibri"/>
                <a:sym typeface="Calibri"/>
              </a:rPr>
              <a:t> mentioned </a:t>
            </a:r>
            <a:r>
              <a:rPr lang="en-US" sz="2000" b="0" i="0" u="none">
                <a:solidFill>
                  <a:schemeClr val="accent2"/>
                </a:solidFill>
                <a:latin typeface="Calibri"/>
                <a:ea typeface="Calibri"/>
                <a:cs typeface="Calibri"/>
                <a:sym typeface="Calibri"/>
              </a:rPr>
              <a:t>documents</a:t>
            </a:r>
            <a:r>
              <a:rPr lang="en-US" sz="2000" b="0" i="0" u="none">
                <a:solidFill>
                  <a:schemeClr val="accent1"/>
                </a:solidFill>
                <a:latin typeface="Calibri"/>
                <a:ea typeface="Calibri"/>
                <a:cs typeface="Calibri"/>
                <a:sym typeface="Calibri"/>
              </a:rPr>
              <a:t>;</a:t>
            </a:r>
            <a:endParaRPr/>
          </a:p>
          <a:p>
            <a:pPr marL="571500" lvl="0" indent="-571500" algn="ctr" rtl="0">
              <a:lnSpc>
                <a:spcPct val="80000"/>
              </a:lnSpc>
              <a:spcBef>
                <a:spcPts val="400"/>
              </a:spcBef>
              <a:spcAft>
                <a:spcPts val="0"/>
              </a:spcAft>
              <a:buClr>
                <a:srgbClr val="0479C8"/>
              </a:buClr>
              <a:buSzPts val="2000"/>
              <a:buNone/>
            </a:pPr>
            <a:endParaRPr sz="2400">
              <a:solidFill>
                <a:schemeClr val="accent1"/>
              </a:solidFill>
            </a:endParaRPr>
          </a:p>
          <a:p>
            <a:pPr marL="571500" lvl="0" indent="-571500" algn="ctr" rtl="0">
              <a:lnSpc>
                <a:spcPct val="80000"/>
              </a:lnSpc>
              <a:spcBef>
                <a:spcPts val="400"/>
              </a:spcBef>
              <a:spcAft>
                <a:spcPts val="0"/>
              </a:spcAft>
              <a:buClr>
                <a:srgbClr val="0479C8"/>
              </a:buClr>
              <a:buSzPts val="2000"/>
              <a:buFont typeface="Arial"/>
              <a:buAutoNum type="arabicPeriod"/>
            </a:pPr>
            <a:r>
              <a:rPr lang="en-US" sz="1800" b="0" i="0" u="none">
                <a:solidFill>
                  <a:schemeClr val="accent1"/>
                </a:solidFill>
                <a:latin typeface="Calibri"/>
                <a:ea typeface="Calibri"/>
                <a:cs typeface="Calibri"/>
                <a:sym typeface="Calibri"/>
              </a:rPr>
              <a:t>Their Erasmus </a:t>
            </a:r>
            <a:r>
              <a:rPr lang="en-US" sz="1800" b="0" i="0" u="none">
                <a:solidFill>
                  <a:schemeClr val="accent2"/>
                </a:solidFill>
                <a:latin typeface="Calibri"/>
                <a:ea typeface="Calibri"/>
                <a:cs typeface="Calibri"/>
                <a:sym typeface="Calibri"/>
              </a:rPr>
              <a:t>Grant Letter </a:t>
            </a:r>
            <a:r>
              <a:rPr lang="en-US" sz="1800" b="0" i="0" u="none">
                <a:solidFill>
                  <a:schemeClr val="accent1"/>
                </a:solidFill>
                <a:latin typeface="Calibri"/>
                <a:ea typeface="Calibri"/>
                <a:cs typeface="Calibri"/>
                <a:sym typeface="Calibri"/>
              </a:rPr>
              <a:t>that provides the Erasmus grant </a:t>
            </a:r>
            <a:r>
              <a:rPr lang="en-US" sz="1800">
                <a:solidFill>
                  <a:schemeClr val="accent1"/>
                </a:solidFill>
              </a:rPr>
              <a:t>a</a:t>
            </a:r>
            <a:r>
              <a:rPr lang="en-US" sz="1800" b="0" i="0" u="none">
                <a:solidFill>
                  <a:schemeClr val="accent1"/>
                </a:solidFill>
                <a:latin typeface="Calibri"/>
                <a:ea typeface="Calibri"/>
                <a:cs typeface="Calibri"/>
                <a:sym typeface="Calibri"/>
              </a:rPr>
              <a:t>mounts for </a:t>
            </a:r>
            <a:r>
              <a:rPr lang="en-US" sz="1800" b="0" i="0" u="none">
                <a:solidFill>
                  <a:schemeClr val="accent2"/>
                </a:solidFill>
                <a:latin typeface="Calibri"/>
                <a:ea typeface="Calibri"/>
                <a:cs typeface="Calibri"/>
                <a:sym typeface="Calibri"/>
              </a:rPr>
              <a:t>Visa purposes</a:t>
            </a:r>
            <a:endParaRPr sz="1800">
              <a:solidFill>
                <a:schemeClr val="accent2"/>
              </a:solidFill>
            </a:endParaRPr>
          </a:p>
          <a:p>
            <a:pPr marL="571500" lvl="0" indent="-571500" algn="ctr" rtl="0">
              <a:lnSpc>
                <a:spcPct val="80000"/>
              </a:lnSpc>
              <a:spcBef>
                <a:spcPts val="400"/>
              </a:spcBef>
              <a:spcAft>
                <a:spcPts val="0"/>
              </a:spcAft>
              <a:buClr>
                <a:srgbClr val="0479C8"/>
              </a:buClr>
              <a:buSzPts val="2000"/>
              <a:buFont typeface="Arial"/>
              <a:buAutoNum type="arabicPeriod"/>
            </a:pPr>
            <a:r>
              <a:rPr lang="en-US" sz="1800" b="0" i="0" u="none">
                <a:solidFill>
                  <a:schemeClr val="accent1"/>
                </a:solidFill>
                <a:latin typeface="Calibri"/>
                <a:ea typeface="Calibri"/>
                <a:cs typeface="Calibri"/>
                <a:sym typeface="Calibri"/>
              </a:rPr>
              <a:t>Receiving their </a:t>
            </a:r>
            <a:r>
              <a:rPr lang="en-US" sz="1800" b="0" i="0" u="none">
                <a:solidFill>
                  <a:schemeClr val="accent2"/>
                </a:solidFill>
                <a:latin typeface="Calibri"/>
                <a:ea typeface="Calibri"/>
                <a:cs typeface="Calibri"/>
                <a:sym typeface="Calibri"/>
              </a:rPr>
              <a:t>AT11 letter </a:t>
            </a:r>
            <a:r>
              <a:rPr lang="en-US" sz="1800" b="0" i="0" u="none">
                <a:solidFill>
                  <a:schemeClr val="accent1"/>
                </a:solidFill>
                <a:latin typeface="Calibri"/>
                <a:ea typeface="Calibri"/>
                <a:cs typeface="Calibri"/>
                <a:sym typeface="Calibri"/>
              </a:rPr>
              <a:t>to be given to SGK</a:t>
            </a:r>
            <a:endParaRPr sz="1800">
              <a:solidFill>
                <a:schemeClr val="accent1"/>
              </a:solidFill>
            </a:endParaRPr>
          </a:p>
          <a:p>
            <a:pPr marL="571500" lvl="0" indent="-571500" algn="ctr" rtl="0">
              <a:lnSpc>
                <a:spcPct val="8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0479C8"/>
              </a:buClr>
              <a:buSzPts val="2000"/>
              <a:buNone/>
            </a:pPr>
            <a:r>
              <a:rPr lang="en-US" sz="1800" b="0" i="0" u="sng">
                <a:solidFill>
                  <a:schemeClr val="accent1"/>
                </a:solidFill>
                <a:latin typeface="Calibri"/>
                <a:ea typeface="Calibri"/>
                <a:cs typeface="Calibri"/>
                <a:sym typeface="Calibri"/>
              </a:rPr>
              <a:t>Unfortunately we cannot issue these documents without your acceptance letters!</a:t>
            </a:r>
            <a:endParaRPr sz="1800" u="sng">
              <a:solidFill>
                <a:schemeClr val="accent1"/>
              </a:solidFill>
            </a:endParaRPr>
          </a:p>
          <a:p>
            <a:pPr marL="571500" lvl="0" indent="-571500" algn="ctr" rtl="0">
              <a:lnSpc>
                <a:spcPct val="80000"/>
              </a:lnSpc>
              <a:spcBef>
                <a:spcPts val="400"/>
              </a:spcBef>
              <a:spcAft>
                <a:spcPts val="0"/>
              </a:spcAft>
              <a:buClr>
                <a:srgbClr val="898989"/>
              </a:buClr>
              <a:buSzPts val="2000"/>
              <a:buNone/>
            </a:pPr>
            <a:r>
              <a:rPr lang="en-US" sz="2000" b="0" i="0" u="none">
                <a:solidFill>
                  <a:schemeClr val="accent1"/>
                </a:solidFill>
                <a:latin typeface="Calibri"/>
                <a:ea typeface="Calibri"/>
                <a:cs typeface="Calibri"/>
                <a:sym typeface="Calibri"/>
              </a:rPr>
              <a:t>  </a:t>
            </a:r>
            <a:endParaRPr sz="2000">
              <a:solidFill>
                <a:schemeClr val="accent1"/>
              </a:solidFill>
            </a:endParaRPr>
          </a:p>
        </p:txBody>
      </p:sp>
      <p:pic>
        <p:nvPicPr>
          <p:cNvPr id="393" name="Google Shape;393;p34"/>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394" name="Google Shape;394;p34"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
        <p:nvSpPr>
          <p:cNvPr id="395" name="Google Shape;395;p34"/>
          <p:cNvSpPr txBox="1"/>
          <p:nvPr/>
        </p:nvSpPr>
        <p:spPr>
          <a:xfrm>
            <a:off x="457200" y="1571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4400"/>
              <a:buFont typeface="Calibri"/>
              <a:buNone/>
            </a:pPr>
            <a:r>
              <a:rPr lang="en-US" sz="2800" b="1" i="0" u="none" strike="noStrike" cap="none">
                <a:solidFill>
                  <a:schemeClr val="dk2"/>
                </a:solidFill>
                <a:latin typeface="Calibri"/>
                <a:ea typeface="Calibri"/>
                <a:cs typeface="Calibri"/>
                <a:sym typeface="Calibri"/>
              </a:rPr>
              <a:t>Preparing for the Grant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3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01" name="Google Shape;401;p35"/>
          <p:cNvSpPr txBox="1">
            <a:spLocks noGrp="1"/>
          </p:cNvSpPr>
          <p:nvPr>
            <p:ph type="subTitle" idx="1"/>
          </p:nvPr>
        </p:nvSpPr>
        <p:spPr>
          <a:xfrm>
            <a:off x="357187" y="1457324"/>
            <a:ext cx="8229599" cy="4246319"/>
          </a:xfrm>
          <a:prstGeom prst="rect">
            <a:avLst/>
          </a:prstGeom>
          <a:noFill/>
          <a:ln>
            <a:noFill/>
          </a:ln>
        </p:spPr>
        <p:txBody>
          <a:bodyPr spcFirstLastPara="1" wrap="square" lIns="91425" tIns="45700" rIns="91425" bIns="45700" anchor="t" anchorCtr="0">
            <a:noAutofit/>
          </a:bodyPr>
          <a:lstStyle/>
          <a:p>
            <a:pPr marL="571500" lvl="0" indent="-571500" algn="ctr" rtl="0">
              <a:lnSpc>
                <a:spcPct val="90000"/>
              </a:lnSpc>
              <a:spcBef>
                <a:spcPts val="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ctr" rtl="0">
              <a:lnSpc>
                <a:spcPct val="90000"/>
              </a:lnSpc>
              <a:spcBef>
                <a:spcPts val="480"/>
              </a:spcBef>
              <a:spcAft>
                <a:spcPts val="0"/>
              </a:spcAft>
              <a:buClr>
                <a:srgbClr val="10253F"/>
              </a:buClr>
              <a:buSzPts val="2400"/>
              <a:buNone/>
            </a:pPr>
            <a:r>
              <a:rPr lang="en-US" sz="2000" i="0" u="none">
                <a:solidFill>
                  <a:schemeClr val="accent1"/>
                </a:solidFill>
                <a:latin typeface="Calibri"/>
                <a:ea typeface="Calibri"/>
                <a:cs typeface="Calibri"/>
                <a:sym typeface="Calibri"/>
              </a:rPr>
              <a:t>Please send the IBAN number of your bank accounts as </a:t>
            </a:r>
            <a:endParaRPr/>
          </a:p>
          <a:p>
            <a:pPr marL="571500" lvl="0" indent="-571500" algn="ctr" rtl="0">
              <a:lnSpc>
                <a:spcPct val="90000"/>
              </a:lnSpc>
              <a:spcBef>
                <a:spcPts val="480"/>
              </a:spcBef>
              <a:spcAft>
                <a:spcPts val="0"/>
              </a:spcAft>
              <a:buClr>
                <a:srgbClr val="10253F"/>
              </a:buClr>
              <a:buSzPts val="2400"/>
              <a:buNone/>
            </a:pPr>
            <a:r>
              <a:rPr lang="en-US" sz="2000" i="0" u="none">
                <a:solidFill>
                  <a:schemeClr val="accent1"/>
                </a:solidFill>
                <a:latin typeface="Calibri"/>
                <a:ea typeface="Calibri"/>
                <a:cs typeface="Calibri"/>
                <a:sym typeface="Calibri"/>
              </a:rPr>
              <a:t>“</a:t>
            </a:r>
            <a:r>
              <a:rPr lang="en-US" sz="2000" i="0" u="none">
                <a:solidFill>
                  <a:schemeClr val="accent2"/>
                </a:solidFill>
                <a:latin typeface="Calibri"/>
                <a:ea typeface="Calibri"/>
                <a:cs typeface="Calibri"/>
                <a:sym typeface="Calibri"/>
              </a:rPr>
              <a:t>TR60 0006 7010 0000 0000 0000 00</a:t>
            </a:r>
            <a:r>
              <a:rPr lang="en-US" sz="2000" i="0" u="none">
                <a:solidFill>
                  <a:schemeClr val="accent1"/>
                </a:solidFill>
                <a:latin typeface="Calibri"/>
                <a:ea typeface="Calibri"/>
                <a:cs typeface="Calibri"/>
                <a:sym typeface="Calibri"/>
              </a:rPr>
              <a:t>”</a:t>
            </a:r>
            <a:endParaRPr sz="2000">
              <a:solidFill>
                <a:schemeClr val="accent1"/>
              </a:solidFill>
            </a:endParaRPr>
          </a:p>
          <a:p>
            <a:pPr marL="990600" lvl="1" indent="-533400" algn="ctr" rtl="0">
              <a:lnSpc>
                <a:spcPct val="90000"/>
              </a:lnSpc>
              <a:spcBef>
                <a:spcPts val="400"/>
              </a:spcBef>
              <a:spcAft>
                <a:spcPts val="0"/>
              </a:spcAft>
              <a:buClr>
                <a:srgbClr val="2501FF"/>
              </a:buClr>
              <a:buSzPts val="2000"/>
              <a:buNone/>
            </a:pPr>
            <a:r>
              <a:rPr lang="en-US" sz="2000" i="0" u="none">
                <a:solidFill>
                  <a:schemeClr val="accent1"/>
                </a:solidFill>
                <a:latin typeface="Calibri"/>
                <a:ea typeface="Calibri"/>
                <a:cs typeface="Calibri"/>
                <a:sym typeface="Calibri"/>
              </a:rPr>
              <a:t>   ‘ </a:t>
            </a:r>
            <a:r>
              <a:rPr lang="en-US" sz="2000" i="0" u="none">
                <a:solidFill>
                  <a:schemeClr val="accent2"/>
                </a:solidFill>
                <a:latin typeface="Calibri"/>
                <a:ea typeface="Calibri"/>
                <a:cs typeface="Calibri"/>
                <a:sym typeface="Calibri"/>
              </a:rPr>
              <a:t>....... Bank Name with Branch</a:t>
            </a:r>
            <a:r>
              <a:rPr lang="en-US" sz="2000" i="0" u="none">
                <a:solidFill>
                  <a:schemeClr val="accent1"/>
                </a:solidFill>
                <a:latin typeface="Calibri"/>
                <a:ea typeface="Calibri"/>
                <a:cs typeface="Calibri"/>
                <a:sym typeface="Calibri"/>
              </a:rPr>
              <a:t>’ via email.  </a:t>
            </a:r>
            <a:endParaRPr sz="2000">
              <a:solidFill>
                <a:schemeClr val="accent1"/>
              </a:solidFill>
            </a:endParaRPr>
          </a:p>
          <a:p>
            <a:pPr marL="990600" lvl="1" indent="-533400" algn="ctr" rtl="0">
              <a:lnSpc>
                <a:spcPct val="90000"/>
              </a:lnSpc>
              <a:spcBef>
                <a:spcPts val="400"/>
              </a:spcBef>
              <a:spcAft>
                <a:spcPts val="0"/>
              </a:spcAft>
              <a:buClr>
                <a:srgbClr val="888888"/>
              </a:buClr>
              <a:buSzPts val="2000"/>
              <a:buNone/>
            </a:pPr>
            <a:endParaRPr sz="2000" i="0" u="none">
              <a:solidFill>
                <a:schemeClr val="accent1"/>
              </a:solidFill>
              <a:latin typeface="Calibri"/>
              <a:ea typeface="Calibri"/>
              <a:cs typeface="Calibri"/>
              <a:sym typeface="Calibri"/>
            </a:endParaRPr>
          </a:p>
          <a:p>
            <a:pPr marL="990600" lvl="1" indent="-533400" algn="ctr" rtl="0">
              <a:lnSpc>
                <a:spcPct val="90000"/>
              </a:lnSpc>
              <a:spcBef>
                <a:spcPts val="400"/>
              </a:spcBef>
              <a:spcAft>
                <a:spcPts val="0"/>
              </a:spcAft>
              <a:buClr>
                <a:srgbClr val="558ED5"/>
              </a:buClr>
              <a:buSzPts val="2000"/>
              <a:buNone/>
            </a:pPr>
            <a:r>
              <a:rPr lang="en-US" sz="2000" i="0" u="none">
                <a:solidFill>
                  <a:srgbClr val="C00000"/>
                </a:solidFill>
                <a:latin typeface="Calibri"/>
                <a:ea typeface="Calibri"/>
                <a:cs typeface="Calibri"/>
                <a:sym typeface="Calibri"/>
              </a:rPr>
              <a:t>All students who are granted or not,</a:t>
            </a:r>
            <a:r>
              <a:rPr lang="en-US" sz="2000" i="0" u="none">
                <a:solidFill>
                  <a:schemeClr val="accent1"/>
                </a:solidFill>
                <a:latin typeface="Calibri"/>
                <a:ea typeface="Calibri"/>
                <a:cs typeface="Calibri"/>
                <a:sym typeface="Calibri"/>
              </a:rPr>
              <a:t> have to open an account and send it to </a:t>
            </a:r>
            <a:endParaRPr/>
          </a:p>
          <a:p>
            <a:pPr marL="990600" lvl="1" indent="-533400" algn="ctr" rtl="0">
              <a:lnSpc>
                <a:spcPct val="90000"/>
              </a:lnSpc>
              <a:spcBef>
                <a:spcPts val="400"/>
              </a:spcBef>
              <a:spcAft>
                <a:spcPts val="0"/>
              </a:spcAft>
              <a:buClr>
                <a:srgbClr val="558ED5"/>
              </a:buClr>
              <a:buSzPts val="2000"/>
              <a:buNone/>
            </a:pPr>
            <a:r>
              <a:rPr lang="en-US" sz="2000" i="0" u="sng">
                <a:solidFill>
                  <a:schemeClr val="accent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exchange-out@bilkent.edu.tr</a:t>
            </a:r>
            <a:r>
              <a:rPr lang="en-US" sz="2000" i="0" u="none">
                <a:solidFill>
                  <a:schemeClr val="accent2"/>
                </a:solidFill>
                <a:latin typeface="Calibri"/>
                <a:ea typeface="Calibri"/>
                <a:cs typeface="Calibri"/>
                <a:sym typeface="Calibri"/>
              </a:rPr>
              <a:t> </a:t>
            </a:r>
            <a:endParaRPr sz="2000">
              <a:solidFill>
                <a:schemeClr val="accent2"/>
              </a:solidFill>
            </a:endParaRPr>
          </a:p>
          <a:p>
            <a:pPr marL="990600" lvl="1" indent="-533400" algn="ctr" rtl="0">
              <a:lnSpc>
                <a:spcPct val="9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 </a:t>
            </a:r>
            <a:endParaRPr sz="2000">
              <a:solidFill>
                <a:schemeClr val="accent1"/>
              </a:solidFill>
            </a:endParaRPr>
          </a:p>
          <a:p>
            <a:pPr marL="990600" lvl="1" indent="-533400" algn="ctr" rtl="0">
              <a:lnSpc>
                <a:spcPct val="90000"/>
              </a:lnSpc>
              <a:spcBef>
                <a:spcPts val="480"/>
              </a:spcBef>
              <a:spcAft>
                <a:spcPts val="0"/>
              </a:spcAft>
              <a:buClr>
                <a:srgbClr val="FF0000"/>
              </a:buClr>
              <a:buSzPts val="2400"/>
              <a:buNone/>
            </a:pPr>
            <a:r>
              <a:rPr lang="en-US" sz="2000" b="0" i="0">
                <a:solidFill>
                  <a:schemeClr val="accent1"/>
                </a:solidFill>
                <a:latin typeface="Calibri"/>
                <a:ea typeface="Calibri"/>
                <a:cs typeface="Calibri"/>
                <a:sym typeface="Calibri"/>
              </a:rPr>
              <a:t>Please make sure that you </a:t>
            </a:r>
            <a:r>
              <a:rPr lang="en-US" sz="2000" b="0" i="0">
                <a:solidFill>
                  <a:schemeClr val="accent2"/>
                </a:solidFill>
                <a:latin typeface="Calibri"/>
                <a:ea typeface="Calibri"/>
                <a:cs typeface="Calibri"/>
                <a:sym typeface="Calibri"/>
              </a:rPr>
              <a:t>send your </a:t>
            </a:r>
            <a:r>
              <a:rPr lang="en-US" sz="2000" b="1" i="0">
                <a:solidFill>
                  <a:schemeClr val="accent2"/>
                </a:solidFill>
                <a:latin typeface="Calibri"/>
                <a:ea typeface="Calibri"/>
                <a:cs typeface="Calibri"/>
                <a:sym typeface="Calibri"/>
              </a:rPr>
              <a:t>EURO</a:t>
            </a:r>
            <a:r>
              <a:rPr lang="en-US" sz="2000" b="0" i="0">
                <a:solidFill>
                  <a:schemeClr val="accent2"/>
                </a:solidFill>
                <a:latin typeface="Calibri"/>
                <a:ea typeface="Calibri"/>
                <a:cs typeface="Calibri"/>
                <a:sym typeface="Calibri"/>
              </a:rPr>
              <a:t> accounts only</a:t>
            </a:r>
            <a:r>
              <a:rPr lang="en-US" sz="2000" b="0" i="0">
                <a:solidFill>
                  <a:schemeClr val="accent1"/>
                </a:solidFill>
                <a:latin typeface="Calibri"/>
                <a:ea typeface="Calibri"/>
                <a:cs typeface="Calibri"/>
                <a:sym typeface="Calibri"/>
              </a:rPr>
              <a:t>, </a:t>
            </a:r>
            <a:r>
              <a:rPr lang="en-US" sz="2000" b="1" i="0">
                <a:solidFill>
                  <a:schemeClr val="accent1"/>
                </a:solidFill>
                <a:latin typeface="Calibri"/>
                <a:ea typeface="Calibri"/>
                <a:cs typeface="Calibri"/>
                <a:sym typeface="Calibri"/>
              </a:rPr>
              <a:t>not TRY </a:t>
            </a:r>
            <a:r>
              <a:rPr lang="en-US" sz="2000" b="0" i="0">
                <a:solidFill>
                  <a:schemeClr val="accent1"/>
                </a:solidFill>
                <a:latin typeface="Calibri"/>
                <a:ea typeface="Calibri"/>
                <a:cs typeface="Calibri"/>
                <a:sym typeface="Calibri"/>
              </a:rPr>
              <a:t>ones since grant payments cannot be made to TRY accounts!</a:t>
            </a:r>
            <a:endParaRPr/>
          </a:p>
          <a:p>
            <a:pPr marL="990600" lvl="1" indent="-533400" algn="ctr" rtl="0">
              <a:lnSpc>
                <a:spcPct val="90000"/>
              </a:lnSpc>
              <a:spcBef>
                <a:spcPts val="480"/>
              </a:spcBef>
              <a:spcAft>
                <a:spcPts val="0"/>
              </a:spcAft>
              <a:buClr>
                <a:srgbClr val="FF0000"/>
              </a:buClr>
              <a:buSzPts val="2400"/>
              <a:buNone/>
            </a:pPr>
            <a:endParaRPr sz="2000">
              <a:solidFill>
                <a:schemeClr val="accent1"/>
              </a:solidFill>
            </a:endParaRPr>
          </a:p>
          <a:p>
            <a:pPr marL="990600" lvl="1" indent="-533400" algn="ctr" rtl="0">
              <a:lnSpc>
                <a:spcPct val="90000"/>
              </a:lnSpc>
              <a:spcBef>
                <a:spcPts val="480"/>
              </a:spcBef>
              <a:spcAft>
                <a:spcPts val="0"/>
              </a:spcAft>
              <a:buClr>
                <a:srgbClr val="13B923"/>
              </a:buClr>
              <a:buSzPts val="2400"/>
              <a:buNone/>
            </a:pPr>
            <a:r>
              <a:rPr lang="en-US" sz="2000" b="0" i="0">
                <a:solidFill>
                  <a:schemeClr val="accent1"/>
                </a:solidFill>
                <a:latin typeface="Calibri"/>
                <a:ea typeface="Calibri"/>
                <a:cs typeface="Calibri"/>
                <a:sym typeface="Calibri"/>
              </a:rPr>
              <a:t>Your </a:t>
            </a:r>
            <a:r>
              <a:rPr lang="en-US" sz="2000" b="1" i="0">
                <a:solidFill>
                  <a:schemeClr val="accent1"/>
                </a:solidFill>
                <a:latin typeface="Calibri"/>
                <a:ea typeface="Calibri"/>
                <a:cs typeface="Calibri"/>
                <a:sym typeface="Calibri"/>
              </a:rPr>
              <a:t>EURO</a:t>
            </a:r>
            <a:r>
              <a:rPr lang="en-US" sz="2000" b="0" i="0">
                <a:solidFill>
                  <a:schemeClr val="accent1"/>
                </a:solidFill>
                <a:latin typeface="Calibri"/>
                <a:ea typeface="Calibri"/>
                <a:cs typeface="Calibri"/>
                <a:sym typeface="Calibri"/>
              </a:rPr>
              <a:t> accounts </a:t>
            </a:r>
            <a:r>
              <a:rPr lang="en-US" sz="2000" b="0" i="0">
                <a:solidFill>
                  <a:schemeClr val="accent2"/>
                </a:solidFill>
                <a:latin typeface="Calibri"/>
                <a:ea typeface="Calibri"/>
                <a:cs typeface="Calibri"/>
                <a:sym typeface="Calibri"/>
              </a:rPr>
              <a:t>must be in your name </a:t>
            </a:r>
            <a:r>
              <a:rPr lang="en-US" sz="2000" b="1" i="0">
                <a:solidFill>
                  <a:schemeClr val="accent1"/>
                </a:solidFill>
                <a:latin typeface="Calibri"/>
                <a:ea typeface="Calibri"/>
                <a:cs typeface="Calibri"/>
                <a:sym typeface="Calibri"/>
              </a:rPr>
              <a:t>not in your family name.</a:t>
            </a:r>
            <a:endParaRPr sz="2000">
              <a:solidFill>
                <a:schemeClr val="accent1"/>
              </a:solidFill>
            </a:endParaRPr>
          </a:p>
        </p:txBody>
      </p:sp>
      <p:pic>
        <p:nvPicPr>
          <p:cNvPr id="402" name="Google Shape;402;p35"/>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403" name="Google Shape;403;p35"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
        <p:nvSpPr>
          <p:cNvPr id="404" name="Google Shape;404;p35"/>
          <p:cNvSpPr txBox="1"/>
          <p:nvPr/>
        </p:nvSpPr>
        <p:spPr>
          <a:xfrm>
            <a:off x="457200" y="1571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4400"/>
              <a:buFont typeface="Calibri"/>
              <a:buNone/>
            </a:pPr>
            <a:r>
              <a:rPr lang="en-US" sz="2800" b="1" i="0" u="none" strike="noStrike" cap="none">
                <a:solidFill>
                  <a:schemeClr val="dk2"/>
                </a:solidFill>
                <a:latin typeface="Calibri"/>
                <a:ea typeface="Calibri"/>
                <a:cs typeface="Calibri"/>
                <a:sym typeface="Calibri"/>
              </a:rPr>
              <a:t>Preparing for the Grant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pic>
        <p:nvPicPr>
          <p:cNvPr id="409" name="Google Shape;409;p3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10" name="Google Shape;410;p37"/>
          <p:cNvSpPr txBox="1">
            <a:spLocks noGrp="1"/>
          </p:cNvSpPr>
          <p:nvPr>
            <p:ph type="subTitle" idx="1"/>
          </p:nvPr>
        </p:nvSpPr>
        <p:spPr>
          <a:xfrm>
            <a:off x="1295400" y="1893948"/>
            <a:ext cx="6748500" cy="3070200"/>
          </a:xfrm>
          <a:prstGeom prst="rect">
            <a:avLst/>
          </a:prstGeom>
          <a:noFill/>
          <a:ln>
            <a:noFill/>
          </a:ln>
        </p:spPr>
        <p:txBody>
          <a:bodyPr spcFirstLastPara="1" wrap="square" lIns="91425" tIns="45700" rIns="91425" bIns="45700" anchor="t" anchorCtr="0">
            <a:noAutofit/>
          </a:bodyPr>
          <a:lstStyle/>
          <a:p>
            <a:pPr marL="571500" lvl="0" indent="-571500" algn="ctr" rtl="0">
              <a:lnSpc>
                <a:spcPct val="80000"/>
              </a:lnSpc>
              <a:spcBef>
                <a:spcPts val="480"/>
              </a:spcBef>
              <a:spcAft>
                <a:spcPts val="0"/>
              </a:spcAft>
              <a:buClr>
                <a:srgbClr val="898989"/>
              </a:buClr>
              <a:buSzPts val="2000"/>
              <a:buNone/>
            </a:pPr>
            <a:r>
              <a:rPr lang="en-US" sz="2000" b="0" i="0">
                <a:solidFill>
                  <a:schemeClr val="accent1"/>
                </a:solidFill>
                <a:latin typeface="Calibri"/>
                <a:ea typeface="Calibri"/>
                <a:cs typeface="Calibri"/>
                <a:sym typeface="Calibri"/>
              </a:rPr>
              <a:t>After the completion of the Erasmus documents, the </a:t>
            </a:r>
            <a:r>
              <a:rPr lang="en-US" sz="2000" b="0" i="0">
                <a:solidFill>
                  <a:schemeClr val="accent2"/>
                </a:solidFill>
                <a:latin typeface="Calibri"/>
                <a:ea typeface="Calibri"/>
                <a:cs typeface="Calibri"/>
                <a:sym typeface="Calibri"/>
              </a:rPr>
              <a:t>European Commission will sent</a:t>
            </a:r>
            <a:r>
              <a:rPr lang="en-US" sz="2000" b="0" i="0">
                <a:solidFill>
                  <a:schemeClr val="accent1"/>
                </a:solidFill>
                <a:latin typeface="Calibri"/>
                <a:ea typeface="Calibri"/>
                <a:cs typeface="Calibri"/>
                <a:sym typeface="Calibri"/>
              </a:rPr>
              <a:t> ‘Online Participant’s Report’ to your Bilkent e-mail using the ‘Beneficiary Module’. </a:t>
            </a:r>
            <a:endParaRPr sz="2000">
              <a:solidFill>
                <a:schemeClr val="accent1"/>
              </a:solidFill>
            </a:endParaRPr>
          </a:p>
          <a:p>
            <a:pPr marL="571500" lvl="0" indent="-571500" algn="ctr" rtl="0">
              <a:lnSpc>
                <a:spcPct val="80000"/>
              </a:lnSpc>
              <a:spcBef>
                <a:spcPts val="480"/>
              </a:spcBef>
              <a:spcAft>
                <a:spcPts val="0"/>
              </a:spcAft>
              <a:buClr>
                <a:srgbClr val="FF0000"/>
              </a:buClr>
              <a:buSzPts val="2400"/>
              <a:buNone/>
            </a:pPr>
            <a:endParaRPr sz="2000">
              <a:solidFill>
                <a:schemeClr val="accent1"/>
              </a:solidFill>
            </a:endParaRPr>
          </a:p>
          <a:p>
            <a:pPr marL="571500" lvl="0" indent="-571500" algn="just" rtl="0">
              <a:lnSpc>
                <a:spcPct val="80000"/>
              </a:lnSpc>
              <a:spcBef>
                <a:spcPts val="480"/>
              </a:spcBef>
              <a:spcAft>
                <a:spcPts val="0"/>
              </a:spcAft>
              <a:buClr>
                <a:srgbClr val="FF0000"/>
              </a:buClr>
              <a:buSzPts val="2400"/>
              <a:buNone/>
            </a:pPr>
            <a:r>
              <a:rPr lang="en-US" sz="2000">
                <a:solidFill>
                  <a:srgbClr val="C00000"/>
                </a:solidFill>
              </a:rPr>
              <a:t>All students, regardless of grant status,</a:t>
            </a:r>
            <a:r>
              <a:rPr lang="en-US" sz="2000">
                <a:solidFill>
                  <a:schemeClr val="accent1"/>
                </a:solidFill>
              </a:rPr>
              <a:t> are required to complete and submit the Participant Report online. </a:t>
            </a:r>
            <a:endParaRPr sz="2000">
              <a:solidFill>
                <a:schemeClr val="accent1"/>
              </a:solidFill>
            </a:endParaRPr>
          </a:p>
          <a:p>
            <a:pPr marL="571500" lvl="0" indent="-571500" algn="just" rtl="0">
              <a:lnSpc>
                <a:spcPct val="80000"/>
              </a:lnSpc>
              <a:spcBef>
                <a:spcPts val="480"/>
              </a:spcBef>
              <a:spcAft>
                <a:spcPts val="0"/>
              </a:spcAft>
              <a:buClr>
                <a:srgbClr val="FF0000"/>
              </a:buClr>
              <a:buSzPts val="2400"/>
              <a:buNone/>
            </a:pPr>
            <a:endParaRPr sz="2000">
              <a:solidFill>
                <a:schemeClr val="accent1"/>
              </a:solidFill>
            </a:endParaRPr>
          </a:p>
          <a:p>
            <a:pPr marL="571500" lvl="0" indent="-571500" algn="ctr" rtl="0">
              <a:lnSpc>
                <a:spcPct val="80000"/>
              </a:lnSpc>
              <a:spcBef>
                <a:spcPts val="480"/>
              </a:spcBef>
              <a:spcAft>
                <a:spcPts val="0"/>
              </a:spcAft>
              <a:buClr>
                <a:srgbClr val="FF0000"/>
              </a:buClr>
              <a:buSzPts val="2400"/>
              <a:buNone/>
            </a:pPr>
            <a:r>
              <a:rPr lang="en-US" sz="2000" i="0">
                <a:solidFill>
                  <a:schemeClr val="accent1"/>
                </a:solidFill>
                <a:latin typeface="Calibri"/>
                <a:ea typeface="Calibri"/>
                <a:cs typeface="Calibri"/>
                <a:sym typeface="Calibri"/>
              </a:rPr>
              <a:t>You have </a:t>
            </a:r>
            <a:r>
              <a:rPr lang="en-US" sz="2000" i="0">
                <a:solidFill>
                  <a:schemeClr val="accent2"/>
                </a:solidFill>
                <a:latin typeface="Calibri"/>
                <a:ea typeface="Calibri"/>
                <a:cs typeface="Calibri"/>
                <a:sym typeface="Calibri"/>
              </a:rPr>
              <a:t>to fill and submit it online </a:t>
            </a:r>
            <a:endParaRPr sz="2000">
              <a:solidFill>
                <a:schemeClr val="accent2"/>
              </a:solidFill>
            </a:endParaRPr>
          </a:p>
          <a:p>
            <a:pPr marL="571500" lvl="0" indent="-571500" algn="ctr" rtl="0">
              <a:lnSpc>
                <a:spcPct val="80000"/>
              </a:lnSpc>
              <a:spcBef>
                <a:spcPts val="480"/>
              </a:spcBef>
              <a:spcAft>
                <a:spcPts val="0"/>
              </a:spcAft>
              <a:buClr>
                <a:srgbClr val="FF0000"/>
              </a:buClr>
              <a:buSzPts val="2400"/>
              <a:buNone/>
            </a:pPr>
            <a:r>
              <a:rPr lang="en-US" sz="2000" i="0">
                <a:solidFill>
                  <a:schemeClr val="accent1"/>
                </a:solidFill>
                <a:latin typeface="Calibri"/>
                <a:ea typeface="Calibri"/>
                <a:cs typeface="Calibri"/>
                <a:sym typeface="Calibri"/>
              </a:rPr>
              <a:t>for being </a:t>
            </a:r>
            <a:r>
              <a:rPr lang="en-US" sz="2000" i="0">
                <a:solidFill>
                  <a:schemeClr val="accent2"/>
                </a:solidFill>
                <a:latin typeface="Calibri"/>
                <a:ea typeface="Calibri"/>
                <a:cs typeface="Calibri"/>
                <a:sym typeface="Calibri"/>
              </a:rPr>
              <a:t>eligible to the remaining 20% grant</a:t>
            </a:r>
            <a:r>
              <a:rPr lang="en-US" sz="2000" i="0">
                <a:solidFill>
                  <a:schemeClr val="accent1"/>
                </a:solidFill>
                <a:latin typeface="Calibri"/>
                <a:ea typeface="Calibri"/>
                <a:cs typeface="Calibri"/>
                <a:sym typeface="Calibri"/>
              </a:rPr>
              <a:t> payment.</a:t>
            </a:r>
            <a:endParaRPr sz="2000" i="0">
              <a:solidFill>
                <a:schemeClr val="accent1"/>
              </a:solidFill>
              <a:latin typeface="Calibri"/>
              <a:ea typeface="Calibri"/>
              <a:cs typeface="Calibri"/>
              <a:sym typeface="Calibri"/>
            </a:endParaRPr>
          </a:p>
          <a:p>
            <a:pPr marL="571500" lvl="0" indent="-571500" algn="ctr" rtl="0">
              <a:lnSpc>
                <a:spcPct val="80000"/>
              </a:lnSpc>
              <a:spcBef>
                <a:spcPts val="480"/>
              </a:spcBef>
              <a:spcAft>
                <a:spcPts val="0"/>
              </a:spcAft>
              <a:buClr>
                <a:srgbClr val="FF0000"/>
              </a:buClr>
              <a:buSzPts val="2400"/>
              <a:buNone/>
            </a:pPr>
            <a:endParaRPr sz="2000">
              <a:solidFill>
                <a:schemeClr val="accent1"/>
              </a:solidFill>
            </a:endParaRPr>
          </a:p>
          <a:p>
            <a:pPr marL="571500" lvl="0" indent="-571500" algn="ctr" rtl="0">
              <a:lnSpc>
                <a:spcPct val="80000"/>
              </a:lnSpc>
              <a:spcBef>
                <a:spcPts val="480"/>
              </a:spcBef>
              <a:spcAft>
                <a:spcPts val="0"/>
              </a:spcAft>
              <a:buClr>
                <a:srgbClr val="FF0000"/>
              </a:buClr>
              <a:buSzPts val="2400"/>
              <a:buNone/>
            </a:pPr>
            <a:endParaRPr sz="2000">
              <a:solidFill>
                <a:schemeClr val="accent1"/>
              </a:solidFill>
            </a:endParaRPr>
          </a:p>
          <a:p>
            <a:pPr marL="571500" lvl="0" indent="-571500" algn="ctr" rtl="0">
              <a:lnSpc>
                <a:spcPct val="80000"/>
              </a:lnSpc>
              <a:spcBef>
                <a:spcPts val="480"/>
              </a:spcBef>
              <a:spcAft>
                <a:spcPts val="0"/>
              </a:spcAft>
              <a:buClr>
                <a:srgbClr val="888888"/>
              </a:buClr>
              <a:buSzPts val="2400"/>
              <a:buNone/>
            </a:pPr>
            <a:endParaRPr sz="2000" i="0">
              <a:solidFill>
                <a:schemeClr val="accent1"/>
              </a:solidFill>
              <a:latin typeface="Calibri"/>
              <a:ea typeface="Calibri"/>
              <a:cs typeface="Calibri"/>
              <a:sym typeface="Calibri"/>
            </a:endParaRPr>
          </a:p>
          <a:p>
            <a:pPr marL="571500" lvl="0" indent="-571500" algn="ctr" rtl="0">
              <a:lnSpc>
                <a:spcPct val="80000"/>
              </a:lnSpc>
              <a:spcBef>
                <a:spcPts val="480"/>
              </a:spcBef>
              <a:spcAft>
                <a:spcPts val="0"/>
              </a:spcAft>
              <a:buClr>
                <a:srgbClr val="FF0000"/>
              </a:buClr>
              <a:buSzPts val="2400"/>
              <a:buNone/>
            </a:pPr>
            <a:r>
              <a:rPr lang="en-US" sz="2000" i="0">
                <a:solidFill>
                  <a:schemeClr val="accent1"/>
                </a:solidFill>
                <a:latin typeface="Calibri"/>
                <a:ea typeface="Calibri"/>
                <a:cs typeface="Calibri"/>
                <a:sym typeface="Calibri"/>
              </a:rPr>
              <a:t>Please </a:t>
            </a:r>
            <a:r>
              <a:rPr lang="en-US" sz="2000" i="0">
                <a:solidFill>
                  <a:schemeClr val="accent2"/>
                </a:solidFill>
                <a:latin typeface="Calibri"/>
                <a:ea typeface="Calibri"/>
                <a:cs typeface="Calibri"/>
                <a:sym typeface="Calibri"/>
              </a:rPr>
              <a:t>submit</a:t>
            </a:r>
            <a:r>
              <a:rPr lang="en-US" sz="2000" i="0">
                <a:solidFill>
                  <a:schemeClr val="accent1"/>
                </a:solidFill>
                <a:latin typeface="Calibri"/>
                <a:ea typeface="Calibri"/>
                <a:cs typeface="Calibri"/>
                <a:sym typeface="Calibri"/>
              </a:rPr>
              <a:t> your online report </a:t>
            </a:r>
            <a:r>
              <a:rPr lang="en-US" sz="2000" i="0">
                <a:solidFill>
                  <a:schemeClr val="accent2"/>
                </a:solidFill>
                <a:latin typeface="Calibri"/>
                <a:ea typeface="Calibri"/>
                <a:cs typeface="Calibri"/>
                <a:sym typeface="Calibri"/>
              </a:rPr>
              <a:t>on time</a:t>
            </a:r>
            <a:r>
              <a:rPr lang="en-US" sz="2000" i="0">
                <a:solidFill>
                  <a:schemeClr val="accent1"/>
                </a:solidFill>
                <a:latin typeface="Calibri"/>
                <a:ea typeface="Calibri"/>
                <a:cs typeface="Calibri"/>
                <a:sym typeface="Calibri"/>
              </a:rPr>
              <a:t>! </a:t>
            </a:r>
            <a:endParaRPr sz="2000">
              <a:solidFill>
                <a:schemeClr val="accent1"/>
              </a:solidFill>
            </a:endParaRPr>
          </a:p>
        </p:txBody>
      </p:sp>
      <p:pic>
        <p:nvPicPr>
          <p:cNvPr id="411" name="Google Shape;411;p37"/>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12" name="Google Shape;412;p37"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413" name="Google Shape;413;p37"/>
          <p:cNvSpPr txBox="1"/>
          <p:nvPr/>
        </p:nvSpPr>
        <p:spPr>
          <a:xfrm>
            <a:off x="457200" y="1571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4400"/>
              <a:buFont typeface="Calibri"/>
              <a:buNone/>
            </a:pPr>
            <a:r>
              <a:rPr lang="en-US" sz="2800" b="1" i="0" u="none" strike="noStrike" cap="none">
                <a:solidFill>
                  <a:schemeClr val="dk2"/>
                </a:solidFill>
                <a:latin typeface="Calibri"/>
                <a:ea typeface="Calibri"/>
                <a:cs typeface="Calibri"/>
                <a:sym typeface="Calibri"/>
              </a:rPr>
              <a:t>Erasmus+ Participant’s Report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19" name="Google Shape;419;p38"/>
          <p:cNvSpPr txBox="1">
            <a:spLocks noGrp="1"/>
          </p:cNvSpPr>
          <p:nvPr>
            <p:ph type="subTitle" idx="1"/>
          </p:nvPr>
        </p:nvSpPr>
        <p:spPr>
          <a:xfrm>
            <a:off x="1295400" y="1657838"/>
            <a:ext cx="7215554" cy="3852008"/>
          </a:xfrm>
          <a:prstGeom prst="rect">
            <a:avLst/>
          </a:prstGeom>
          <a:noFill/>
          <a:ln>
            <a:noFill/>
          </a:ln>
        </p:spPr>
        <p:txBody>
          <a:bodyPr spcFirstLastPara="1" wrap="square" lIns="91425" tIns="45700" rIns="91425" bIns="45700" anchor="t" anchorCtr="0">
            <a:noAutofit/>
          </a:bodyPr>
          <a:lstStyle/>
          <a:p>
            <a:pPr marL="342900" lvl="0" indent="-190500" algn="ctr" rtl="0">
              <a:lnSpc>
                <a:spcPct val="100000"/>
              </a:lnSpc>
              <a:spcBef>
                <a:spcPts val="0"/>
              </a:spcBef>
              <a:spcAft>
                <a:spcPts val="0"/>
              </a:spcAft>
              <a:buClr>
                <a:srgbClr val="888888"/>
              </a:buClr>
              <a:buSzPts val="2400"/>
              <a:buNone/>
            </a:pPr>
            <a:endParaRPr sz="2000" i="0">
              <a:solidFill>
                <a:schemeClr val="accent1"/>
              </a:solidFill>
              <a:latin typeface="Calibri"/>
              <a:ea typeface="Calibri"/>
              <a:cs typeface="Calibri"/>
              <a:sym typeface="Calibri"/>
            </a:endParaRPr>
          </a:p>
          <a:p>
            <a:pPr marL="342900" lvl="0" indent="-342900" algn="ctr" rtl="0">
              <a:lnSpc>
                <a:spcPct val="100000"/>
              </a:lnSpc>
              <a:spcBef>
                <a:spcPts val="480"/>
              </a:spcBef>
              <a:spcAft>
                <a:spcPts val="0"/>
              </a:spcAft>
              <a:buClr>
                <a:srgbClr val="888888"/>
              </a:buClr>
              <a:buSzPts val="2400"/>
              <a:buNone/>
            </a:pPr>
            <a:endParaRPr sz="2000" i="0">
              <a:solidFill>
                <a:schemeClr val="accent1"/>
              </a:solidFill>
              <a:latin typeface="Calibri"/>
              <a:ea typeface="Calibri"/>
              <a:cs typeface="Calibri"/>
              <a:sym typeface="Calibri"/>
            </a:endParaRPr>
          </a:p>
          <a:p>
            <a:pPr marL="342900" lvl="0" indent="-342900" algn="ctr" rtl="0">
              <a:lnSpc>
                <a:spcPct val="100000"/>
              </a:lnSpc>
              <a:spcBef>
                <a:spcPts val="560"/>
              </a:spcBef>
              <a:spcAft>
                <a:spcPts val="0"/>
              </a:spcAft>
              <a:buClr>
                <a:srgbClr val="FF0000"/>
              </a:buClr>
              <a:buSzPts val="2800"/>
              <a:buNone/>
            </a:pPr>
            <a:r>
              <a:rPr lang="en-US" sz="2000">
                <a:solidFill>
                  <a:schemeClr val="accent1"/>
                </a:solidFill>
              </a:rPr>
              <a:t>Your remaining 20% grant payment will be calculated based on your </a:t>
            </a:r>
            <a:r>
              <a:rPr lang="en-US" sz="2000">
                <a:solidFill>
                  <a:schemeClr val="accent2"/>
                </a:solidFill>
              </a:rPr>
              <a:t>exact study period</a:t>
            </a:r>
            <a:r>
              <a:rPr lang="en-US" sz="2000">
                <a:solidFill>
                  <a:schemeClr val="accent1"/>
                </a:solidFill>
              </a:rPr>
              <a:t>, as approved by the partner university and indicated in your official dates form.</a:t>
            </a:r>
            <a:endParaRPr/>
          </a:p>
          <a:p>
            <a:pPr marL="342900" lvl="0" indent="-342900" algn="ctr" rtl="0">
              <a:lnSpc>
                <a:spcPct val="100000"/>
              </a:lnSpc>
              <a:spcBef>
                <a:spcPts val="560"/>
              </a:spcBef>
              <a:spcAft>
                <a:spcPts val="0"/>
              </a:spcAft>
              <a:buClr>
                <a:srgbClr val="888888"/>
              </a:buClr>
              <a:buSzPts val="2800"/>
              <a:buNone/>
            </a:pPr>
            <a:endParaRPr sz="2000" i="0">
              <a:solidFill>
                <a:schemeClr val="accent1"/>
              </a:solidFill>
              <a:latin typeface="Calibri"/>
              <a:ea typeface="Calibri"/>
              <a:cs typeface="Calibri"/>
              <a:sym typeface="Calibri"/>
            </a:endParaRPr>
          </a:p>
          <a:p>
            <a:pPr marL="342900" lvl="0" indent="-342900" algn="ctr" rtl="0">
              <a:lnSpc>
                <a:spcPct val="100000"/>
              </a:lnSpc>
              <a:spcBef>
                <a:spcPts val="560"/>
              </a:spcBef>
              <a:spcAft>
                <a:spcPts val="0"/>
              </a:spcAft>
              <a:buClr>
                <a:srgbClr val="FF0000"/>
              </a:buClr>
              <a:buSzPts val="2800"/>
              <a:buNone/>
            </a:pPr>
            <a:r>
              <a:rPr lang="en-US" sz="2000" i="0">
                <a:solidFill>
                  <a:schemeClr val="accent1"/>
                </a:solidFill>
                <a:latin typeface="Calibri"/>
                <a:ea typeface="Calibri"/>
                <a:cs typeface="Calibri"/>
                <a:sym typeface="Calibri"/>
              </a:rPr>
              <a:t>Your </a:t>
            </a:r>
            <a:r>
              <a:rPr lang="en-US" sz="2000" i="0">
                <a:solidFill>
                  <a:schemeClr val="accent2"/>
                </a:solidFill>
                <a:latin typeface="Calibri"/>
                <a:ea typeface="Calibri"/>
                <a:cs typeface="Calibri"/>
                <a:sym typeface="Calibri"/>
              </a:rPr>
              <a:t>resit</a:t>
            </a:r>
            <a:r>
              <a:rPr lang="en-US" sz="2000" i="0">
                <a:solidFill>
                  <a:schemeClr val="accent1"/>
                </a:solidFill>
                <a:latin typeface="Calibri"/>
                <a:ea typeface="Calibri"/>
                <a:cs typeface="Calibri"/>
                <a:sym typeface="Calibri"/>
              </a:rPr>
              <a:t> exam periods are </a:t>
            </a:r>
            <a:r>
              <a:rPr lang="en-US" sz="2000" i="0">
                <a:solidFill>
                  <a:schemeClr val="accent2"/>
                </a:solidFill>
                <a:latin typeface="Calibri"/>
                <a:ea typeface="Calibri"/>
                <a:cs typeface="Calibri"/>
                <a:sym typeface="Calibri"/>
              </a:rPr>
              <a:t>not</a:t>
            </a:r>
            <a:r>
              <a:rPr lang="en-US" sz="2000" i="0">
                <a:solidFill>
                  <a:schemeClr val="accent1"/>
                </a:solidFill>
                <a:latin typeface="Calibri"/>
                <a:ea typeface="Calibri"/>
                <a:cs typeface="Calibri"/>
                <a:sym typeface="Calibri"/>
              </a:rPr>
              <a:t> </a:t>
            </a:r>
            <a:r>
              <a:rPr lang="en-US" sz="2000" i="0">
                <a:solidFill>
                  <a:schemeClr val="accent2"/>
                </a:solidFill>
                <a:latin typeface="Calibri"/>
                <a:ea typeface="Calibri"/>
                <a:cs typeface="Calibri"/>
                <a:sym typeface="Calibri"/>
              </a:rPr>
              <a:t>included</a:t>
            </a:r>
            <a:r>
              <a:rPr lang="en-US" sz="2000" i="0">
                <a:solidFill>
                  <a:schemeClr val="accent1"/>
                </a:solidFill>
                <a:latin typeface="Calibri"/>
                <a:ea typeface="Calibri"/>
                <a:cs typeface="Calibri"/>
                <a:sym typeface="Calibri"/>
              </a:rPr>
              <a:t> in the calculation of the remaining part of your grants.  </a:t>
            </a:r>
            <a:endParaRPr sz="2000" i="0">
              <a:solidFill>
                <a:schemeClr val="accent1"/>
              </a:solidFill>
              <a:latin typeface="Calibri"/>
              <a:ea typeface="Calibri"/>
              <a:cs typeface="Calibri"/>
              <a:sym typeface="Calibri"/>
            </a:endParaRPr>
          </a:p>
        </p:txBody>
      </p:sp>
      <p:pic>
        <p:nvPicPr>
          <p:cNvPr id="420" name="Google Shape;420;p38"/>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21" name="Google Shape;421;p38"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422" name="Google Shape;422;p38"/>
          <p:cNvSpPr txBox="1"/>
          <p:nvPr/>
        </p:nvSpPr>
        <p:spPr>
          <a:xfrm>
            <a:off x="457200" y="1381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4400"/>
              <a:buFont typeface="Calibri"/>
              <a:buNone/>
            </a:pPr>
            <a:r>
              <a:rPr lang="en-US" sz="2800" b="1" i="0" u="none" strike="noStrike" cap="none">
                <a:solidFill>
                  <a:schemeClr val="dk2"/>
                </a:solidFill>
                <a:latin typeface="Calibri"/>
                <a:ea typeface="Calibri"/>
                <a:cs typeface="Calibri"/>
                <a:sym typeface="Calibri"/>
              </a:rPr>
              <a:t>Remaining Grant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3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28" name="Google Shape;428;p39"/>
          <p:cNvSpPr txBox="1">
            <a:spLocks noGrp="1"/>
          </p:cNvSpPr>
          <p:nvPr>
            <p:ph type="subTitle" idx="1"/>
          </p:nvPr>
        </p:nvSpPr>
        <p:spPr>
          <a:xfrm>
            <a:off x="701673" y="1746249"/>
            <a:ext cx="7900987" cy="3959225"/>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400"/>
              </a:spcBef>
              <a:spcAft>
                <a:spcPts val="0"/>
              </a:spcAft>
              <a:buClr>
                <a:srgbClr val="558ED5"/>
              </a:buClr>
              <a:buSzPts val="2000"/>
              <a:buNone/>
            </a:pPr>
            <a:r>
              <a:rPr lang="en-US" sz="2000">
                <a:solidFill>
                  <a:srgbClr val="C00000"/>
                </a:solidFill>
              </a:rPr>
              <a:t>Students receiving the Erasmus+ grant </a:t>
            </a:r>
            <a:r>
              <a:rPr lang="en-US" sz="2000" b="0" i="0" u="none">
                <a:solidFill>
                  <a:schemeClr val="accent1"/>
                </a:solidFill>
                <a:latin typeface="Calibri"/>
                <a:ea typeface="Calibri"/>
                <a:cs typeface="Calibri"/>
                <a:sym typeface="Calibri"/>
              </a:rPr>
              <a:t>will be eligible to have additional Travel Support grant for their semester abroad.</a:t>
            </a:r>
            <a:endParaRPr sz="2000" b="0" i="0" u="none">
              <a:solidFill>
                <a:schemeClr val="accent1"/>
              </a:solidFill>
              <a:latin typeface="Calibri"/>
              <a:ea typeface="Calibri"/>
              <a:cs typeface="Calibri"/>
              <a:sym typeface="Calibri"/>
            </a:endParaRPr>
          </a:p>
          <a:p>
            <a:pPr marL="342900" lvl="0" indent="-342900" algn="ctr" rtl="0">
              <a:lnSpc>
                <a:spcPct val="100000"/>
              </a:lnSpc>
              <a:spcBef>
                <a:spcPts val="240"/>
              </a:spcBef>
              <a:spcAft>
                <a:spcPts val="0"/>
              </a:spcAft>
              <a:buClr>
                <a:srgbClr val="888888"/>
              </a:buClr>
              <a:buSzPts val="1200"/>
              <a:buNone/>
            </a:pPr>
            <a:endParaRPr sz="1200" b="0" i="0" u="none">
              <a:solidFill>
                <a:schemeClr val="accent1"/>
              </a:solidFill>
              <a:latin typeface="Calibri"/>
              <a:ea typeface="Calibri"/>
              <a:cs typeface="Calibri"/>
              <a:sym typeface="Calibri"/>
            </a:endParaRPr>
          </a:p>
          <a:p>
            <a:pPr marL="342900" lvl="0" indent="-342900" algn="ctr" rtl="0">
              <a:lnSpc>
                <a:spcPct val="10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This is a round-trip amount paid </a:t>
            </a:r>
            <a:r>
              <a:rPr lang="en-US" sz="2000" b="0" i="0">
                <a:solidFill>
                  <a:schemeClr val="accent2"/>
                </a:solidFill>
                <a:latin typeface="Calibri"/>
                <a:ea typeface="Calibri"/>
                <a:cs typeface="Calibri"/>
                <a:sym typeface="Calibri"/>
              </a:rPr>
              <a:t>once only </a:t>
            </a:r>
            <a:r>
              <a:rPr lang="en-US" sz="2000" b="0" i="0" u="none">
                <a:solidFill>
                  <a:schemeClr val="accent1"/>
                </a:solidFill>
                <a:latin typeface="Calibri"/>
                <a:ea typeface="Calibri"/>
                <a:cs typeface="Calibri"/>
                <a:sym typeface="Calibri"/>
              </a:rPr>
              <a:t>to contribute to the travel expenses of Erasmus+ students and will be paid to all students after completing the need documents in the `Before Mobility` part of our Checklist. </a:t>
            </a:r>
            <a:endParaRPr sz="2000" b="0" i="0" u="none">
              <a:solidFill>
                <a:schemeClr val="accent1"/>
              </a:solidFill>
              <a:latin typeface="Calibri"/>
              <a:ea typeface="Calibri"/>
              <a:cs typeface="Calibri"/>
              <a:sym typeface="Calibri"/>
            </a:endParaRPr>
          </a:p>
          <a:p>
            <a:pPr marL="342900" lvl="0" indent="-342900" algn="ctr" rtl="0">
              <a:lnSpc>
                <a:spcPct val="100000"/>
              </a:lnSpc>
              <a:spcBef>
                <a:spcPts val="320"/>
              </a:spcBef>
              <a:spcAft>
                <a:spcPts val="0"/>
              </a:spcAft>
              <a:buClr>
                <a:srgbClr val="888888"/>
              </a:buClr>
              <a:buSzPts val="1600"/>
              <a:buNone/>
            </a:pPr>
            <a:endParaRPr sz="1600" b="0" i="0" u="none">
              <a:solidFill>
                <a:schemeClr val="accent1"/>
              </a:solidFill>
              <a:latin typeface="Calibri"/>
              <a:ea typeface="Calibri"/>
              <a:cs typeface="Calibri"/>
              <a:sym typeface="Calibri"/>
            </a:endParaRPr>
          </a:p>
          <a:p>
            <a:pPr marL="342900" lvl="0" indent="-342900" algn="ctr" rtl="0">
              <a:lnSpc>
                <a:spcPct val="10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 The </a:t>
            </a:r>
            <a:r>
              <a:rPr lang="en-US" sz="2000" b="0" i="0" u="none">
                <a:solidFill>
                  <a:schemeClr val="accent2"/>
                </a:solidFill>
                <a:latin typeface="Calibri"/>
                <a:ea typeface="Calibri"/>
                <a:cs typeface="Calibri"/>
                <a:sym typeface="Calibri"/>
              </a:rPr>
              <a:t>distance in kilometers </a:t>
            </a:r>
            <a:r>
              <a:rPr lang="en-US" sz="2000" b="0" i="0" u="none">
                <a:solidFill>
                  <a:schemeClr val="accent1"/>
                </a:solidFill>
                <a:latin typeface="Calibri"/>
                <a:ea typeface="Calibri"/>
                <a:cs typeface="Calibri"/>
                <a:sym typeface="Calibri"/>
              </a:rPr>
              <a:t>between the starting point of mobility and the location of the activity should be determined using the distance calculator provided by the European Commission. </a:t>
            </a:r>
            <a:endParaRPr>
              <a:solidFill>
                <a:schemeClr val="accent1"/>
              </a:solidFill>
            </a:endParaRPr>
          </a:p>
        </p:txBody>
      </p:sp>
      <p:pic>
        <p:nvPicPr>
          <p:cNvPr id="429" name="Google Shape;429;p39"/>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30" name="Google Shape;430;p39"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pic>
        <p:nvPicPr>
          <p:cNvPr id="431" name="Google Shape;431;p39" descr="https://www.bilkent.edu.tr/1p.gif"/>
          <p:cNvPicPr preferRelativeResize="0"/>
          <p:nvPr/>
        </p:nvPicPr>
        <p:blipFill rotWithShape="1">
          <a:blip r:embed="rId6">
            <a:alphaModFix/>
          </a:blip>
          <a:srcRect/>
          <a:stretch/>
        </p:blipFill>
        <p:spPr>
          <a:xfrm>
            <a:off x="1714500" y="3725862"/>
            <a:ext cx="9525" cy="4286250"/>
          </a:xfrm>
          <a:prstGeom prst="rect">
            <a:avLst/>
          </a:prstGeom>
          <a:noFill/>
          <a:ln>
            <a:noFill/>
          </a:ln>
        </p:spPr>
      </p:pic>
      <p:sp>
        <p:nvSpPr>
          <p:cNvPr id="432" name="Google Shape;432;p39"/>
          <p:cNvSpPr txBox="1">
            <a:spLocks noGrp="1"/>
          </p:cNvSpPr>
          <p:nvPr>
            <p:ph type="ctrTitle"/>
          </p:nvPr>
        </p:nvSpPr>
        <p:spPr>
          <a:xfrm>
            <a:off x="849983" y="291671"/>
            <a:ext cx="7604369" cy="94700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2400"/>
              <a:buFont typeface="Verdana"/>
              <a:buNone/>
            </a:pPr>
            <a:r>
              <a:rPr lang="en-US" sz="2800" b="1" i="0" u="none">
                <a:solidFill>
                  <a:schemeClr val="dk2"/>
                </a:solidFill>
                <a:latin typeface="Calibri"/>
                <a:ea typeface="Calibri"/>
                <a:cs typeface="Calibri"/>
                <a:sym typeface="Calibri"/>
              </a:rPr>
              <a:t>Travel Support Grant</a:t>
            </a:r>
            <a:endParaRPr sz="28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6" name="Google Shape;116;p3"/>
          <p:cNvSpPr txBox="1">
            <a:spLocks noGrp="1"/>
          </p:cNvSpPr>
          <p:nvPr>
            <p:ph type="subTitle" idx="1"/>
          </p:nvPr>
        </p:nvSpPr>
        <p:spPr>
          <a:xfrm>
            <a:off x="511968" y="1553368"/>
            <a:ext cx="8120063" cy="37512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376092"/>
              </a:buClr>
              <a:buSzPts val="2400"/>
              <a:buNone/>
            </a:pPr>
            <a:r>
              <a:rPr lang="en-US" sz="2000" b="1" i="0" u="none">
                <a:solidFill>
                  <a:schemeClr val="dk2"/>
                </a:solidFill>
                <a:latin typeface="Calibri"/>
                <a:ea typeface="Calibri"/>
                <a:cs typeface="Calibri"/>
                <a:sym typeface="Calibri"/>
              </a:rPr>
              <a:t>Who is the National Agency?</a:t>
            </a:r>
            <a:endParaRPr sz="2000">
              <a:solidFill>
                <a:schemeClr val="dk2"/>
              </a:solidFill>
            </a:endParaRPr>
          </a:p>
          <a:p>
            <a:pPr marL="0" lvl="0" indent="0" algn="ctr" rtl="0">
              <a:lnSpc>
                <a:spcPct val="100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The European Commission ensures its communication with Turkish Universities whom hold an ECHE, through T.C. Ministry for EU Affairs, Center for European Union Education and Youth Programs (National Agency)</a:t>
            </a:r>
            <a:endParaRPr sz="2000">
              <a:solidFill>
                <a:schemeClr val="accent1"/>
              </a:solidFill>
            </a:endParaRPr>
          </a:p>
          <a:p>
            <a:pPr marL="0" lvl="0" indent="0" algn="ctr" rtl="0">
              <a:lnSpc>
                <a:spcPct val="100000"/>
              </a:lnSpc>
              <a:spcBef>
                <a:spcPts val="480"/>
              </a:spcBef>
              <a:spcAft>
                <a:spcPts val="0"/>
              </a:spcAft>
              <a:buClr>
                <a:srgbClr val="898989"/>
              </a:buClr>
              <a:buSzPts val="240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898989"/>
              </a:buClr>
              <a:buSzPts val="2400"/>
              <a:buNone/>
            </a:pPr>
            <a:r>
              <a:rPr lang="en-US" sz="2000" b="1" i="0" u="none">
                <a:solidFill>
                  <a:schemeClr val="accent1"/>
                </a:solidFill>
                <a:latin typeface="Calibri"/>
                <a:ea typeface="Calibri"/>
                <a:cs typeface="Calibri"/>
                <a:sym typeface="Calibri"/>
              </a:rPr>
              <a:t>Contact Information:</a:t>
            </a:r>
            <a:endParaRPr sz="2000">
              <a:solidFill>
                <a:schemeClr val="accent1"/>
              </a:solidFill>
            </a:endParaRPr>
          </a:p>
          <a:p>
            <a:pPr marL="0" lvl="0" indent="0" algn="ctr" rtl="0">
              <a:lnSpc>
                <a:spcPct val="100000"/>
              </a:lnSpc>
              <a:spcBef>
                <a:spcPts val="480"/>
              </a:spcBef>
              <a:spcAft>
                <a:spcPts val="0"/>
              </a:spcAft>
              <a:buClr>
                <a:srgbClr val="898989"/>
              </a:buClr>
              <a:buSzPts val="2400"/>
              <a:buNone/>
            </a:pPr>
            <a:r>
              <a:rPr lang="en-US" sz="2000" b="1"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www.ua.gov.tr</a:t>
            </a:r>
            <a:endParaRPr sz="2000">
              <a:solidFill>
                <a:schemeClr val="accent1"/>
              </a:solidFill>
            </a:endParaRPr>
          </a:p>
          <a:p>
            <a:pPr marL="0" lvl="0" indent="0" algn="ctr" rtl="0">
              <a:lnSpc>
                <a:spcPct val="100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Mevlana Bulvarı No:18 </a:t>
            </a:r>
            <a:endParaRPr sz="2000">
              <a:solidFill>
                <a:schemeClr val="accent1"/>
              </a:solidFill>
            </a:endParaRPr>
          </a:p>
          <a:p>
            <a:pPr marL="0" lvl="0" indent="0" algn="ctr" rtl="0">
              <a:lnSpc>
                <a:spcPct val="100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Balgat-Ankara</a:t>
            </a:r>
            <a:endParaRPr sz="2000">
              <a:solidFill>
                <a:schemeClr val="accent1"/>
              </a:solidFill>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p:txBody>
      </p:sp>
      <p:pic>
        <p:nvPicPr>
          <p:cNvPr id="117" name="Google Shape;117;p3"/>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118" name="Google Shape;118;p3"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
        <p:nvSpPr>
          <p:cNvPr id="119" name="Google Shape;119;p3"/>
          <p:cNvSpPr txBox="1">
            <a:spLocks noGrp="1"/>
          </p:cNvSpPr>
          <p:nvPr>
            <p:ph type="ctrTitle"/>
          </p:nvPr>
        </p:nvSpPr>
        <p:spPr>
          <a:xfrm>
            <a:off x="1476375" y="549275"/>
            <a:ext cx="6477000" cy="790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2500"/>
              <a:buFont typeface="Calibri"/>
              <a:buNone/>
            </a:pPr>
            <a:r>
              <a:rPr lang="en-US" sz="2800" b="1" i="0" u="sng">
                <a:solidFill>
                  <a:schemeClr val="dk2"/>
                </a:solidFill>
                <a:latin typeface="Calibri"/>
                <a:ea typeface="Calibri"/>
                <a:cs typeface="Calibri"/>
                <a:sym typeface="Calibri"/>
              </a:rPr>
              <a:t>ERASMUS+ PROGRAM</a:t>
            </a:r>
            <a:br>
              <a:rPr lang="en-US" sz="2800" b="1" i="0" u="sng">
                <a:solidFill>
                  <a:schemeClr val="dk2"/>
                </a:solidFill>
                <a:latin typeface="Calibri"/>
                <a:ea typeface="Calibri"/>
                <a:cs typeface="Calibri"/>
                <a:sym typeface="Calibri"/>
              </a:rPr>
            </a:br>
            <a:endParaRPr sz="2800">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pic>
        <p:nvPicPr>
          <p:cNvPr id="437" name="Google Shape;437;p40"/>
          <p:cNvPicPr preferRelativeResize="0"/>
          <p:nvPr/>
        </p:nvPicPr>
        <p:blipFill rotWithShape="1">
          <a:blip r:embed="rId3">
            <a:alphaModFix/>
          </a:blip>
          <a:srcRect/>
          <a:stretch/>
        </p:blipFill>
        <p:spPr>
          <a:xfrm>
            <a:off x="-180975" y="-3175"/>
            <a:ext cx="9144000" cy="6858000"/>
          </a:xfrm>
          <a:prstGeom prst="rect">
            <a:avLst/>
          </a:prstGeom>
          <a:noFill/>
          <a:ln>
            <a:noFill/>
          </a:ln>
        </p:spPr>
      </p:pic>
      <p:sp>
        <p:nvSpPr>
          <p:cNvPr id="438" name="Google Shape;438;p40"/>
          <p:cNvSpPr txBox="1">
            <a:spLocks noGrp="1"/>
          </p:cNvSpPr>
          <p:nvPr>
            <p:ph type="ctrTitle"/>
          </p:nvPr>
        </p:nvSpPr>
        <p:spPr>
          <a:xfrm>
            <a:off x="469379" y="1263870"/>
            <a:ext cx="8387801" cy="18299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2400"/>
              <a:buFont typeface="Verdana"/>
              <a:buNone/>
            </a:pPr>
            <a:r>
              <a:rPr lang="en-US" sz="2000" b="0" i="0" u="none">
                <a:solidFill>
                  <a:schemeClr val="accent1"/>
                </a:solidFill>
                <a:latin typeface="Calibri"/>
                <a:ea typeface="Calibri"/>
                <a:cs typeface="Calibri"/>
                <a:sym typeface="Calibri"/>
              </a:rPr>
              <a:t>You can access the calculator  at </a:t>
            </a:r>
            <a:br>
              <a:rPr lang="en-US" sz="2000" b="0" i="0" u="none">
                <a:solidFill>
                  <a:schemeClr val="accent1"/>
                </a:solidFill>
                <a:latin typeface="Calibri"/>
                <a:ea typeface="Calibri"/>
                <a:cs typeface="Calibri"/>
                <a:sym typeface="Calibri"/>
              </a:rPr>
            </a:b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http://ec.europa.eu/programmes/erasmus-plus/tools/distance_en.htm</a:t>
            </a:r>
            <a:r>
              <a:rPr lang="en-US" sz="2000" b="0" i="0" u="none">
                <a:solidFill>
                  <a:schemeClr val="accent1"/>
                </a:solidFill>
                <a:latin typeface="Calibri"/>
                <a:ea typeface="Calibri"/>
                <a:cs typeface="Calibri"/>
                <a:sym typeface="Calibri"/>
              </a:rPr>
              <a:t>. </a:t>
            </a:r>
            <a:br>
              <a:rPr lang="en-US" sz="2000" b="0" i="0" u="none">
                <a:solidFill>
                  <a:schemeClr val="accent1"/>
                </a:solidFill>
                <a:latin typeface="Calibri"/>
                <a:ea typeface="Calibri"/>
                <a:cs typeface="Calibri"/>
                <a:sym typeface="Calibri"/>
              </a:rPr>
            </a:br>
            <a:r>
              <a:rPr lang="en-US" sz="2000" b="0" i="0" u="none">
                <a:solidFill>
                  <a:schemeClr val="accent1"/>
                </a:solidFill>
                <a:latin typeface="Calibri"/>
                <a:ea typeface="Calibri"/>
                <a:cs typeface="Calibri"/>
                <a:sym typeface="Calibri"/>
              </a:rPr>
              <a:t/>
            </a:r>
            <a:br>
              <a:rPr lang="en-US" sz="2000" b="0" i="0" u="none">
                <a:solidFill>
                  <a:schemeClr val="accent1"/>
                </a:solidFill>
                <a:latin typeface="Calibri"/>
                <a:ea typeface="Calibri"/>
                <a:cs typeface="Calibri"/>
                <a:sym typeface="Calibri"/>
              </a:rPr>
            </a:br>
            <a:r>
              <a:rPr lang="en-US" sz="2000" b="0" i="0" u="none">
                <a:solidFill>
                  <a:schemeClr val="accent1"/>
                </a:solidFill>
                <a:latin typeface="Calibri"/>
                <a:ea typeface="Calibri"/>
                <a:cs typeface="Calibri"/>
                <a:sym typeface="Calibri"/>
              </a:rPr>
              <a:t>Based on this distance, the travel grants are calculated paid to the students.</a:t>
            </a:r>
            <a:br>
              <a:rPr lang="en-US" sz="2000" b="0" i="0" u="none">
                <a:solidFill>
                  <a:schemeClr val="accent1"/>
                </a:solidFill>
                <a:latin typeface="Calibri"/>
                <a:ea typeface="Calibri"/>
                <a:cs typeface="Calibri"/>
                <a:sym typeface="Calibri"/>
              </a:rPr>
            </a:br>
            <a:r>
              <a:rPr lang="en-US" sz="2000" b="0" i="0" u="none">
                <a:solidFill>
                  <a:schemeClr val="accent1"/>
                </a:solidFill>
                <a:latin typeface="Calibri"/>
                <a:ea typeface="Calibri"/>
                <a:cs typeface="Calibri"/>
                <a:sym typeface="Calibri"/>
              </a:rPr>
              <a:t/>
            </a:r>
            <a:br>
              <a:rPr lang="en-US" sz="2000" b="0" i="0" u="none">
                <a:solidFill>
                  <a:schemeClr val="accent1"/>
                </a:solidFill>
                <a:latin typeface="Calibri"/>
                <a:ea typeface="Calibri"/>
                <a:cs typeface="Calibri"/>
                <a:sym typeface="Calibri"/>
              </a:rPr>
            </a:br>
            <a:r>
              <a:rPr lang="en-US" sz="2000">
                <a:solidFill>
                  <a:schemeClr val="accent1"/>
                </a:solidFill>
                <a:latin typeface="Calibri"/>
                <a:ea typeface="Calibri"/>
                <a:cs typeface="Calibri"/>
                <a:sym typeface="Calibri"/>
              </a:rPr>
              <a:t>Calculation is </a:t>
            </a:r>
            <a:r>
              <a:rPr lang="en-US" sz="2000">
                <a:solidFill>
                  <a:schemeClr val="accent2"/>
                </a:solidFill>
                <a:latin typeface="Calibri"/>
                <a:ea typeface="Calibri"/>
                <a:cs typeface="Calibri"/>
                <a:sym typeface="Calibri"/>
              </a:rPr>
              <a:t>not</a:t>
            </a:r>
            <a:r>
              <a:rPr lang="en-US" sz="2000">
                <a:solidFill>
                  <a:schemeClr val="accent1"/>
                </a:solidFill>
                <a:latin typeface="Calibri"/>
                <a:ea typeface="Calibri"/>
                <a:cs typeface="Calibri"/>
                <a:sym typeface="Calibri"/>
              </a:rPr>
              <a:t> </a:t>
            </a:r>
            <a:r>
              <a:rPr lang="en-US" sz="2000">
                <a:solidFill>
                  <a:schemeClr val="accent2"/>
                </a:solidFill>
                <a:latin typeface="Calibri"/>
                <a:ea typeface="Calibri"/>
                <a:cs typeface="Calibri"/>
                <a:sym typeface="Calibri"/>
              </a:rPr>
              <a:t>based on flight tickets</a:t>
            </a:r>
            <a:r>
              <a:rPr lang="en-US" sz="2000">
                <a:solidFill>
                  <a:schemeClr val="accent1"/>
                </a:solidFill>
                <a:latin typeface="Calibri"/>
                <a:ea typeface="Calibri"/>
                <a:cs typeface="Calibri"/>
                <a:sym typeface="Calibri"/>
              </a:rPr>
              <a:t>.</a:t>
            </a:r>
            <a:endParaRPr sz="2000">
              <a:solidFill>
                <a:schemeClr val="accent1"/>
              </a:solidFill>
            </a:endParaRPr>
          </a:p>
        </p:txBody>
      </p:sp>
      <p:sp>
        <p:nvSpPr>
          <p:cNvPr id="439" name="Google Shape;439;p40"/>
          <p:cNvSpPr txBox="1">
            <a:spLocks noGrp="1"/>
          </p:cNvSpPr>
          <p:nvPr>
            <p:ph type="subTitle" idx="1"/>
          </p:nvPr>
        </p:nvSpPr>
        <p:spPr>
          <a:xfrm>
            <a:off x="595312" y="3573462"/>
            <a:ext cx="8135937" cy="3284537"/>
          </a:xfrm>
          <a:prstGeom prst="rect">
            <a:avLst/>
          </a:prstGeom>
          <a:noFill/>
          <a:ln>
            <a:noFill/>
          </a:ln>
        </p:spPr>
        <p:txBody>
          <a:bodyPr spcFirstLastPara="1" wrap="square" lIns="91425" tIns="45700" rIns="91425" bIns="45700" anchor="t" anchorCtr="0">
            <a:normAutofit/>
          </a:bodyPr>
          <a:lstStyle/>
          <a:p>
            <a:pPr marL="571500" lvl="0" indent="-571500" algn="ctr" rtl="0">
              <a:lnSpc>
                <a:spcPct val="80000"/>
              </a:lnSpc>
              <a:spcBef>
                <a:spcPts val="0"/>
              </a:spcBef>
              <a:spcAft>
                <a:spcPts val="0"/>
              </a:spcAft>
              <a:buClr>
                <a:srgbClr val="888888"/>
              </a:buClr>
              <a:buSzPts val="2000"/>
              <a:buNone/>
            </a:pPr>
            <a:endParaRPr sz="2000" b="0" i="0" u="none">
              <a:solidFill>
                <a:srgbClr val="898989"/>
              </a:solidFill>
              <a:latin typeface="Calibri"/>
              <a:ea typeface="Calibri"/>
              <a:cs typeface="Calibri"/>
              <a:sym typeface="Calibri"/>
            </a:endParaRPr>
          </a:p>
          <a:p>
            <a:pPr marL="571500" lvl="0" indent="-571500" algn="ctr" rtl="0">
              <a:lnSpc>
                <a:spcPct val="80000"/>
              </a:lnSpc>
              <a:spcBef>
                <a:spcPts val="400"/>
              </a:spcBef>
              <a:spcAft>
                <a:spcPts val="0"/>
              </a:spcAft>
              <a:buClr>
                <a:srgbClr val="888888"/>
              </a:buClr>
              <a:buSzPts val="2000"/>
              <a:buNone/>
            </a:pPr>
            <a:endParaRPr sz="2000" b="0" i="0" u="none">
              <a:solidFill>
                <a:srgbClr val="898989"/>
              </a:solidFill>
              <a:latin typeface="Calibri"/>
              <a:ea typeface="Calibri"/>
              <a:cs typeface="Calibri"/>
              <a:sym typeface="Calibri"/>
            </a:endParaRPr>
          </a:p>
          <a:p>
            <a:pPr marL="571500" lvl="0" indent="-571500" algn="ctr" rtl="0">
              <a:lnSpc>
                <a:spcPct val="115000"/>
              </a:lnSpc>
              <a:spcBef>
                <a:spcPts val="400"/>
              </a:spcBef>
              <a:spcAft>
                <a:spcPts val="0"/>
              </a:spcAft>
              <a:buClr>
                <a:srgbClr val="17375E"/>
              </a:buClr>
              <a:buSzPts val="2000"/>
              <a:buNone/>
            </a:pPr>
            <a:r>
              <a:rPr lang="en-US" sz="2000" b="1" i="0" u="none">
                <a:solidFill>
                  <a:srgbClr val="17375E"/>
                </a:solidFill>
                <a:latin typeface="Calibri"/>
                <a:ea typeface="Calibri"/>
                <a:cs typeface="Calibri"/>
                <a:sym typeface="Calibri"/>
              </a:rPr>
              <a:t> </a:t>
            </a:r>
            <a:endParaRPr/>
          </a:p>
        </p:txBody>
      </p:sp>
      <p:pic>
        <p:nvPicPr>
          <p:cNvPr id="440" name="Google Shape;440;p40"/>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441" name="Google Shape;441;p40"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graphicFrame>
        <p:nvGraphicFramePr>
          <p:cNvPr id="442" name="Google Shape;442;p40"/>
          <p:cNvGraphicFramePr/>
          <p:nvPr/>
        </p:nvGraphicFramePr>
        <p:xfrm>
          <a:off x="306424" y="3314700"/>
          <a:ext cx="3000000" cy="3000000"/>
        </p:xfrm>
        <a:graphic>
          <a:graphicData uri="http://schemas.openxmlformats.org/drawingml/2006/table">
            <a:tbl>
              <a:tblPr>
                <a:noFill/>
                <a:tableStyleId>{A5C5AC16-E5B6-40DF-BD74-8EC5DED1503B}</a:tableStyleId>
              </a:tblPr>
              <a:tblGrid>
                <a:gridCol w="1684325"/>
                <a:gridCol w="3370250"/>
                <a:gridCol w="3370250"/>
              </a:tblGrid>
              <a:tr h="385750">
                <a:tc>
                  <a:txBody>
                    <a:bodyPr/>
                    <a:lstStyle/>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chemeClr val="accent1"/>
                          </a:solidFill>
                          <a:latin typeface="Verdana"/>
                          <a:ea typeface="Verdana"/>
                          <a:cs typeface="Verdana"/>
                          <a:sym typeface="Verdana"/>
                        </a:rPr>
                        <a:t>Travel Distance</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chemeClr val="accent1"/>
                          </a:solidFill>
                          <a:latin typeface="Verdana"/>
                          <a:ea typeface="Verdana"/>
                          <a:cs typeface="Verdana"/>
                          <a:sym typeface="Verdana"/>
                        </a:rPr>
                        <a:t>Standard Travel Grant Amount (Euro)</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chemeClr val="accent1"/>
                          </a:solidFill>
                          <a:latin typeface="Verdana"/>
                          <a:ea typeface="Verdana"/>
                          <a:cs typeface="Verdana"/>
                          <a:sym typeface="Verdana"/>
                        </a:rPr>
                        <a:t>Green Travel Grant Amount (Euro)</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254125">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10 to 99 KM</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28</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56</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261925">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100 to 499 KM</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211</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285</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15900">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500 to 1999 KM</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309</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417</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87350">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2000 to 2999 KM</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395</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535</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85750">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3000 to 3999 KM</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580</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785</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87350">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4000 to 7999 KM</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1188</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1188</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385750">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8000 KM or more</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1735</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chemeClr val="accent1"/>
                          </a:solidFill>
                          <a:latin typeface="Verdana"/>
                          <a:ea typeface="Verdana"/>
                          <a:cs typeface="Verdana"/>
                          <a:sym typeface="Verdana"/>
                        </a:rPr>
                        <a:t>1735</a:t>
                      </a:r>
                      <a:endParaRPr sz="1400" u="none" strike="noStrike" cap="none">
                        <a:solidFill>
                          <a:schemeClr val="accent1"/>
                        </a:solidFill>
                      </a:endParaRPr>
                    </a:p>
                  </a:txBody>
                  <a:tcPr marL="61150" marR="61150" marT="30575" marB="3057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bl>
          </a:graphicData>
        </a:graphic>
      </p:graphicFrame>
      <p:sp>
        <p:nvSpPr>
          <p:cNvPr id="443" name="Google Shape;443;p40"/>
          <p:cNvSpPr txBox="1"/>
          <p:nvPr/>
        </p:nvSpPr>
        <p:spPr>
          <a:xfrm>
            <a:off x="769815" y="316865"/>
            <a:ext cx="7604369" cy="947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Verdana"/>
              <a:buNone/>
            </a:pPr>
            <a:r>
              <a:rPr lang="en-US" sz="2800" b="1" i="0" u="none" strike="noStrike" cap="none">
                <a:solidFill>
                  <a:schemeClr val="dk2"/>
                </a:solidFill>
                <a:latin typeface="Calibri"/>
                <a:ea typeface="Calibri"/>
                <a:cs typeface="Calibri"/>
                <a:sym typeface="Calibri"/>
              </a:rPr>
              <a:t>Travel Support Grant</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g304d3342bf3_0_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49" name="Google Shape;449;g304d3342bf3_0_6"/>
          <p:cNvSpPr txBox="1">
            <a:spLocks noGrp="1"/>
          </p:cNvSpPr>
          <p:nvPr>
            <p:ph type="body" idx="1"/>
          </p:nvPr>
        </p:nvSpPr>
        <p:spPr>
          <a:xfrm>
            <a:off x="488522" y="1263870"/>
            <a:ext cx="8386519" cy="5438638"/>
          </a:xfrm>
          <a:prstGeom prst="rect">
            <a:avLst/>
          </a:prstGeom>
          <a:noFill/>
          <a:ln>
            <a:noFill/>
          </a:ln>
        </p:spPr>
        <p:txBody>
          <a:bodyPr spcFirstLastPara="1" wrap="square" lIns="91425" tIns="45700" rIns="91425" bIns="45700" anchor="t" anchorCtr="0">
            <a:noAutofit/>
          </a:bodyPr>
          <a:lstStyle/>
          <a:p>
            <a:pPr marL="571500" lvl="0" indent="-571500" algn="just" rtl="0">
              <a:lnSpc>
                <a:spcPct val="100000"/>
              </a:lnSpc>
              <a:spcBef>
                <a:spcPts val="400"/>
              </a:spcBef>
              <a:spcAft>
                <a:spcPts val="0"/>
              </a:spcAft>
              <a:buClr>
                <a:srgbClr val="898989"/>
              </a:buClr>
              <a:buSzPts val="2000"/>
              <a:buNone/>
            </a:pPr>
            <a:r>
              <a:rPr lang="en-US" sz="2000" i="0" u="none">
                <a:solidFill>
                  <a:schemeClr val="accent1"/>
                </a:solidFill>
                <a:latin typeface="Calibri"/>
                <a:ea typeface="Calibri"/>
                <a:cs typeface="Calibri"/>
                <a:sym typeface="Calibri"/>
              </a:rPr>
              <a:t>	Students whom submit their acceptance letter to OISEP, can receive a letter stating that they are Erasmus students and </a:t>
            </a:r>
            <a:r>
              <a:rPr lang="en-US" sz="2000" i="0">
                <a:solidFill>
                  <a:schemeClr val="accent2"/>
                </a:solidFill>
                <a:latin typeface="Calibri"/>
                <a:ea typeface="Calibri"/>
                <a:cs typeface="Calibri"/>
                <a:sym typeface="Calibri"/>
              </a:rPr>
              <a:t>if applicable</a:t>
            </a:r>
            <a:r>
              <a:rPr lang="en-US" sz="2000" i="0" u="none">
                <a:solidFill>
                  <a:schemeClr val="accent1"/>
                </a:solidFill>
                <a:latin typeface="Calibri"/>
                <a:ea typeface="Calibri"/>
                <a:cs typeface="Calibri"/>
                <a:sym typeface="Calibri"/>
              </a:rPr>
              <a:t>, they will be receiving a monthly Erasmus grant.</a:t>
            </a:r>
            <a:r>
              <a:rPr lang="en-US" sz="2000" i="0" u="sng">
                <a:solidFill>
                  <a:schemeClr val="accent1"/>
                </a:solidFill>
                <a:latin typeface="Calibri"/>
                <a:ea typeface="Calibri"/>
                <a:cs typeface="Calibri"/>
                <a:sym typeface="Calibri"/>
              </a:rPr>
              <a:t> </a:t>
            </a:r>
            <a:endParaRPr/>
          </a:p>
          <a:p>
            <a:pPr marL="571500" lvl="0" indent="-571500" algn="just" rtl="0">
              <a:lnSpc>
                <a:spcPct val="100000"/>
              </a:lnSpc>
              <a:spcBef>
                <a:spcPts val="400"/>
              </a:spcBef>
              <a:spcAft>
                <a:spcPts val="0"/>
              </a:spcAft>
              <a:buClr>
                <a:srgbClr val="898989"/>
              </a:buClr>
              <a:buSzPts val="2000"/>
              <a:buNone/>
            </a:pPr>
            <a:endParaRPr sz="2000" i="0" u="sng">
              <a:solidFill>
                <a:schemeClr val="accent1"/>
              </a:solidFill>
              <a:latin typeface="Calibri"/>
              <a:ea typeface="Calibri"/>
              <a:cs typeface="Calibri"/>
              <a:sym typeface="Calibri"/>
            </a:endParaRPr>
          </a:p>
          <a:p>
            <a:pPr marL="457200" lvl="1" indent="0" algn="just" rtl="0">
              <a:lnSpc>
                <a:spcPct val="100000"/>
              </a:lnSpc>
              <a:spcBef>
                <a:spcPts val="400"/>
              </a:spcBef>
              <a:spcAft>
                <a:spcPts val="0"/>
              </a:spcAft>
              <a:buClr>
                <a:srgbClr val="C00000"/>
              </a:buClr>
              <a:buSzPts val="2000"/>
              <a:buNone/>
            </a:pPr>
            <a:r>
              <a:rPr lang="en-US" sz="2000" i="0">
                <a:solidFill>
                  <a:schemeClr val="accent2"/>
                </a:solidFill>
                <a:latin typeface="Calibri"/>
                <a:ea typeface="Calibri"/>
                <a:cs typeface="Calibri"/>
                <a:sym typeface="Calibri"/>
              </a:rPr>
              <a:t>ATTENTION:</a:t>
            </a:r>
            <a:endParaRPr sz="2000">
              <a:solidFill>
                <a:schemeClr val="accent2"/>
              </a:solidFill>
            </a:endParaRPr>
          </a:p>
          <a:p>
            <a:pPr marL="742950" lvl="1" indent="-285750" algn="just" rtl="0">
              <a:lnSpc>
                <a:spcPct val="100000"/>
              </a:lnSpc>
              <a:spcBef>
                <a:spcPts val="400"/>
              </a:spcBef>
              <a:spcAft>
                <a:spcPts val="0"/>
              </a:spcAft>
              <a:buClr>
                <a:schemeClr val="accent1"/>
              </a:buClr>
              <a:buSzPts val="2000"/>
              <a:buFont typeface="Arial"/>
              <a:buChar char="•"/>
            </a:pPr>
            <a:r>
              <a:rPr lang="en-US" sz="2000" i="0" u="none">
                <a:solidFill>
                  <a:schemeClr val="accent1"/>
                </a:solidFill>
                <a:latin typeface="Calibri"/>
                <a:ea typeface="Calibri"/>
                <a:cs typeface="Calibri"/>
                <a:sym typeface="Calibri"/>
              </a:rPr>
              <a:t>You can find the most updated list of the documents you need to submit to the </a:t>
            </a:r>
            <a:r>
              <a:rPr lang="en-US" sz="2000" i="0" u="none">
                <a:solidFill>
                  <a:schemeClr val="accent2"/>
                </a:solidFill>
                <a:latin typeface="Calibri"/>
                <a:ea typeface="Calibri"/>
                <a:cs typeface="Calibri"/>
                <a:sym typeface="Calibri"/>
              </a:rPr>
              <a:t>embassy</a:t>
            </a:r>
            <a:r>
              <a:rPr lang="en-US" sz="2000" i="0" u="none">
                <a:solidFill>
                  <a:schemeClr val="accent1"/>
                </a:solidFill>
                <a:latin typeface="Calibri"/>
                <a:ea typeface="Calibri"/>
                <a:cs typeface="Calibri"/>
                <a:sym typeface="Calibri"/>
              </a:rPr>
              <a:t>, from their </a:t>
            </a:r>
            <a:r>
              <a:rPr lang="en-US" sz="2000" i="0" u="none">
                <a:solidFill>
                  <a:schemeClr val="accent2"/>
                </a:solidFill>
                <a:latin typeface="Calibri"/>
                <a:ea typeface="Calibri"/>
                <a:cs typeface="Calibri"/>
                <a:sym typeface="Calibri"/>
              </a:rPr>
              <a:t>web pages</a:t>
            </a:r>
            <a:r>
              <a:rPr lang="en-US" sz="2000" i="0" u="none">
                <a:solidFill>
                  <a:schemeClr val="accent1"/>
                </a:solidFill>
                <a:latin typeface="Calibri"/>
                <a:ea typeface="Calibri"/>
                <a:cs typeface="Calibri"/>
                <a:sym typeface="Calibri"/>
              </a:rPr>
              <a:t>. </a:t>
            </a:r>
            <a:endParaRPr sz="2000">
              <a:solidFill>
                <a:schemeClr val="accent1"/>
              </a:solidFill>
            </a:endParaRPr>
          </a:p>
          <a:p>
            <a:pPr marL="742950" lvl="1" indent="-285750" algn="just" rtl="0">
              <a:lnSpc>
                <a:spcPct val="100000"/>
              </a:lnSpc>
              <a:spcBef>
                <a:spcPts val="400"/>
              </a:spcBef>
              <a:spcAft>
                <a:spcPts val="0"/>
              </a:spcAft>
              <a:buClr>
                <a:schemeClr val="accent1"/>
              </a:buClr>
              <a:buSzPts val="1800"/>
              <a:buFont typeface="Arial"/>
              <a:buChar char="•"/>
            </a:pPr>
            <a:r>
              <a:rPr lang="en-US" sz="2000" i="0" u="none">
                <a:solidFill>
                  <a:schemeClr val="accent1"/>
                </a:solidFill>
                <a:latin typeface="Calibri"/>
                <a:ea typeface="Calibri"/>
                <a:cs typeface="Calibri"/>
                <a:sym typeface="Calibri"/>
              </a:rPr>
              <a:t>All students are responsible to learn about the visa procedures of the host country and complete the process on time. </a:t>
            </a:r>
            <a:endParaRPr sz="2000">
              <a:solidFill>
                <a:schemeClr val="accent1"/>
              </a:solidFill>
            </a:endParaRPr>
          </a:p>
          <a:p>
            <a:pPr marL="742950" lvl="1" indent="-285750" algn="just" rtl="0">
              <a:lnSpc>
                <a:spcPct val="100000"/>
              </a:lnSpc>
              <a:spcBef>
                <a:spcPts val="400"/>
              </a:spcBef>
              <a:spcAft>
                <a:spcPts val="0"/>
              </a:spcAft>
              <a:buClr>
                <a:schemeClr val="accent1"/>
              </a:buClr>
              <a:buSzPts val="2000"/>
              <a:buFont typeface="Arial"/>
              <a:buChar char="•"/>
            </a:pPr>
            <a:r>
              <a:rPr lang="en-US" sz="2000">
                <a:solidFill>
                  <a:schemeClr val="accent1"/>
                </a:solidFill>
              </a:rPr>
              <a:t>S</a:t>
            </a:r>
            <a:r>
              <a:rPr lang="en-US" sz="2000" i="0" u="none">
                <a:solidFill>
                  <a:schemeClr val="accent1"/>
                </a:solidFill>
                <a:latin typeface="Calibri"/>
                <a:ea typeface="Calibri"/>
                <a:cs typeface="Calibri"/>
                <a:sym typeface="Calibri"/>
              </a:rPr>
              <a:t>ome countries have their special visa rules. </a:t>
            </a:r>
            <a:endParaRPr sz="2000">
              <a:solidFill>
                <a:schemeClr val="accent1"/>
              </a:solidFill>
            </a:endParaRPr>
          </a:p>
          <a:p>
            <a:pPr marL="342900" lvl="0" indent="-215900" algn="just" rtl="0">
              <a:lnSpc>
                <a:spcPct val="100000"/>
              </a:lnSpc>
              <a:spcBef>
                <a:spcPts val="400"/>
              </a:spcBef>
              <a:spcAft>
                <a:spcPts val="0"/>
              </a:spcAft>
              <a:buClr>
                <a:srgbClr val="558ED5"/>
              </a:buClr>
              <a:buSzPts val="2000"/>
              <a:buFont typeface="Arial"/>
              <a:buNone/>
            </a:pPr>
            <a:endParaRPr sz="2000" i="0" u="none">
              <a:solidFill>
                <a:schemeClr val="accent1"/>
              </a:solidFill>
              <a:latin typeface="Calibri"/>
              <a:ea typeface="Calibri"/>
              <a:cs typeface="Calibri"/>
              <a:sym typeface="Calibri"/>
            </a:endParaRPr>
          </a:p>
          <a:p>
            <a:pPr marL="571500" marR="0" lvl="0" indent="-571500" algn="just" rtl="0">
              <a:lnSpc>
                <a:spcPct val="100000"/>
              </a:lnSpc>
              <a:spcBef>
                <a:spcPts val="400"/>
              </a:spcBef>
              <a:spcAft>
                <a:spcPts val="0"/>
              </a:spcAft>
              <a:buClr>
                <a:srgbClr val="558ED5"/>
              </a:buClr>
              <a:buSzPts val="2000"/>
              <a:buFont typeface="Arial"/>
              <a:buNone/>
            </a:pPr>
            <a:r>
              <a:rPr lang="en-US" sz="2000" i="0" u="none">
                <a:solidFill>
                  <a:schemeClr val="accent1"/>
                </a:solidFill>
                <a:latin typeface="Calibri"/>
                <a:ea typeface="Calibri"/>
                <a:cs typeface="Calibri"/>
                <a:sym typeface="Calibri"/>
              </a:rPr>
              <a:t>	The visa procedures in countries such as </a:t>
            </a:r>
            <a:r>
              <a:rPr lang="en-US" sz="2000" i="0" u="sng">
                <a:solidFill>
                  <a:schemeClr val="accent1"/>
                </a:solidFill>
                <a:latin typeface="Calibri"/>
                <a:ea typeface="Calibri"/>
                <a:cs typeface="Calibri"/>
                <a:sym typeface="Calibri"/>
              </a:rPr>
              <a:t>Germany, Poland, Hungary, Belgium, Slovenia, the Czech Republic</a:t>
            </a:r>
            <a:r>
              <a:rPr lang="en-US" sz="2000" i="0" u="none">
                <a:solidFill>
                  <a:schemeClr val="accent1"/>
                </a:solidFill>
                <a:latin typeface="Calibri"/>
                <a:ea typeface="Calibri"/>
                <a:cs typeface="Calibri"/>
                <a:sym typeface="Calibri"/>
              </a:rPr>
              <a:t> </a:t>
            </a:r>
            <a:r>
              <a:rPr lang="en-US" sz="2000" i="0" u="none">
                <a:solidFill>
                  <a:schemeClr val="accent2"/>
                </a:solidFill>
                <a:latin typeface="Calibri"/>
                <a:ea typeface="Calibri"/>
                <a:cs typeface="Calibri"/>
                <a:sym typeface="Calibri"/>
              </a:rPr>
              <a:t>take a long time </a:t>
            </a:r>
            <a:r>
              <a:rPr lang="en-US" sz="2000" i="0" u="none">
                <a:solidFill>
                  <a:schemeClr val="accent1"/>
                </a:solidFill>
                <a:latin typeface="Calibri"/>
                <a:ea typeface="Calibri"/>
                <a:cs typeface="Calibri"/>
                <a:sym typeface="Calibri"/>
              </a:rPr>
              <a:t>thus, you need to </a:t>
            </a:r>
            <a:r>
              <a:rPr lang="en-US" sz="2000" i="0" u="none">
                <a:solidFill>
                  <a:schemeClr val="accent2"/>
                </a:solidFill>
                <a:latin typeface="Calibri"/>
                <a:ea typeface="Calibri"/>
                <a:cs typeface="Calibri"/>
                <a:sym typeface="Calibri"/>
              </a:rPr>
              <a:t>apply as soon as possible</a:t>
            </a:r>
            <a:r>
              <a:rPr lang="en-US" sz="2000" i="0" u="none">
                <a:solidFill>
                  <a:schemeClr val="accent1"/>
                </a:solidFill>
                <a:latin typeface="Calibri"/>
                <a:ea typeface="Calibri"/>
                <a:cs typeface="Calibri"/>
                <a:sym typeface="Calibri"/>
              </a:rPr>
              <a:t> and learn about the application process in detail. </a:t>
            </a:r>
            <a:endParaRPr>
              <a:solidFill>
                <a:schemeClr val="accent1"/>
              </a:solidFill>
            </a:endParaRPr>
          </a:p>
          <a:p>
            <a:pPr marL="342900" marR="0" lvl="0" indent="-215900" algn="just" rtl="0">
              <a:lnSpc>
                <a:spcPct val="100000"/>
              </a:lnSpc>
              <a:spcBef>
                <a:spcPts val="400"/>
              </a:spcBef>
              <a:spcAft>
                <a:spcPts val="0"/>
              </a:spcAft>
              <a:buClr>
                <a:schemeClr val="dk1"/>
              </a:buClr>
              <a:buSzPts val="2000"/>
              <a:buFont typeface="Arial"/>
              <a:buNone/>
            </a:pPr>
            <a:endParaRPr sz="2000" i="0" u="none">
              <a:solidFill>
                <a:schemeClr val="accent1"/>
              </a:solidFill>
              <a:latin typeface="Calibri"/>
              <a:ea typeface="Calibri"/>
              <a:cs typeface="Calibri"/>
              <a:sym typeface="Calibri"/>
            </a:endParaRPr>
          </a:p>
        </p:txBody>
      </p:sp>
      <p:pic>
        <p:nvPicPr>
          <p:cNvPr id="450" name="Google Shape;450;g304d3342bf3_0_6" descr="tr-amblem"/>
          <p:cNvPicPr preferRelativeResize="0"/>
          <p:nvPr/>
        </p:nvPicPr>
        <p:blipFill rotWithShape="1">
          <a:blip r:embed="rId4">
            <a:alphaModFix/>
          </a:blip>
          <a:srcRect/>
          <a:stretch/>
        </p:blipFill>
        <p:spPr>
          <a:xfrm>
            <a:off x="107950" y="115887"/>
            <a:ext cx="1187450" cy="1187450"/>
          </a:xfrm>
          <a:prstGeom prst="rect">
            <a:avLst/>
          </a:prstGeom>
          <a:noFill/>
          <a:ln>
            <a:noFill/>
          </a:ln>
        </p:spPr>
      </p:pic>
      <p:sp>
        <p:nvSpPr>
          <p:cNvPr id="451" name="Google Shape;451;g304d3342bf3_0_6"/>
          <p:cNvSpPr txBox="1"/>
          <p:nvPr/>
        </p:nvSpPr>
        <p:spPr>
          <a:xfrm>
            <a:off x="769815" y="316865"/>
            <a:ext cx="7604369" cy="9470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Verdana"/>
              <a:buNone/>
            </a:pPr>
            <a:r>
              <a:rPr lang="en-US" sz="2800" b="1" i="0" u="none" strike="noStrike" cap="none">
                <a:solidFill>
                  <a:schemeClr val="dk2"/>
                </a:solidFill>
                <a:latin typeface="Calibri"/>
                <a:ea typeface="Calibri"/>
                <a:cs typeface="Calibri"/>
                <a:sym typeface="Calibri"/>
              </a:rPr>
              <a:t>Student Visa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4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57" name="Google Shape;457;p41"/>
          <p:cNvSpPr txBox="1">
            <a:spLocks noGrp="1"/>
          </p:cNvSpPr>
          <p:nvPr>
            <p:ph type="subTitle" idx="1"/>
          </p:nvPr>
        </p:nvSpPr>
        <p:spPr>
          <a:xfrm>
            <a:off x="1164430" y="2202351"/>
            <a:ext cx="7088615" cy="132825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1080"/>
              </a:spcBef>
              <a:spcAft>
                <a:spcPts val="0"/>
              </a:spcAft>
              <a:buClr>
                <a:srgbClr val="558ED5"/>
              </a:buClr>
              <a:buSzPts val="5400"/>
              <a:buNone/>
            </a:pPr>
            <a:r>
              <a:rPr lang="en-US" sz="5400" b="1" i="0" u="none">
                <a:solidFill>
                  <a:schemeClr val="dk2"/>
                </a:solidFill>
                <a:latin typeface="Calibri"/>
                <a:ea typeface="Calibri"/>
                <a:cs typeface="Calibri"/>
                <a:sym typeface="Calibri"/>
              </a:rPr>
              <a:t>ERASMUS GRANTS</a:t>
            </a:r>
            <a:endParaRPr/>
          </a:p>
        </p:txBody>
      </p:sp>
      <p:pic>
        <p:nvPicPr>
          <p:cNvPr id="458" name="Google Shape;458;p41"/>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59" name="Google Shape;459;p41"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4"/>
        <p:cNvGrpSpPr/>
        <p:nvPr/>
      </p:nvGrpSpPr>
      <p:grpSpPr>
        <a:xfrm>
          <a:off x="0" y="0"/>
          <a:ext cx="0" cy="0"/>
          <a:chOff x="0" y="0"/>
          <a:chExt cx="0" cy="0"/>
        </a:xfrm>
      </p:grpSpPr>
      <p:pic>
        <p:nvPicPr>
          <p:cNvPr id="465" name="Google Shape;465;p42"/>
          <p:cNvPicPr preferRelativeResize="0"/>
          <p:nvPr/>
        </p:nvPicPr>
        <p:blipFill rotWithShape="1">
          <a:blip r:embed="rId3">
            <a:alphaModFix/>
          </a:blip>
          <a:srcRect/>
          <a:stretch/>
        </p:blipFill>
        <p:spPr>
          <a:xfrm>
            <a:off x="0" y="-6350"/>
            <a:ext cx="9144000" cy="6864350"/>
          </a:xfrm>
          <a:prstGeom prst="rect">
            <a:avLst/>
          </a:prstGeom>
          <a:noFill/>
          <a:ln>
            <a:noFill/>
          </a:ln>
        </p:spPr>
      </p:pic>
      <p:pic>
        <p:nvPicPr>
          <p:cNvPr id="466" name="Google Shape;466;p42"/>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67" name="Google Shape;467;p42" descr="tr-amblem"/>
          <p:cNvPicPr preferRelativeResize="0"/>
          <p:nvPr/>
        </p:nvPicPr>
        <p:blipFill rotWithShape="1">
          <a:blip r:embed="rId5">
            <a:alphaModFix/>
          </a:blip>
          <a:srcRect/>
          <a:stretch/>
        </p:blipFill>
        <p:spPr>
          <a:xfrm>
            <a:off x="107950" y="188912"/>
            <a:ext cx="1114425" cy="1114425"/>
          </a:xfrm>
          <a:prstGeom prst="rect">
            <a:avLst/>
          </a:prstGeom>
          <a:noFill/>
          <a:ln>
            <a:noFill/>
          </a:ln>
        </p:spPr>
      </p:pic>
      <p:sp>
        <p:nvSpPr>
          <p:cNvPr id="468" name="Google Shape;468;p42"/>
          <p:cNvSpPr txBox="1">
            <a:spLocks noGrp="1"/>
          </p:cNvSpPr>
          <p:nvPr>
            <p:ph type="ctrTitle"/>
          </p:nvPr>
        </p:nvSpPr>
        <p:spPr>
          <a:xfrm>
            <a:off x="655515" y="188912"/>
            <a:ext cx="7832969" cy="97558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2800" b="1" i="0" u="none">
                <a:solidFill>
                  <a:schemeClr val="dk2"/>
                </a:solidFill>
                <a:latin typeface="Calibri"/>
                <a:ea typeface="Calibri"/>
                <a:cs typeface="Calibri"/>
                <a:sym typeface="Calibri"/>
              </a:rPr>
              <a:t>Erasmus+ Student Mobility </a:t>
            </a:r>
            <a:br>
              <a:rPr lang="en-US" sz="2800" b="1" i="0" u="none">
                <a:solidFill>
                  <a:schemeClr val="dk2"/>
                </a:solidFill>
                <a:latin typeface="Calibri"/>
                <a:ea typeface="Calibri"/>
                <a:cs typeface="Calibri"/>
                <a:sym typeface="Calibri"/>
              </a:rPr>
            </a:br>
            <a:r>
              <a:rPr lang="en-US" sz="2800" b="1" i="0" u="none">
                <a:solidFill>
                  <a:schemeClr val="dk2"/>
                </a:solidFill>
                <a:latin typeface="Calibri"/>
                <a:ea typeface="Calibri"/>
                <a:cs typeface="Calibri"/>
                <a:sym typeface="Calibri"/>
              </a:rPr>
              <a:t>Program Grants per Group</a:t>
            </a:r>
            <a:endParaRPr sz="2800" b="1">
              <a:solidFill>
                <a:schemeClr val="dk2"/>
              </a:solidFill>
            </a:endParaRPr>
          </a:p>
        </p:txBody>
      </p:sp>
      <p:graphicFrame>
        <p:nvGraphicFramePr>
          <p:cNvPr id="469" name="Google Shape;469;p42"/>
          <p:cNvGraphicFramePr/>
          <p:nvPr/>
        </p:nvGraphicFramePr>
        <p:xfrm>
          <a:off x="774125" y="1522412"/>
          <a:ext cx="3000000" cy="3000000"/>
        </p:xfrm>
        <a:graphic>
          <a:graphicData uri="http://schemas.openxmlformats.org/drawingml/2006/table">
            <a:tbl>
              <a:tblPr>
                <a:noFill/>
                <a:tableStyleId>{A5C5AC16-E5B6-40DF-BD74-8EC5DED1503B}</a:tableStyleId>
              </a:tblPr>
              <a:tblGrid>
                <a:gridCol w="1132825"/>
                <a:gridCol w="4235950"/>
                <a:gridCol w="2403625"/>
              </a:tblGrid>
              <a:tr h="1054350">
                <a:tc>
                  <a:txBody>
                    <a:bodyPr/>
                    <a:lstStyle/>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chemeClr val="accent1"/>
                          </a:solidFill>
                          <a:latin typeface="Calibri"/>
                          <a:ea typeface="Calibri"/>
                          <a:cs typeface="Calibri"/>
                          <a:sym typeface="Calibri"/>
                        </a:rPr>
                        <a:t>Country Groups</a:t>
                      </a:r>
                      <a:endParaRPr sz="1400" u="none" strike="noStrike" cap="none">
                        <a:solidFill>
                          <a:schemeClr val="accent1"/>
                        </a:solidFill>
                      </a:endParaRPr>
                    </a:p>
                  </a:txBody>
                  <a:tcPr marL="9525" marR="9525" marT="9525"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chemeClr val="accent1"/>
                          </a:solidFill>
                          <a:latin typeface="Calibri"/>
                          <a:ea typeface="Calibri"/>
                          <a:cs typeface="Calibri"/>
                          <a:sym typeface="Calibri"/>
                        </a:rPr>
                        <a:t>Host Countries</a:t>
                      </a:r>
                      <a:endParaRPr sz="1400" u="none" strike="noStrike" cap="none">
                        <a:solidFill>
                          <a:schemeClr val="accent1"/>
                        </a:solidFill>
                      </a:endParaRPr>
                    </a:p>
                  </a:txBody>
                  <a:tcPr marL="9525" marR="9525" marT="9525"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chemeClr val="accent1"/>
                          </a:solidFill>
                          <a:latin typeface="Calibri"/>
                          <a:ea typeface="Calibri"/>
                          <a:cs typeface="Calibri"/>
                          <a:sym typeface="Calibri"/>
                        </a:rPr>
                        <a:t>Grant per Month for Student Mobility(EURO)</a:t>
                      </a:r>
                      <a:endParaRPr sz="1400" u="none" strike="noStrike" cap="none">
                        <a:solidFill>
                          <a:schemeClr val="accent1"/>
                        </a:solidFil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accent1"/>
                        </a:solidFill>
                        <a:latin typeface="Calibri"/>
                        <a:ea typeface="Calibri"/>
                        <a:cs typeface="Calibri"/>
                        <a:sym typeface="Calibri"/>
                      </a:endParaRPr>
                    </a:p>
                  </a:txBody>
                  <a:tcPr marL="9525" marR="9525" marT="9525" marB="0" anchor="b">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1648250">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chemeClr val="accent1"/>
                          </a:solidFill>
                          <a:latin typeface="Calibri"/>
                          <a:ea typeface="Calibri"/>
                          <a:cs typeface="Calibri"/>
                          <a:sym typeface="Calibri"/>
                        </a:rPr>
                        <a:t>1 and 2. Group Program Countries</a:t>
                      </a:r>
                      <a:endParaRPr sz="1400" u="none" strike="noStrike" cap="none">
                        <a:solidFill>
                          <a:schemeClr val="accent1"/>
                        </a:solidFill>
                      </a:endParaRPr>
                    </a:p>
                  </a:txBody>
                  <a:tcPr marL="9525" marR="9525" marT="9525"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Calibri"/>
                        <a:buNone/>
                      </a:pPr>
                      <a:r>
                        <a:rPr lang="en-US" sz="1400" b="0" i="0" u="none" strike="noStrike" cap="none">
                          <a:solidFill>
                            <a:schemeClr val="accent1"/>
                          </a:solidFill>
                          <a:latin typeface="Calibri"/>
                          <a:ea typeface="Calibri"/>
                          <a:cs typeface="Calibri"/>
                          <a:sym typeface="Calibri"/>
                        </a:rPr>
                        <a:t>Germany, Austria, Belgium, Czech Republic, Denmark, Estonia, Finland, France, Cyprus, Netherlands, Ireland, Spain, Sweden, Italy, Iceland, Latvia, Liechtenstein, Luxembourg, Malta, Norway, Portugal, Slovakia, Slovenia, Greece, United Kingdom</a:t>
                      </a:r>
                      <a:endParaRPr sz="1400" u="none" strike="noStrike" cap="none">
                        <a:solidFill>
                          <a:schemeClr val="accent1"/>
                        </a:solidFill>
                      </a:endParaRPr>
                    </a:p>
                  </a:txBody>
                  <a:tcPr marL="9525" marR="9525" marT="9525" marB="952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chemeClr val="accent1"/>
                          </a:solidFill>
                          <a:latin typeface="Calibri"/>
                          <a:ea typeface="Calibri"/>
                          <a:cs typeface="Calibri"/>
                          <a:sym typeface="Calibri"/>
                        </a:rPr>
                        <a:t>600,- </a:t>
                      </a:r>
                      <a:endParaRPr sz="1400" u="none" strike="noStrike" cap="none">
                        <a:solidFill>
                          <a:schemeClr val="accent1"/>
                        </a:solidFill>
                      </a:endParaRPr>
                    </a:p>
                  </a:txBody>
                  <a:tcPr marL="9525" marR="9525" marT="9525"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r h="1537850">
                <a:tc>
                  <a:txBody>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chemeClr val="accent1"/>
                          </a:solidFill>
                          <a:latin typeface="Calibri"/>
                          <a:ea typeface="Calibri"/>
                          <a:cs typeface="Calibri"/>
                          <a:sym typeface="Calibri"/>
                        </a:rPr>
                        <a:t>3. Group Program Countries</a:t>
                      </a:r>
                      <a:endParaRPr sz="1400" u="none" strike="noStrike" cap="none">
                        <a:solidFill>
                          <a:schemeClr val="accent1"/>
                        </a:solidFill>
                      </a:endParaRPr>
                    </a:p>
                  </a:txBody>
                  <a:tcPr marL="9525" marR="9525" marT="9525"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2" indent="0" algn="just" rtl="0">
                        <a:lnSpc>
                          <a:spcPct val="100000"/>
                        </a:lnSpc>
                        <a:spcBef>
                          <a:spcPts val="0"/>
                        </a:spcBef>
                        <a:spcAft>
                          <a:spcPts val="0"/>
                        </a:spcAft>
                        <a:buClr>
                          <a:srgbClr val="000000"/>
                        </a:buClr>
                        <a:buSzPts val="1400"/>
                        <a:buFont typeface="Calibri"/>
                        <a:buNone/>
                      </a:pPr>
                      <a:r>
                        <a:rPr lang="en-US" sz="1400" b="0" i="0" u="none" strike="noStrike" cap="none">
                          <a:solidFill>
                            <a:schemeClr val="accent1"/>
                          </a:solidFill>
                          <a:latin typeface="Calibri"/>
                          <a:ea typeface="Calibri"/>
                          <a:cs typeface="Calibri"/>
                          <a:sym typeface="Calibri"/>
                        </a:rPr>
                        <a:t>Bulgaria, Croatia, North Macedonia, Lithuania, Hungary, Poland, Romania, Serbia </a:t>
                      </a:r>
                      <a:endParaRPr sz="1400" u="none" strike="noStrike" cap="none">
                        <a:solidFill>
                          <a:schemeClr val="accent1"/>
                        </a:solidFill>
                      </a:endParaRPr>
                    </a:p>
                  </a:txBody>
                  <a:tcPr marL="9525" marR="9525" marT="9525" marB="9525"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chemeClr val="accent1"/>
                          </a:solidFill>
                          <a:latin typeface="Calibri"/>
                          <a:ea typeface="Calibri"/>
                          <a:cs typeface="Calibri"/>
                          <a:sym typeface="Calibri"/>
                        </a:rPr>
                        <a:t>450,-</a:t>
                      </a:r>
                      <a:endParaRPr sz="1400" u="none" strike="noStrike" cap="none">
                        <a:solidFill>
                          <a:schemeClr val="accent1"/>
                        </a:solidFill>
                      </a:endParaRPr>
                    </a:p>
                  </a:txBody>
                  <a:tcPr marL="9525" marR="9525" marT="9525" marB="0" anchor="ctr">
                    <a:lnL w="9525" cap="flat" cmpd="sng">
                      <a:solidFill>
                        <a:schemeClr val="dk1"/>
                      </a:solidFill>
                      <a:prstDash val="lgDash"/>
                      <a:round/>
                      <a:headEnd type="none" w="sm" len="sm"/>
                      <a:tailEnd type="none" w="sm" len="sm"/>
                    </a:lnL>
                    <a:lnR w="9525" cap="flat" cmpd="sng">
                      <a:solidFill>
                        <a:schemeClr val="dk1"/>
                      </a:solidFill>
                      <a:prstDash val="lgDash"/>
                      <a:round/>
                      <a:headEnd type="none" w="sm" len="sm"/>
                      <a:tailEnd type="none" w="sm" len="sm"/>
                    </a:lnR>
                    <a:lnT w="9525" cap="flat" cmpd="sng">
                      <a:solidFill>
                        <a:schemeClr val="dk1"/>
                      </a:solidFill>
                      <a:prstDash val="lgDash"/>
                      <a:round/>
                      <a:headEnd type="none" w="sm" len="sm"/>
                      <a:tailEnd type="none" w="sm" len="sm"/>
                    </a:lnT>
                    <a:lnB w="9525" cap="flat" cmpd="sng">
                      <a:solidFill>
                        <a:schemeClr val="dk1"/>
                      </a:solidFill>
                      <a:prstDash val="lgDash"/>
                      <a:round/>
                      <a:headEnd type="none" w="sm" len="sm"/>
                      <a:tailEnd type="none" w="sm" len="sm"/>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3"/>
        <p:cNvGrpSpPr/>
        <p:nvPr/>
      </p:nvGrpSpPr>
      <p:grpSpPr>
        <a:xfrm>
          <a:off x="0" y="0"/>
          <a:ext cx="0" cy="0"/>
          <a:chOff x="0" y="0"/>
          <a:chExt cx="0" cy="0"/>
        </a:xfrm>
      </p:grpSpPr>
      <p:pic>
        <p:nvPicPr>
          <p:cNvPr id="474" name="Google Shape;474;p6"/>
          <p:cNvPicPr preferRelativeResize="0"/>
          <p:nvPr/>
        </p:nvPicPr>
        <p:blipFill rotWithShape="1">
          <a:blip r:embed="rId3">
            <a:alphaModFix/>
          </a:blip>
          <a:srcRect/>
          <a:stretch/>
        </p:blipFill>
        <p:spPr>
          <a:xfrm>
            <a:off x="26987" y="0"/>
            <a:ext cx="9144000" cy="6858000"/>
          </a:xfrm>
          <a:prstGeom prst="rect">
            <a:avLst/>
          </a:prstGeom>
          <a:noFill/>
          <a:ln>
            <a:noFill/>
          </a:ln>
        </p:spPr>
      </p:pic>
      <p:sp>
        <p:nvSpPr>
          <p:cNvPr id="475" name="Google Shape;475;p6"/>
          <p:cNvSpPr txBox="1">
            <a:spLocks noGrp="1"/>
          </p:cNvSpPr>
          <p:nvPr>
            <p:ph type="ctrTitle"/>
          </p:nvPr>
        </p:nvSpPr>
        <p:spPr>
          <a:xfrm>
            <a:off x="1597817" y="439737"/>
            <a:ext cx="6264275"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501FF"/>
              </a:buClr>
              <a:buSzPts val="3200"/>
              <a:buFont typeface="Calibri"/>
              <a:buNone/>
            </a:pPr>
            <a:r>
              <a:rPr lang="en-US" sz="2800" b="1" i="0" u="none">
                <a:solidFill>
                  <a:schemeClr val="dk2"/>
                </a:solidFill>
                <a:latin typeface="Calibri"/>
                <a:ea typeface="Calibri"/>
                <a:cs typeface="Calibri"/>
                <a:sym typeface="Calibri"/>
              </a:rPr>
              <a:t>ERASMUS GRANTS</a:t>
            </a:r>
            <a:br>
              <a:rPr lang="en-US" sz="2800" b="1" i="0" u="none">
                <a:solidFill>
                  <a:schemeClr val="dk2"/>
                </a:solidFill>
                <a:latin typeface="Calibri"/>
                <a:ea typeface="Calibri"/>
                <a:cs typeface="Calibri"/>
                <a:sym typeface="Calibri"/>
              </a:rPr>
            </a:br>
            <a:r>
              <a:rPr lang="en-US" sz="2800" b="1" i="0" u="none">
                <a:solidFill>
                  <a:schemeClr val="dk2"/>
                </a:solidFill>
                <a:latin typeface="Calibri"/>
                <a:ea typeface="Calibri"/>
                <a:cs typeface="Calibri"/>
                <a:sym typeface="Calibri"/>
              </a:rPr>
              <a:t>The  method and time of payment</a:t>
            </a:r>
            <a:endParaRPr sz="2800">
              <a:solidFill>
                <a:schemeClr val="dk2"/>
              </a:solidFill>
            </a:endParaRPr>
          </a:p>
        </p:txBody>
      </p:sp>
      <p:sp>
        <p:nvSpPr>
          <p:cNvPr id="476" name="Google Shape;476;p6"/>
          <p:cNvSpPr txBox="1">
            <a:spLocks noGrp="1"/>
          </p:cNvSpPr>
          <p:nvPr>
            <p:ph type="subTitle" idx="1"/>
          </p:nvPr>
        </p:nvSpPr>
        <p:spPr>
          <a:xfrm>
            <a:off x="627062" y="1532218"/>
            <a:ext cx="8135937" cy="4886045"/>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lnSpc>
                <a:spcPct val="100000"/>
              </a:lnSpc>
              <a:spcBef>
                <a:spcPts val="280"/>
              </a:spcBef>
              <a:spcAft>
                <a:spcPts val="0"/>
              </a:spcAft>
              <a:buClr>
                <a:srgbClr val="888888"/>
              </a:buClr>
              <a:buSzPct val="82352"/>
              <a:buNone/>
            </a:pPr>
            <a:endParaRPr sz="6800" i="0" u="none">
              <a:solidFill>
                <a:schemeClr val="accent1"/>
              </a:solidFill>
              <a:latin typeface="Calibri"/>
              <a:ea typeface="Calibri"/>
              <a:cs typeface="Calibri"/>
              <a:sym typeface="Calibri"/>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Erasmus grant allocations for all universities in Türkiye are </a:t>
            </a:r>
            <a:r>
              <a:rPr lang="en-US" sz="6800" i="0" u="none">
                <a:solidFill>
                  <a:schemeClr val="accent2"/>
                </a:solidFill>
                <a:latin typeface="Calibri"/>
                <a:ea typeface="Calibri"/>
                <a:cs typeface="Calibri"/>
                <a:sym typeface="Calibri"/>
              </a:rPr>
              <a:t>announced in </a:t>
            </a:r>
            <a:r>
              <a:rPr lang="en-US" sz="6800">
                <a:solidFill>
                  <a:schemeClr val="accent2"/>
                </a:solidFill>
              </a:rPr>
              <a:t>July</a:t>
            </a:r>
            <a:r>
              <a:rPr lang="en-US" sz="6800" i="0" u="none">
                <a:solidFill>
                  <a:schemeClr val="accent2"/>
                </a:solidFill>
                <a:latin typeface="Calibri"/>
                <a:ea typeface="Calibri"/>
                <a:cs typeface="Calibri"/>
                <a:sym typeface="Calibri"/>
              </a:rPr>
              <a:t> or </a:t>
            </a:r>
            <a:r>
              <a:rPr lang="en-US" sz="6800">
                <a:solidFill>
                  <a:schemeClr val="accent2"/>
                </a:solidFill>
              </a:rPr>
              <a:t>August</a:t>
            </a:r>
            <a:r>
              <a:rPr lang="en-US" sz="6800" i="0" u="none">
                <a:solidFill>
                  <a:schemeClr val="accent2"/>
                </a:solidFill>
                <a:latin typeface="Calibri"/>
                <a:ea typeface="Calibri"/>
                <a:cs typeface="Calibri"/>
                <a:sym typeface="Calibri"/>
              </a:rPr>
              <a:t> </a:t>
            </a:r>
            <a:r>
              <a:rPr lang="en-US" sz="6800" i="0" u="none">
                <a:solidFill>
                  <a:schemeClr val="accent1"/>
                </a:solidFill>
                <a:latin typeface="Calibri"/>
                <a:ea typeface="Calibri"/>
                <a:cs typeface="Calibri"/>
                <a:sym typeface="Calibri"/>
              </a:rPr>
              <a:t>every year and subsequently distributed to participating universities. After Bilkent University's total grant amount is determined, these funds are allocated to individual departments and students.</a:t>
            </a:r>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 </a:t>
            </a:r>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Since the </a:t>
            </a:r>
            <a:r>
              <a:rPr lang="en-US" sz="6800" i="0" u="none">
                <a:solidFill>
                  <a:schemeClr val="accent2"/>
                </a:solidFill>
                <a:latin typeface="Calibri"/>
                <a:ea typeface="Calibri"/>
                <a:cs typeface="Calibri"/>
                <a:sym typeface="Calibri"/>
              </a:rPr>
              <a:t>grant amounts fluctuate annually</a:t>
            </a:r>
            <a:r>
              <a:rPr lang="en-US" sz="6800" i="0" u="none">
                <a:solidFill>
                  <a:schemeClr val="accent1"/>
                </a:solidFill>
                <a:latin typeface="Calibri"/>
                <a:ea typeface="Calibri"/>
                <a:cs typeface="Calibri"/>
                <a:sym typeface="Calibri"/>
              </a:rPr>
              <a:t>, it is not possible to allocate specific grants to departments or issue individual grant letters to students before the nationwide grant announcements are made.</a:t>
            </a:r>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 </a:t>
            </a:r>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Until the official grant announcement, selected students for Fall Semester will be able to obtain an </a:t>
            </a:r>
            <a:r>
              <a:rPr lang="en-US" sz="6800" i="0" u="none">
                <a:solidFill>
                  <a:schemeClr val="accent2"/>
                </a:solidFill>
                <a:latin typeface="Calibri"/>
                <a:ea typeface="Calibri"/>
                <a:cs typeface="Calibri"/>
                <a:sym typeface="Calibri"/>
              </a:rPr>
              <a:t>Erasmus+ Studentship Letter </a:t>
            </a:r>
            <a:r>
              <a:rPr lang="en-US" sz="6800" i="0" u="none">
                <a:solidFill>
                  <a:schemeClr val="accent1"/>
                </a:solidFill>
                <a:latin typeface="Calibri"/>
                <a:ea typeface="Calibri"/>
                <a:cs typeface="Calibri"/>
                <a:sym typeface="Calibri"/>
              </a:rPr>
              <a:t>(</a:t>
            </a:r>
            <a:r>
              <a:rPr lang="en-US" sz="6800" i="0" u="none">
                <a:solidFill>
                  <a:schemeClr val="accent2"/>
                </a:solidFill>
                <a:latin typeface="Calibri"/>
                <a:ea typeface="Calibri"/>
                <a:cs typeface="Calibri"/>
                <a:sym typeface="Calibri"/>
              </a:rPr>
              <a:t>without grant details</a:t>
            </a:r>
            <a:r>
              <a:rPr lang="en-US" sz="6800" i="0" u="none">
                <a:solidFill>
                  <a:schemeClr val="accent1"/>
                </a:solidFill>
                <a:latin typeface="Calibri"/>
                <a:ea typeface="Calibri"/>
                <a:cs typeface="Calibri"/>
                <a:sym typeface="Calibri"/>
              </a:rPr>
              <a:t>) once they receive their acceptance letters. This letter can be </a:t>
            </a:r>
            <a:r>
              <a:rPr lang="en-US" sz="6800" i="0" u="none">
                <a:solidFill>
                  <a:schemeClr val="accent2"/>
                </a:solidFill>
                <a:latin typeface="Calibri"/>
                <a:ea typeface="Calibri"/>
                <a:cs typeface="Calibri"/>
                <a:sym typeface="Calibri"/>
              </a:rPr>
              <a:t>used for visa application purposes</a:t>
            </a:r>
            <a:r>
              <a:rPr lang="en-US" sz="6800" i="0" u="none">
                <a:solidFill>
                  <a:schemeClr val="accent1"/>
                </a:solidFill>
                <a:latin typeface="Calibri"/>
                <a:ea typeface="Calibri"/>
                <a:cs typeface="Calibri"/>
                <a:sym typeface="Calibri"/>
              </a:rPr>
              <a:t>. We strongly recommend that you review the embassy’s requirements for sponsorship or proof of funds and prepare your visa application accordingly.</a:t>
            </a:r>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 </a:t>
            </a:r>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If you foresee potential visa difficulties due to the absence of grant details in your initial letter, you </a:t>
            </a:r>
            <a:r>
              <a:rPr lang="en-US" sz="6800" i="0" u="none">
                <a:solidFill>
                  <a:schemeClr val="accent2"/>
                </a:solidFill>
                <a:latin typeface="Calibri"/>
                <a:ea typeface="Calibri"/>
                <a:cs typeface="Calibri"/>
                <a:sym typeface="Calibri"/>
              </a:rPr>
              <a:t>may opt to defer </a:t>
            </a:r>
            <a:r>
              <a:rPr lang="en-US" sz="6800" i="0" u="none">
                <a:solidFill>
                  <a:schemeClr val="accent1"/>
                </a:solidFill>
                <a:latin typeface="Calibri"/>
                <a:ea typeface="Calibri"/>
                <a:cs typeface="Calibri"/>
                <a:sym typeface="Calibri"/>
              </a:rPr>
              <a:t>your Erasmus program </a:t>
            </a:r>
            <a:r>
              <a:rPr lang="en-US" sz="6800" i="0" u="none">
                <a:solidFill>
                  <a:schemeClr val="accent2"/>
                </a:solidFill>
                <a:latin typeface="Calibri"/>
                <a:ea typeface="Calibri"/>
                <a:cs typeface="Calibri"/>
                <a:sym typeface="Calibri"/>
              </a:rPr>
              <a:t>to the Spring semester </a:t>
            </a:r>
            <a:r>
              <a:rPr lang="en-US" sz="6800" i="0" u="none">
                <a:solidFill>
                  <a:schemeClr val="accent1"/>
                </a:solidFill>
                <a:latin typeface="Calibri"/>
                <a:ea typeface="Calibri"/>
                <a:cs typeface="Calibri"/>
                <a:sym typeface="Calibri"/>
              </a:rPr>
              <a:t>of 2026, subject to approval from your Faculty Erasmus Coordinator. Please note that </a:t>
            </a:r>
            <a:r>
              <a:rPr lang="en-US" sz="6800" i="0" u="none">
                <a:solidFill>
                  <a:schemeClr val="accent2"/>
                </a:solidFill>
                <a:latin typeface="Calibri"/>
                <a:ea typeface="Calibri"/>
                <a:cs typeface="Calibri"/>
                <a:sym typeface="Calibri"/>
              </a:rPr>
              <a:t>students graduating in Spring 2026 are</a:t>
            </a:r>
            <a:r>
              <a:rPr lang="en-US" sz="6800" i="0" u="none">
                <a:solidFill>
                  <a:schemeClr val="accent1"/>
                </a:solidFill>
                <a:latin typeface="Calibri"/>
                <a:ea typeface="Calibri"/>
                <a:cs typeface="Calibri"/>
                <a:sym typeface="Calibri"/>
              </a:rPr>
              <a:t> </a:t>
            </a:r>
            <a:r>
              <a:rPr lang="en-US" sz="6800" i="0" u="none">
                <a:solidFill>
                  <a:schemeClr val="accent2"/>
                </a:solidFill>
                <a:latin typeface="Calibri"/>
                <a:ea typeface="Calibri"/>
                <a:cs typeface="Calibri"/>
                <a:sym typeface="Calibri"/>
              </a:rPr>
              <a:t>not</a:t>
            </a:r>
            <a:r>
              <a:rPr lang="en-US" sz="6800" i="0" u="none">
                <a:solidFill>
                  <a:schemeClr val="accent1"/>
                </a:solidFill>
                <a:latin typeface="Calibri"/>
                <a:ea typeface="Calibri"/>
                <a:cs typeface="Calibri"/>
                <a:sym typeface="Calibri"/>
              </a:rPr>
              <a:t> </a:t>
            </a:r>
            <a:r>
              <a:rPr lang="en-US" sz="6800" i="0" u="none">
                <a:solidFill>
                  <a:schemeClr val="accent2"/>
                </a:solidFill>
                <a:latin typeface="Calibri"/>
                <a:ea typeface="Calibri"/>
                <a:cs typeface="Calibri"/>
                <a:sym typeface="Calibri"/>
              </a:rPr>
              <a:t>eligible</a:t>
            </a:r>
            <a:r>
              <a:rPr lang="en-US" sz="6800" i="0" u="none">
                <a:solidFill>
                  <a:schemeClr val="accent1"/>
                </a:solidFill>
                <a:latin typeface="Calibri"/>
                <a:ea typeface="Calibri"/>
                <a:cs typeface="Calibri"/>
                <a:sym typeface="Calibri"/>
              </a:rPr>
              <a:t> for this deferral.</a:t>
            </a:r>
            <a:endParaRPr/>
          </a:p>
          <a:p>
            <a:pPr marL="0" lvl="0" indent="0" algn="just" rtl="0">
              <a:lnSpc>
                <a:spcPct val="100000"/>
              </a:lnSpc>
              <a:spcBef>
                <a:spcPts val="280"/>
              </a:spcBef>
              <a:spcAft>
                <a:spcPts val="0"/>
              </a:spcAft>
              <a:buClr>
                <a:srgbClr val="888888"/>
              </a:buClr>
              <a:buSzPct val="82352"/>
              <a:buNone/>
            </a:pPr>
            <a:r>
              <a:rPr lang="en-US" sz="6800" i="0" u="none">
                <a:solidFill>
                  <a:schemeClr val="accent1"/>
                </a:solidFill>
                <a:latin typeface="Calibri"/>
                <a:ea typeface="Calibri"/>
                <a:cs typeface="Calibri"/>
                <a:sym typeface="Calibri"/>
              </a:rPr>
              <a:t> </a:t>
            </a:r>
            <a:endParaRPr/>
          </a:p>
          <a:p>
            <a:pPr marL="0" lvl="0" indent="0" algn="just" rtl="0">
              <a:lnSpc>
                <a:spcPct val="100000"/>
              </a:lnSpc>
              <a:spcBef>
                <a:spcPts val="280"/>
              </a:spcBef>
              <a:spcAft>
                <a:spcPts val="0"/>
              </a:spcAft>
              <a:buClr>
                <a:srgbClr val="888888"/>
              </a:buClr>
              <a:buSzPct val="140000"/>
              <a:buNone/>
            </a:pPr>
            <a:r>
              <a:rPr lang="en-US" sz="4000" b="1" i="0" u="none">
                <a:solidFill>
                  <a:schemeClr val="accent1"/>
                </a:solidFill>
                <a:latin typeface="Calibri"/>
                <a:ea typeface="Calibri"/>
                <a:cs typeface="Calibri"/>
                <a:sym typeface="Calibri"/>
              </a:rPr>
              <a:t> </a:t>
            </a:r>
            <a:endParaRPr/>
          </a:p>
          <a:p>
            <a:pPr marL="0" lvl="0" indent="0" algn="just" rtl="0">
              <a:lnSpc>
                <a:spcPct val="100000"/>
              </a:lnSpc>
              <a:spcBef>
                <a:spcPts val="280"/>
              </a:spcBef>
              <a:spcAft>
                <a:spcPts val="0"/>
              </a:spcAft>
              <a:buClr>
                <a:srgbClr val="888888"/>
              </a:buClr>
              <a:buSzPts val="1400"/>
              <a:buNone/>
            </a:pPr>
            <a:endParaRPr sz="1400" b="1" i="0" u="none">
              <a:solidFill>
                <a:schemeClr val="accent1"/>
              </a:solidFill>
              <a:latin typeface="Calibri"/>
              <a:ea typeface="Calibri"/>
              <a:cs typeface="Calibri"/>
              <a:sym typeface="Calibri"/>
            </a:endParaRPr>
          </a:p>
        </p:txBody>
      </p:sp>
      <p:pic>
        <p:nvPicPr>
          <p:cNvPr id="477" name="Google Shape;477;p6"/>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78" name="Google Shape;478;p6"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2"/>
        <p:cNvGrpSpPr/>
        <p:nvPr/>
      </p:nvGrpSpPr>
      <p:grpSpPr>
        <a:xfrm>
          <a:off x="0" y="0"/>
          <a:ext cx="0" cy="0"/>
          <a:chOff x="0" y="0"/>
          <a:chExt cx="0" cy="0"/>
        </a:xfrm>
      </p:grpSpPr>
      <p:pic>
        <p:nvPicPr>
          <p:cNvPr id="483" name="Google Shape;483;p43"/>
          <p:cNvPicPr preferRelativeResize="0"/>
          <p:nvPr/>
        </p:nvPicPr>
        <p:blipFill rotWithShape="1">
          <a:blip r:embed="rId3">
            <a:alphaModFix/>
          </a:blip>
          <a:srcRect/>
          <a:stretch/>
        </p:blipFill>
        <p:spPr>
          <a:xfrm>
            <a:off x="26987" y="0"/>
            <a:ext cx="9144000" cy="6858000"/>
          </a:xfrm>
          <a:prstGeom prst="rect">
            <a:avLst/>
          </a:prstGeom>
          <a:noFill/>
          <a:ln>
            <a:noFill/>
          </a:ln>
        </p:spPr>
      </p:pic>
      <p:sp>
        <p:nvSpPr>
          <p:cNvPr id="484" name="Google Shape;484;p43"/>
          <p:cNvSpPr txBox="1">
            <a:spLocks noGrp="1"/>
          </p:cNvSpPr>
          <p:nvPr>
            <p:ph type="subTitle" idx="1"/>
          </p:nvPr>
        </p:nvSpPr>
        <p:spPr>
          <a:xfrm>
            <a:off x="504031" y="1488831"/>
            <a:ext cx="8135937" cy="4897437"/>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5000"/>
              </a:lnSpc>
              <a:spcBef>
                <a:spcPts val="0"/>
              </a:spcBef>
              <a:spcAft>
                <a:spcPts val="0"/>
              </a:spcAft>
              <a:buClr>
                <a:srgbClr val="888888"/>
              </a:buClr>
              <a:buSzPts val="1700"/>
              <a:buNone/>
            </a:pPr>
            <a:endParaRPr sz="2000" b="1" i="0" u="sng">
              <a:solidFill>
                <a:schemeClr val="accent1"/>
              </a:solidFill>
              <a:latin typeface="Calibri"/>
              <a:ea typeface="Calibri"/>
              <a:cs typeface="Calibri"/>
              <a:sym typeface="Calibri"/>
            </a:endParaRPr>
          </a:p>
          <a:p>
            <a:pPr marL="0" lvl="0" indent="0" algn="ctr" rtl="0">
              <a:lnSpc>
                <a:spcPct val="80000"/>
              </a:lnSpc>
              <a:spcBef>
                <a:spcPts val="340"/>
              </a:spcBef>
              <a:spcAft>
                <a:spcPts val="0"/>
              </a:spcAft>
              <a:buClr>
                <a:srgbClr val="000000"/>
              </a:buClr>
              <a:buSzPts val="1700"/>
              <a:buNone/>
            </a:pPr>
            <a:r>
              <a:rPr lang="en-US" sz="2000" b="0" i="0" u="none">
                <a:solidFill>
                  <a:schemeClr val="accent1"/>
                </a:solidFill>
                <a:latin typeface="Calibri"/>
                <a:ea typeface="Calibri"/>
                <a:cs typeface="Calibri"/>
                <a:sym typeface="Calibri"/>
              </a:rPr>
              <a:t>Erasmus grants awarded by the National Agency to Bilkent University for the support of Erasmus Students, </a:t>
            </a:r>
            <a:r>
              <a:rPr lang="en-US" sz="2000" b="0" i="0">
                <a:solidFill>
                  <a:schemeClr val="accent2"/>
                </a:solidFill>
                <a:latin typeface="Calibri"/>
                <a:ea typeface="Calibri"/>
                <a:cs typeface="Calibri"/>
                <a:sym typeface="Calibri"/>
              </a:rPr>
              <a:t>covered around 55%-100% of each department’s selected students </a:t>
            </a:r>
            <a:r>
              <a:rPr lang="en-US" sz="2000" b="0" i="0">
                <a:solidFill>
                  <a:schemeClr val="accent1"/>
                </a:solidFill>
                <a:latin typeface="Calibri"/>
                <a:ea typeface="Calibri"/>
                <a:cs typeface="Calibri"/>
                <a:sym typeface="Calibri"/>
              </a:rPr>
              <a:t>i</a:t>
            </a:r>
            <a:r>
              <a:rPr lang="en-US" sz="2000" b="0" i="0" u="none">
                <a:solidFill>
                  <a:schemeClr val="accent1"/>
                </a:solidFill>
                <a:latin typeface="Calibri"/>
                <a:ea typeface="Calibri"/>
                <a:cs typeface="Calibri"/>
                <a:sym typeface="Calibri"/>
              </a:rPr>
              <a:t>n the previous Academic Years. </a:t>
            </a:r>
            <a:endParaRPr sz="2000">
              <a:solidFill>
                <a:schemeClr val="accent1"/>
              </a:solidFill>
            </a:endParaRPr>
          </a:p>
          <a:p>
            <a:pPr marL="0" lvl="0" indent="0" algn="ctr" rtl="0">
              <a:lnSpc>
                <a:spcPct val="80000"/>
              </a:lnSpc>
              <a:spcBef>
                <a:spcPts val="340"/>
              </a:spcBef>
              <a:spcAft>
                <a:spcPts val="0"/>
              </a:spcAft>
              <a:buClr>
                <a:srgbClr val="888888"/>
              </a:buClr>
              <a:buSzPts val="1700"/>
              <a:buNone/>
            </a:pPr>
            <a:endParaRPr sz="2000" b="1" i="0" u="none">
              <a:solidFill>
                <a:schemeClr val="accent1"/>
              </a:solidFill>
              <a:latin typeface="Calibri"/>
              <a:ea typeface="Calibri"/>
              <a:cs typeface="Calibri"/>
              <a:sym typeface="Calibri"/>
            </a:endParaRPr>
          </a:p>
          <a:p>
            <a:pPr marL="0" lvl="0" indent="0" algn="ctr" rtl="0">
              <a:lnSpc>
                <a:spcPct val="80000"/>
              </a:lnSpc>
              <a:spcBef>
                <a:spcPts val="620"/>
              </a:spcBef>
              <a:spcAft>
                <a:spcPts val="0"/>
              </a:spcAft>
              <a:buClr>
                <a:srgbClr val="000000"/>
              </a:buClr>
              <a:buSzPts val="3100"/>
              <a:buNone/>
            </a:pPr>
            <a:r>
              <a:rPr lang="en-US" sz="2400" b="1" i="0" u="none">
                <a:solidFill>
                  <a:schemeClr val="accent1"/>
                </a:solidFill>
                <a:latin typeface="Calibri"/>
                <a:ea typeface="Calibri"/>
                <a:cs typeface="Calibri"/>
                <a:sym typeface="Calibri"/>
              </a:rPr>
              <a:t>202</a:t>
            </a:r>
            <a:r>
              <a:rPr lang="en-US" sz="2400" b="1">
                <a:solidFill>
                  <a:schemeClr val="accent1"/>
                </a:solidFill>
              </a:rPr>
              <a:t>6</a:t>
            </a:r>
            <a:r>
              <a:rPr lang="en-US" sz="2400" b="1" i="0" u="none">
                <a:solidFill>
                  <a:schemeClr val="accent1"/>
                </a:solidFill>
                <a:latin typeface="Calibri"/>
                <a:ea typeface="Calibri"/>
                <a:cs typeface="Calibri"/>
                <a:sym typeface="Calibri"/>
              </a:rPr>
              <a:t>-202</a:t>
            </a:r>
            <a:r>
              <a:rPr lang="en-US" sz="2400" b="1">
                <a:solidFill>
                  <a:schemeClr val="accent1"/>
                </a:solidFill>
              </a:rPr>
              <a:t>7</a:t>
            </a:r>
            <a:r>
              <a:rPr lang="en-US" sz="2400" b="1" i="0" u="none">
                <a:solidFill>
                  <a:schemeClr val="accent1"/>
                </a:solidFill>
                <a:latin typeface="Calibri"/>
                <a:ea typeface="Calibri"/>
                <a:cs typeface="Calibri"/>
                <a:sym typeface="Calibri"/>
              </a:rPr>
              <a:t> Erasmus grant results will be announced in </a:t>
            </a:r>
            <a:endParaRPr/>
          </a:p>
          <a:p>
            <a:pPr marL="0" lvl="0" indent="0" algn="ctr" rtl="0">
              <a:lnSpc>
                <a:spcPct val="80000"/>
              </a:lnSpc>
              <a:spcBef>
                <a:spcPts val="620"/>
              </a:spcBef>
              <a:spcAft>
                <a:spcPts val="0"/>
              </a:spcAft>
              <a:buClr>
                <a:srgbClr val="000000"/>
              </a:buClr>
              <a:buSzPts val="3100"/>
              <a:buNone/>
            </a:pPr>
            <a:r>
              <a:rPr lang="en-US" sz="2400" b="1">
                <a:solidFill>
                  <a:schemeClr val="accent1"/>
                </a:solidFill>
              </a:rPr>
              <a:t>July</a:t>
            </a:r>
            <a:r>
              <a:rPr lang="en-US" sz="2400" b="1" i="0" u="none">
                <a:solidFill>
                  <a:schemeClr val="accent1"/>
                </a:solidFill>
                <a:latin typeface="Calibri"/>
                <a:ea typeface="Calibri"/>
                <a:cs typeface="Calibri"/>
                <a:sym typeface="Calibri"/>
              </a:rPr>
              <a:t> or </a:t>
            </a:r>
            <a:r>
              <a:rPr lang="en-US" sz="2400" b="1">
                <a:solidFill>
                  <a:schemeClr val="accent1"/>
                </a:solidFill>
              </a:rPr>
              <a:t>August</a:t>
            </a:r>
            <a:r>
              <a:rPr lang="en-US" sz="2400" b="1" i="0" u="none">
                <a:solidFill>
                  <a:schemeClr val="accent1"/>
                </a:solidFill>
                <a:latin typeface="Calibri"/>
                <a:ea typeface="Calibri"/>
                <a:cs typeface="Calibri"/>
                <a:sym typeface="Calibri"/>
              </a:rPr>
              <a:t> 202</a:t>
            </a:r>
            <a:r>
              <a:rPr lang="en-US" sz="2400" b="1">
                <a:solidFill>
                  <a:schemeClr val="accent1"/>
                </a:solidFill>
              </a:rPr>
              <a:t>6</a:t>
            </a:r>
            <a:r>
              <a:rPr lang="en-US" sz="2400" b="1" i="0" u="none">
                <a:solidFill>
                  <a:schemeClr val="accent1"/>
                </a:solidFill>
                <a:latin typeface="Calibri"/>
                <a:ea typeface="Calibri"/>
                <a:cs typeface="Calibri"/>
                <a:sym typeface="Calibri"/>
              </a:rPr>
              <a:t>.</a:t>
            </a:r>
            <a:endParaRPr sz="2400">
              <a:solidFill>
                <a:schemeClr val="accent1"/>
              </a:solidFill>
            </a:endParaRPr>
          </a:p>
          <a:p>
            <a:pPr marL="0" lvl="0" indent="0" algn="ctr" rtl="0">
              <a:lnSpc>
                <a:spcPct val="80000"/>
              </a:lnSpc>
              <a:spcBef>
                <a:spcPts val="340"/>
              </a:spcBef>
              <a:spcAft>
                <a:spcPts val="0"/>
              </a:spcAft>
              <a:buClr>
                <a:srgbClr val="888888"/>
              </a:buClr>
              <a:buSzPts val="1700"/>
              <a:buNone/>
            </a:pPr>
            <a:endParaRPr sz="2000" b="0" i="0" u="none">
              <a:solidFill>
                <a:schemeClr val="accent1"/>
              </a:solidFill>
              <a:latin typeface="Calibri"/>
              <a:ea typeface="Calibri"/>
              <a:cs typeface="Calibri"/>
              <a:sym typeface="Calibri"/>
            </a:endParaRPr>
          </a:p>
          <a:p>
            <a:pPr marL="0" lvl="0" indent="0" algn="ctr" rtl="0">
              <a:lnSpc>
                <a:spcPct val="80000"/>
              </a:lnSpc>
              <a:spcBef>
                <a:spcPts val="340"/>
              </a:spcBef>
              <a:spcAft>
                <a:spcPts val="0"/>
              </a:spcAft>
              <a:buClr>
                <a:srgbClr val="000000"/>
              </a:buClr>
              <a:buSzPts val="1700"/>
              <a:buNone/>
            </a:pPr>
            <a:r>
              <a:rPr lang="en-US" sz="2000" b="0" i="0">
                <a:solidFill>
                  <a:schemeClr val="accent2"/>
                </a:solidFill>
                <a:latin typeface="Calibri"/>
                <a:ea typeface="Calibri"/>
                <a:cs typeface="Calibri"/>
                <a:sym typeface="Calibri"/>
              </a:rPr>
              <a:t>The distribution of grants </a:t>
            </a:r>
            <a:r>
              <a:rPr lang="en-US" sz="2000" b="0" i="0">
                <a:solidFill>
                  <a:schemeClr val="accent1"/>
                </a:solidFill>
                <a:latin typeface="Calibri"/>
                <a:ea typeface="Calibri"/>
                <a:cs typeface="Calibri"/>
                <a:sym typeface="Calibri"/>
              </a:rPr>
              <a:t>will be done from the </a:t>
            </a:r>
            <a:r>
              <a:rPr lang="en-US" sz="2000" b="0" i="0">
                <a:solidFill>
                  <a:schemeClr val="accent2"/>
                </a:solidFill>
                <a:latin typeface="Calibri"/>
                <a:ea typeface="Calibri"/>
                <a:cs typeface="Calibri"/>
                <a:sym typeface="Calibri"/>
              </a:rPr>
              <a:t>highest ranking applicant to lowest</a:t>
            </a:r>
            <a:r>
              <a:rPr lang="en-US" sz="2000" b="0" i="0">
                <a:solidFill>
                  <a:schemeClr val="accent1"/>
                </a:solidFill>
                <a:latin typeface="Calibri"/>
                <a:ea typeface="Calibri"/>
                <a:cs typeface="Calibri"/>
                <a:sym typeface="Calibri"/>
              </a:rPr>
              <a:t> one on the list within each department independently and will cover one semester only.</a:t>
            </a:r>
            <a:endParaRPr sz="2000">
              <a:solidFill>
                <a:schemeClr val="accent1"/>
              </a:solidFill>
            </a:endParaRPr>
          </a:p>
          <a:p>
            <a:pPr marL="0" lvl="0" indent="0" algn="ctr" rtl="0">
              <a:lnSpc>
                <a:spcPct val="80000"/>
              </a:lnSpc>
              <a:spcBef>
                <a:spcPts val="340"/>
              </a:spcBef>
              <a:spcAft>
                <a:spcPts val="0"/>
              </a:spcAft>
              <a:buClr>
                <a:srgbClr val="888888"/>
              </a:buClr>
              <a:buSzPts val="1700"/>
              <a:buNone/>
            </a:pPr>
            <a:endParaRPr sz="2000" b="0" i="0" u="none">
              <a:solidFill>
                <a:schemeClr val="accent1"/>
              </a:solidFill>
              <a:latin typeface="Calibri"/>
              <a:ea typeface="Calibri"/>
              <a:cs typeface="Calibri"/>
              <a:sym typeface="Calibri"/>
            </a:endParaRPr>
          </a:p>
          <a:p>
            <a:pPr marL="0" lvl="0" indent="0" algn="ctr" rtl="0">
              <a:lnSpc>
                <a:spcPct val="80000"/>
              </a:lnSpc>
              <a:spcBef>
                <a:spcPts val="340"/>
              </a:spcBef>
              <a:spcAft>
                <a:spcPts val="0"/>
              </a:spcAft>
              <a:buClr>
                <a:srgbClr val="000000"/>
              </a:buClr>
              <a:buSzPts val="1700"/>
              <a:buNone/>
            </a:pPr>
            <a:r>
              <a:rPr lang="en-US" sz="2000" b="0" i="0" u="none">
                <a:solidFill>
                  <a:schemeClr val="accent1"/>
                </a:solidFill>
                <a:latin typeface="Calibri"/>
                <a:ea typeface="Calibri"/>
                <a:cs typeface="Calibri"/>
                <a:sym typeface="Calibri"/>
              </a:rPr>
              <a:t>Selected students who cannot be funded, but are able to meet their expenses themselves are welcome to go on exchange.</a:t>
            </a:r>
            <a:endParaRPr sz="2000">
              <a:solidFill>
                <a:schemeClr val="accent1"/>
              </a:solidFill>
            </a:endParaRPr>
          </a:p>
          <a:p>
            <a:pPr marL="0" lvl="0" indent="0" algn="ctr" rtl="0">
              <a:lnSpc>
                <a:spcPct val="80000"/>
              </a:lnSpc>
              <a:spcBef>
                <a:spcPts val="340"/>
              </a:spcBef>
              <a:spcAft>
                <a:spcPts val="0"/>
              </a:spcAft>
              <a:buClr>
                <a:srgbClr val="888888"/>
              </a:buClr>
              <a:buSzPts val="1700"/>
              <a:buNone/>
            </a:pPr>
            <a:endParaRPr sz="2000" b="0" i="0" u="none">
              <a:solidFill>
                <a:schemeClr val="accent1"/>
              </a:solidFill>
              <a:latin typeface="Calibri"/>
              <a:ea typeface="Calibri"/>
              <a:cs typeface="Calibri"/>
              <a:sym typeface="Calibri"/>
            </a:endParaRPr>
          </a:p>
          <a:p>
            <a:pPr marL="0" lvl="0" indent="0" algn="ctr" rtl="0">
              <a:lnSpc>
                <a:spcPct val="80000"/>
              </a:lnSpc>
              <a:spcBef>
                <a:spcPts val="340"/>
              </a:spcBef>
              <a:spcAft>
                <a:spcPts val="0"/>
              </a:spcAft>
              <a:buClr>
                <a:srgbClr val="000000"/>
              </a:buClr>
              <a:buSzPts val="1700"/>
              <a:buNone/>
            </a:pPr>
            <a:r>
              <a:rPr lang="en-US" sz="2000" b="0" i="0" u="none">
                <a:solidFill>
                  <a:schemeClr val="accent1"/>
                </a:solidFill>
                <a:latin typeface="Calibri"/>
                <a:ea typeface="Calibri"/>
                <a:cs typeface="Calibri"/>
                <a:sym typeface="Calibri"/>
              </a:rPr>
              <a:t> Granted students </a:t>
            </a:r>
            <a:r>
              <a:rPr lang="en-US" sz="2000" b="0" i="0" u="none">
                <a:solidFill>
                  <a:schemeClr val="accent2"/>
                </a:solidFill>
                <a:latin typeface="Calibri"/>
                <a:ea typeface="Calibri"/>
                <a:cs typeface="Calibri"/>
                <a:sym typeface="Calibri"/>
              </a:rPr>
              <a:t>who may withdraw </a:t>
            </a:r>
            <a:r>
              <a:rPr lang="en-US" sz="2000" b="0" i="0" u="none">
                <a:solidFill>
                  <a:schemeClr val="accent1"/>
                </a:solidFill>
                <a:latin typeface="Calibri"/>
                <a:ea typeface="Calibri"/>
                <a:cs typeface="Calibri"/>
                <a:sym typeface="Calibri"/>
              </a:rPr>
              <a:t>from the program will </a:t>
            </a:r>
            <a:r>
              <a:rPr lang="en-US" sz="2000" b="0" i="0" u="none">
                <a:solidFill>
                  <a:schemeClr val="accent2"/>
                </a:solidFill>
                <a:latin typeface="Calibri"/>
                <a:ea typeface="Calibri"/>
                <a:cs typeface="Calibri"/>
                <a:sym typeface="Calibri"/>
              </a:rPr>
              <a:t>be replaced by the next ranking student </a:t>
            </a:r>
            <a:r>
              <a:rPr lang="en-US" sz="2000" b="0" i="0" u="none">
                <a:solidFill>
                  <a:schemeClr val="accent1"/>
                </a:solidFill>
                <a:latin typeface="Calibri"/>
                <a:ea typeface="Calibri"/>
                <a:cs typeface="Calibri"/>
                <a:sym typeface="Calibri"/>
              </a:rPr>
              <a:t>in each department.</a:t>
            </a:r>
            <a:endParaRPr sz="2000" b="0" i="0" u="none">
              <a:solidFill>
                <a:schemeClr val="accent1"/>
              </a:solidFill>
              <a:latin typeface="Calibri"/>
              <a:ea typeface="Calibri"/>
              <a:cs typeface="Calibri"/>
              <a:sym typeface="Calibri"/>
            </a:endParaRPr>
          </a:p>
          <a:p>
            <a:pPr marL="0" lvl="0" indent="0" algn="ctr" rtl="0">
              <a:lnSpc>
                <a:spcPct val="95000"/>
              </a:lnSpc>
              <a:spcBef>
                <a:spcPts val="280"/>
              </a:spcBef>
              <a:spcAft>
                <a:spcPts val="0"/>
              </a:spcAft>
              <a:buClr>
                <a:srgbClr val="888888"/>
              </a:buClr>
              <a:buSzPts val="1400"/>
              <a:buNone/>
            </a:pPr>
            <a:endParaRPr sz="2000" b="1" i="0" u="none">
              <a:solidFill>
                <a:schemeClr val="accent1"/>
              </a:solidFill>
              <a:latin typeface="Calibri"/>
              <a:ea typeface="Calibri"/>
              <a:cs typeface="Calibri"/>
              <a:sym typeface="Calibri"/>
            </a:endParaRPr>
          </a:p>
          <a:p>
            <a:pPr marL="0" lvl="0" indent="0" algn="ctr" rtl="0">
              <a:lnSpc>
                <a:spcPct val="95000"/>
              </a:lnSpc>
              <a:spcBef>
                <a:spcPts val="280"/>
              </a:spcBef>
              <a:spcAft>
                <a:spcPts val="0"/>
              </a:spcAft>
              <a:buClr>
                <a:srgbClr val="888888"/>
              </a:buClr>
              <a:buSzPts val="1400"/>
              <a:buNone/>
            </a:pPr>
            <a:endParaRPr sz="2000" b="1" i="0" u="none">
              <a:solidFill>
                <a:schemeClr val="accent1"/>
              </a:solidFill>
              <a:latin typeface="Calibri"/>
              <a:ea typeface="Calibri"/>
              <a:cs typeface="Calibri"/>
              <a:sym typeface="Calibri"/>
            </a:endParaRPr>
          </a:p>
          <a:p>
            <a:pPr marL="0" lvl="0" indent="0" algn="ctr" rtl="0">
              <a:lnSpc>
                <a:spcPct val="95000"/>
              </a:lnSpc>
              <a:spcBef>
                <a:spcPts val="280"/>
              </a:spcBef>
              <a:spcAft>
                <a:spcPts val="0"/>
              </a:spcAft>
              <a:buClr>
                <a:srgbClr val="888888"/>
              </a:buClr>
              <a:buSzPts val="140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280"/>
              </a:spcBef>
              <a:spcAft>
                <a:spcPts val="0"/>
              </a:spcAft>
              <a:buClr>
                <a:srgbClr val="888888"/>
              </a:buClr>
              <a:buSzPts val="1400"/>
              <a:buNone/>
            </a:pPr>
            <a:endParaRPr sz="2000" b="1" i="0" u="none">
              <a:solidFill>
                <a:schemeClr val="accent1"/>
              </a:solidFill>
              <a:latin typeface="Calibri"/>
              <a:ea typeface="Calibri"/>
              <a:cs typeface="Calibri"/>
              <a:sym typeface="Calibri"/>
            </a:endParaRPr>
          </a:p>
        </p:txBody>
      </p:sp>
      <p:pic>
        <p:nvPicPr>
          <p:cNvPr id="485" name="Google Shape;485;p43"/>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86" name="Google Shape;486;p43"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487" name="Google Shape;487;p43"/>
          <p:cNvSpPr txBox="1"/>
          <p:nvPr/>
        </p:nvSpPr>
        <p:spPr>
          <a:xfrm>
            <a:off x="1597817" y="439737"/>
            <a:ext cx="6264275" cy="86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501FF"/>
              </a:buClr>
              <a:buSzPts val="3200"/>
              <a:buFont typeface="Calibri"/>
              <a:buNone/>
            </a:pPr>
            <a:r>
              <a:rPr lang="en-US" sz="2800" b="1" i="0" u="none" strike="noStrike" cap="none">
                <a:solidFill>
                  <a:schemeClr val="dk2"/>
                </a:solidFill>
                <a:latin typeface="Calibri"/>
                <a:ea typeface="Calibri"/>
                <a:cs typeface="Calibri"/>
                <a:sym typeface="Calibri"/>
              </a:rPr>
              <a:t>ERASMUS GRANTS</a:t>
            </a:r>
            <a:br>
              <a:rPr lang="en-US" sz="2800" b="1" i="0" u="none" strike="noStrike" cap="none">
                <a:solidFill>
                  <a:schemeClr val="dk2"/>
                </a:solidFill>
                <a:latin typeface="Calibri"/>
                <a:ea typeface="Calibri"/>
                <a:cs typeface="Calibri"/>
                <a:sym typeface="Calibri"/>
              </a:rPr>
            </a:br>
            <a:r>
              <a:rPr lang="en-US" sz="2800" b="1" i="0" u="none" strike="noStrike" cap="none">
                <a:solidFill>
                  <a:schemeClr val="dk2"/>
                </a:solidFill>
                <a:latin typeface="Calibri"/>
                <a:ea typeface="Calibri"/>
                <a:cs typeface="Calibri"/>
                <a:sym typeface="Calibri"/>
              </a:rPr>
              <a:t>The  method and time of payment</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pic>
        <p:nvPicPr>
          <p:cNvPr id="492" name="Google Shape;492;p44"/>
          <p:cNvPicPr preferRelativeResize="0"/>
          <p:nvPr/>
        </p:nvPicPr>
        <p:blipFill rotWithShape="1">
          <a:blip r:embed="rId3">
            <a:alphaModFix/>
          </a:blip>
          <a:srcRect/>
          <a:stretch/>
        </p:blipFill>
        <p:spPr>
          <a:xfrm>
            <a:off x="26987" y="0"/>
            <a:ext cx="9144000" cy="6858000"/>
          </a:xfrm>
          <a:prstGeom prst="rect">
            <a:avLst/>
          </a:prstGeom>
          <a:noFill/>
          <a:ln>
            <a:noFill/>
          </a:ln>
        </p:spPr>
      </p:pic>
      <p:sp>
        <p:nvSpPr>
          <p:cNvPr id="493" name="Google Shape;493;p44"/>
          <p:cNvSpPr txBox="1">
            <a:spLocks noGrp="1"/>
          </p:cNvSpPr>
          <p:nvPr>
            <p:ph type="subTitle" idx="1"/>
          </p:nvPr>
        </p:nvSpPr>
        <p:spPr>
          <a:xfrm>
            <a:off x="627062" y="1484313"/>
            <a:ext cx="8135937" cy="5184775"/>
          </a:xfrm>
          <a:prstGeom prst="rect">
            <a:avLst/>
          </a:prstGeom>
          <a:noFill/>
          <a:ln>
            <a:noFill/>
          </a:ln>
        </p:spPr>
        <p:txBody>
          <a:bodyPr spcFirstLastPara="1" wrap="square" lIns="91425" tIns="45700" rIns="91425" bIns="45700" anchor="t" anchorCtr="0">
            <a:noAutofit/>
          </a:bodyPr>
          <a:lstStyle/>
          <a:p>
            <a:pPr marL="571500" lvl="0" indent="-571500" algn="ctr" rtl="0">
              <a:lnSpc>
                <a:spcPct val="95000"/>
              </a:lnSpc>
              <a:spcBef>
                <a:spcPts val="400"/>
              </a:spcBef>
              <a:spcAft>
                <a:spcPts val="0"/>
              </a:spcAft>
              <a:buClr>
                <a:srgbClr val="17375E"/>
              </a:buClr>
              <a:buSzPts val="2000"/>
              <a:buNone/>
            </a:pPr>
            <a:r>
              <a:rPr lang="en-US" sz="2000" b="1" i="0">
                <a:solidFill>
                  <a:schemeClr val="accent1"/>
                </a:solidFill>
                <a:latin typeface="Calibri"/>
                <a:ea typeface="Calibri"/>
                <a:cs typeface="Calibri"/>
                <a:sym typeface="Calibri"/>
              </a:rPr>
              <a:t>Important Notice;</a:t>
            </a:r>
            <a:endParaRPr sz="2000">
              <a:solidFill>
                <a:schemeClr val="accent1"/>
              </a:solidFill>
            </a:endParaRPr>
          </a:p>
          <a:p>
            <a:pPr marL="571500" lvl="0" indent="-571500" algn="ctr" rtl="0">
              <a:lnSpc>
                <a:spcPct val="95000"/>
              </a:lnSpc>
              <a:spcBef>
                <a:spcPts val="400"/>
              </a:spcBef>
              <a:spcAft>
                <a:spcPts val="0"/>
              </a:spcAft>
              <a:buClr>
                <a:srgbClr val="888888"/>
              </a:buClr>
              <a:buSzPts val="2000"/>
              <a:buNone/>
            </a:pPr>
            <a:endParaRPr sz="2000" b="1" i="0" u="sng">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000000"/>
              </a:buClr>
              <a:buSzPts val="2000"/>
              <a:buNone/>
            </a:pPr>
            <a:r>
              <a:rPr lang="en-US" sz="2000" b="0" i="0" u="none">
                <a:solidFill>
                  <a:schemeClr val="accent1"/>
                </a:solidFill>
                <a:latin typeface="Calibri"/>
                <a:ea typeface="Calibri"/>
                <a:cs typeface="Calibri"/>
                <a:sym typeface="Calibri"/>
              </a:rPr>
              <a:t>Erasmus grants should be considered as a financial support to the participants </a:t>
            </a:r>
            <a:r>
              <a:rPr lang="en-US" sz="2000" b="0" i="0">
                <a:solidFill>
                  <a:schemeClr val="accent1"/>
                </a:solidFill>
                <a:latin typeface="Calibri"/>
                <a:ea typeface="Calibri"/>
                <a:cs typeface="Calibri"/>
                <a:sym typeface="Calibri"/>
              </a:rPr>
              <a:t>but they </a:t>
            </a:r>
            <a:r>
              <a:rPr lang="en-US" sz="2000" b="0" i="0">
                <a:solidFill>
                  <a:schemeClr val="accent2"/>
                </a:solidFill>
                <a:latin typeface="Calibri"/>
                <a:ea typeface="Calibri"/>
                <a:cs typeface="Calibri"/>
                <a:sym typeface="Calibri"/>
              </a:rPr>
              <a:t>will not be sufficient to cover all the travel, accommodation and living expenses abroad.</a:t>
            </a:r>
            <a:endParaRPr sz="2000">
              <a:solidFill>
                <a:schemeClr val="accent2"/>
              </a:solidFill>
            </a:endParaRPr>
          </a:p>
          <a:p>
            <a:pPr marL="571500" lvl="0" indent="-571500" algn="ctr" rtl="0">
              <a:lnSpc>
                <a:spcPct val="8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000000"/>
              </a:buClr>
              <a:buSzPts val="2000"/>
              <a:buNone/>
            </a:pPr>
            <a:r>
              <a:rPr lang="en-US" sz="2000" b="0" i="0" u="none">
                <a:solidFill>
                  <a:schemeClr val="accent1"/>
                </a:solidFill>
                <a:latin typeface="Calibri"/>
                <a:ea typeface="Calibri"/>
                <a:cs typeface="Calibri"/>
                <a:sym typeface="Calibri"/>
              </a:rPr>
              <a:t>Please </a:t>
            </a:r>
            <a:r>
              <a:rPr lang="en-US" sz="2000" b="0" i="0">
                <a:solidFill>
                  <a:schemeClr val="accent2"/>
                </a:solidFill>
                <a:latin typeface="Calibri"/>
                <a:ea typeface="Calibri"/>
                <a:cs typeface="Calibri"/>
                <a:sym typeface="Calibri"/>
              </a:rPr>
              <a:t>consult this issue with your family </a:t>
            </a:r>
            <a:r>
              <a:rPr lang="en-US" sz="2000" b="0" i="0">
                <a:solidFill>
                  <a:schemeClr val="accent1"/>
                </a:solidFill>
                <a:latin typeface="Calibri"/>
                <a:ea typeface="Calibri"/>
                <a:cs typeface="Calibri"/>
                <a:sym typeface="Calibri"/>
              </a:rPr>
              <a:t>as well, </a:t>
            </a:r>
            <a:r>
              <a:rPr lang="en-US" sz="2000" b="0" i="0" u="none">
                <a:solidFill>
                  <a:schemeClr val="accent1"/>
                </a:solidFill>
                <a:latin typeface="Calibri"/>
                <a:ea typeface="Calibri"/>
                <a:cs typeface="Calibri"/>
                <a:sym typeface="Calibri"/>
              </a:rPr>
              <a:t>since granted students will still </a:t>
            </a:r>
            <a:r>
              <a:rPr lang="en-US" sz="2000" b="0" i="0" u="none">
                <a:solidFill>
                  <a:schemeClr val="accent2"/>
                </a:solidFill>
                <a:latin typeface="Calibri"/>
                <a:ea typeface="Calibri"/>
                <a:cs typeface="Calibri"/>
                <a:sym typeface="Calibri"/>
              </a:rPr>
              <a:t>need to get additional financial support from their families </a:t>
            </a:r>
            <a:r>
              <a:rPr lang="en-US" sz="2000" b="0" i="0" u="none">
                <a:solidFill>
                  <a:schemeClr val="accent1"/>
                </a:solidFill>
                <a:latin typeface="Calibri"/>
                <a:ea typeface="Calibri"/>
                <a:cs typeface="Calibri"/>
                <a:sym typeface="Calibri"/>
              </a:rPr>
              <a:t>depending on the cost of living in their Erasmus destination.</a:t>
            </a:r>
            <a:endParaRPr sz="2000">
              <a:solidFill>
                <a:schemeClr val="accent1"/>
              </a:solidFill>
            </a:endParaRPr>
          </a:p>
          <a:p>
            <a:pPr marL="571500" lvl="0" indent="-571500" algn="ctr" rtl="0">
              <a:lnSpc>
                <a:spcPct val="80000"/>
              </a:lnSpc>
              <a:spcBef>
                <a:spcPts val="400"/>
              </a:spcBef>
              <a:spcAft>
                <a:spcPts val="0"/>
              </a:spcAft>
              <a:buClr>
                <a:srgbClr val="888888"/>
              </a:buClr>
              <a:buSzPts val="2000"/>
              <a:buNone/>
            </a:pPr>
            <a:endParaRPr sz="2000" b="0" i="0">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000000"/>
              </a:buClr>
              <a:buSzPts val="2000"/>
              <a:buNone/>
            </a:pPr>
            <a:r>
              <a:rPr lang="en-US" sz="2000" b="0" i="0">
                <a:solidFill>
                  <a:schemeClr val="accent1"/>
                </a:solidFill>
                <a:latin typeface="Calibri"/>
                <a:ea typeface="Calibri"/>
                <a:cs typeface="Calibri"/>
                <a:sym typeface="Calibri"/>
              </a:rPr>
              <a:t>As mentioned earlier, selected students </a:t>
            </a:r>
            <a:r>
              <a:rPr lang="en-US" sz="2000" b="0" i="0">
                <a:solidFill>
                  <a:schemeClr val="accent2"/>
                </a:solidFill>
                <a:latin typeface="Calibri"/>
                <a:ea typeface="Calibri"/>
                <a:cs typeface="Calibri"/>
                <a:sym typeface="Calibri"/>
              </a:rPr>
              <a:t>who cannot be funded with Erasmus Grants</a:t>
            </a:r>
            <a:r>
              <a:rPr lang="en-US" sz="2000" b="0" i="0">
                <a:solidFill>
                  <a:schemeClr val="accent1"/>
                </a:solidFill>
                <a:latin typeface="Calibri"/>
                <a:ea typeface="Calibri"/>
                <a:cs typeface="Calibri"/>
                <a:sym typeface="Calibri"/>
              </a:rPr>
              <a:t>, but are able to meet their expenses themselves are </a:t>
            </a:r>
            <a:r>
              <a:rPr lang="en-US" sz="2000" b="0" i="0">
                <a:solidFill>
                  <a:schemeClr val="accent2"/>
                </a:solidFill>
                <a:latin typeface="Calibri"/>
                <a:ea typeface="Calibri"/>
                <a:cs typeface="Calibri"/>
                <a:sym typeface="Calibri"/>
              </a:rPr>
              <a:t>welcome to go on exchange as an Erasmus+ zero grant </a:t>
            </a:r>
            <a:r>
              <a:rPr lang="en-US" sz="2000" b="0" i="0">
                <a:solidFill>
                  <a:schemeClr val="accent1"/>
                </a:solidFill>
                <a:latin typeface="Calibri"/>
                <a:ea typeface="Calibri"/>
                <a:cs typeface="Calibri"/>
                <a:sym typeface="Calibri"/>
              </a:rPr>
              <a:t>student for semester dates only.</a:t>
            </a:r>
            <a:endParaRPr sz="2000" b="0" i="0">
              <a:solidFill>
                <a:schemeClr val="accent1"/>
              </a:solidFill>
              <a:latin typeface="Calibri"/>
              <a:ea typeface="Calibri"/>
              <a:cs typeface="Calibri"/>
              <a:sym typeface="Calibri"/>
            </a:endParaRPr>
          </a:p>
          <a:p>
            <a:pPr marL="571500" lvl="0" indent="-571500" algn="ctr" rtl="0">
              <a:lnSpc>
                <a:spcPct val="95000"/>
              </a:lnSpc>
              <a:spcBef>
                <a:spcPts val="340"/>
              </a:spcBef>
              <a:spcAft>
                <a:spcPts val="0"/>
              </a:spcAft>
              <a:buClr>
                <a:srgbClr val="17375E"/>
              </a:buClr>
              <a:buSzPts val="1700"/>
              <a:buNone/>
            </a:pPr>
            <a:endParaRPr sz="2000">
              <a:solidFill>
                <a:schemeClr val="accent1"/>
              </a:solidFill>
            </a:endParaRPr>
          </a:p>
          <a:p>
            <a:pPr marL="0" lvl="0" indent="0" algn="ctr" rtl="0">
              <a:lnSpc>
                <a:spcPct val="100000"/>
              </a:lnSpc>
              <a:spcBef>
                <a:spcPts val="340"/>
              </a:spcBef>
              <a:spcAft>
                <a:spcPts val="0"/>
              </a:spcAft>
              <a:buClr>
                <a:srgbClr val="888888"/>
              </a:buClr>
              <a:buSzPts val="1700"/>
              <a:buNone/>
            </a:pPr>
            <a:endParaRPr sz="2000" b="1" i="0" u="none">
              <a:solidFill>
                <a:schemeClr val="accent1"/>
              </a:solidFill>
              <a:latin typeface="Calibri"/>
              <a:ea typeface="Calibri"/>
              <a:cs typeface="Calibri"/>
              <a:sym typeface="Calibri"/>
            </a:endParaRPr>
          </a:p>
        </p:txBody>
      </p:sp>
      <p:pic>
        <p:nvPicPr>
          <p:cNvPr id="494" name="Google Shape;494;p44"/>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495" name="Google Shape;495;p44"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496" name="Google Shape;496;p44"/>
          <p:cNvSpPr txBox="1"/>
          <p:nvPr/>
        </p:nvSpPr>
        <p:spPr>
          <a:xfrm>
            <a:off x="1597817" y="439737"/>
            <a:ext cx="6264275" cy="86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501FF"/>
              </a:buClr>
              <a:buSzPts val="3200"/>
              <a:buFont typeface="Calibri"/>
              <a:buNone/>
            </a:pPr>
            <a:r>
              <a:rPr lang="en-US" sz="2800" b="1" i="0" u="none" strike="noStrike" cap="none">
                <a:solidFill>
                  <a:schemeClr val="dk2"/>
                </a:solidFill>
                <a:latin typeface="Calibri"/>
                <a:ea typeface="Calibri"/>
                <a:cs typeface="Calibri"/>
                <a:sym typeface="Calibri"/>
              </a:rPr>
              <a:t>ERASMUS GRANTS</a:t>
            </a:r>
            <a:br>
              <a:rPr lang="en-US" sz="2800" b="1" i="0" u="none" strike="noStrike" cap="none">
                <a:solidFill>
                  <a:schemeClr val="dk2"/>
                </a:solidFill>
                <a:latin typeface="Calibri"/>
                <a:ea typeface="Calibri"/>
                <a:cs typeface="Calibri"/>
                <a:sym typeface="Calibri"/>
              </a:rPr>
            </a:br>
            <a:r>
              <a:rPr lang="en-US" sz="2800" b="1" i="0" u="none" strike="noStrike" cap="none">
                <a:solidFill>
                  <a:schemeClr val="dk2"/>
                </a:solidFill>
                <a:latin typeface="Calibri"/>
                <a:ea typeface="Calibri"/>
                <a:cs typeface="Calibri"/>
                <a:sym typeface="Calibri"/>
              </a:rPr>
              <a:t>The  method and time of payment</a:t>
            </a:r>
            <a:endParaRPr sz="2800" b="0" i="0" u="none" strike="noStrike" cap="none">
              <a:solidFill>
                <a:schemeClr val="dk2"/>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pic>
        <p:nvPicPr>
          <p:cNvPr id="501" name="Google Shape;501;p4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02" name="Google Shape;502;p45"/>
          <p:cNvSpPr txBox="1">
            <a:spLocks noGrp="1"/>
          </p:cNvSpPr>
          <p:nvPr>
            <p:ph type="ctrTitle"/>
          </p:nvPr>
        </p:nvSpPr>
        <p:spPr>
          <a:xfrm>
            <a:off x="1439862" y="277812"/>
            <a:ext cx="6264275"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501FF"/>
              </a:buClr>
              <a:buSzPts val="3200"/>
              <a:buFont typeface="Calibri"/>
              <a:buNone/>
            </a:pPr>
            <a:r>
              <a:rPr lang="en-US" sz="2800" b="1" i="0" u="none">
                <a:solidFill>
                  <a:schemeClr val="dk2"/>
                </a:solidFill>
                <a:latin typeface="Calibri"/>
                <a:ea typeface="Calibri"/>
                <a:cs typeface="Calibri"/>
                <a:sym typeface="Calibri"/>
              </a:rPr>
              <a:t>...time and method of payment</a:t>
            </a:r>
            <a:endParaRPr sz="4000">
              <a:solidFill>
                <a:schemeClr val="dk2"/>
              </a:solidFill>
            </a:endParaRPr>
          </a:p>
        </p:txBody>
      </p:sp>
      <p:sp>
        <p:nvSpPr>
          <p:cNvPr id="503" name="Google Shape;503;p45"/>
          <p:cNvSpPr txBox="1">
            <a:spLocks noGrp="1"/>
          </p:cNvSpPr>
          <p:nvPr>
            <p:ph type="subTitle" idx="1"/>
          </p:nvPr>
        </p:nvSpPr>
        <p:spPr>
          <a:xfrm>
            <a:off x="1146174" y="1272441"/>
            <a:ext cx="7536718" cy="4882051"/>
          </a:xfrm>
          <a:prstGeom prst="rect">
            <a:avLst/>
          </a:prstGeom>
          <a:noFill/>
          <a:ln>
            <a:noFill/>
          </a:ln>
        </p:spPr>
        <p:txBody>
          <a:bodyPr spcFirstLastPara="1" wrap="square" lIns="91425" tIns="45700" rIns="91425" bIns="45700" anchor="t" anchorCtr="0">
            <a:noAutofit/>
          </a:bodyPr>
          <a:lstStyle/>
          <a:p>
            <a:pPr marL="571500" lvl="0" indent="-571500" algn="just" rtl="0">
              <a:lnSpc>
                <a:spcPct val="100000"/>
              </a:lnSpc>
              <a:spcBef>
                <a:spcPts val="400"/>
              </a:spcBef>
              <a:spcAft>
                <a:spcPts val="0"/>
              </a:spcAft>
              <a:buClr>
                <a:srgbClr val="558ED5"/>
              </a:buClr>
              <a:buSzPts val="1800"/>
              <a:buFont typeface="Arial"/>
              <a:buChar char="•"/>
            </a:pPr>
            <a:r>
              <a:rPr lang="en-US" sz="2000" b="0" i="0" u="none">
                <a:solidFill>
                  <a:schemeClr val="accent1"/>
                </a:solidFill>
                <a:latin typeface="Calibri"/>
                <a:ea typeface="Calibri"/>
                <a:cs typeface="Calibri"/>
                <a:sym typeface="Calibri"/>
              </a:rPr>
              <a:t>The payments are only made on </a:t>
            </a:r>
            <a:r>
              <a:rPr lang="en-US" sz="2000" b="1" i="0" u="sng">
                <a:solidFill>
                  <a:schemeClr val="accent1"/>
                </a:solidFill>
                <a:latin typeface="Calibri"/>
                <a:ea typeface="Calibri"/>
                <a:cs typeface="Calibri"/>
                <a:sym typeface="Calibri"/>
              </a:rPr>
              <a:t>Fridays</a:t>
            </a:r>
            <a:r>
              <a:rPr lang="en-US" sz="2000" b="0" i="0" u="none">
                <a:solidFill>
                  <a:schemeClr val="accent1"/>
                </a:solidFill>
                <a:latin typeface="Calibri"/>
                <a:ea typeface="Calibri"/>
                <a:cs typeface="Calibri"/>
                <a:sym typeface="Calibri"/>
              </a:rPr>
              <a:t> by the Finance Department of the university.</a:t>
            </a:r>
            <a:endParaRPr sz="2000">
              <a:solidFill>
                <a:schemeClr val="accent1"/>
              </a:solidFill>
            </a:endParaRPr>
          </a:p>
          <a:p>
            <a:pPr marL="571500" lvl="0" indent="-571500" algn="just" rtl="0">
              <a:lnSpc>
                <a:spcPct val="100000"/>
              </a:lnSpc>
              <a:spcBef>
                <a:spcPts val="400"/>
              </a:spcBef>
              <a:spcAft>
                <a:spcPts val="0"/>
              </a:spcAft>
              <a:buClr>
                <a:srgbClr val="558ED5"/>
              </a:buClr>
              <a:buSzPts val="1800"/>
              <a:buFont typeface="Arial"/>
              <a:buChar char="•"/>
            </a:pPr>
            <a:r>
              <a:rPr lang="en-US" sz="2000" b="0" i="0" u="none">
                <a:solidFill>
                  <a:schemeClr val="accent1"/>
                </a:solidFill>
                <a:latin typeface="Calibri"/>
                <a:ea typeface="Calibri"/>
                <a:cs typeface="Calibri"/>
                <a:sym typeface="Calibri"/>
              </a:rPr>
              <a:t>Grants are paid in EURO.</a:t>
            </a:r>
            <a:endParaRPr sz="2000">
              <a:solidFill>
                <a:schemeClr val="accent1"/>
              </a:solidFill>
            </a:endParaRPr>
          </a:p>
          <a:p>
            <a:pPr marL="571500" lvl="0" indent="-571500" algn="just" rtl="0">
              <a:lnSpc>
                <a:spcPct val="100000"/>
              </a:lnSpc>
              <a:spcBef>
                <a:spcPts val="400"/>
              </a:spcBef>
              <a:spcAft>
                <a:spcPts val="0"/>
              </a:spcAft>
              <a:buClr>
                <a:srgbClr val="558ED5"/>
              </a:buClr>
              <a:buSzPts val="1800"/>
              <a:buFont typeface="Arial"/>
              <a:buChar char="•"/>
            </a:pPr>
            <a:r>
              <a:rPr lang="en-US" sz="2000" b="0" i="0" u="none">
                <a:solidFill>
                  <a:schemeClr val="accent1"/>
                </a:solidFill>
                <a:latin typeface="Calibri"/>
                <a:ea typeface="Calibri"/>
                <a:cs typeface="Calibri"/>
                <a:sym typeface="Calibri"/>
              </a:rPr>
              <a:t>The grants are calculated according to your acceptance letter</a:t>
            </a:r>
            <a:r>
              <a:rPr lang="en-US" sz="2000">
                <a:solidFill>
                  <a:schemeClr val="accent1"/>
                </a:solidFill>
              </a:rPr>
              <a:t>.</a:t>
            </a:r>
            <a:endParaRPr sz="2000" b="0" i="0" u="none">
              <a:solidFill>
                <a:schemeClr val="accent1"/>
              </a:solidFill>
              <a:highlight>
                <a:srgbClr val="FFFF00"/>
              </a:highlight>
              <a:latin typeface="Calibri"/>
              <a:ea typeface="Calibri"/>
              <a:cs typeface="Calibri"/>
              <a:sym typeface="Calibri"/>
            </a:endParaRPr>
          </a:p>
          <a:p>
            <a:pPr marL="571500" lvl="0" indent="-571500" algn="just" rtl="0">
              <a:lnSpc>
                <a:spcPct val="100000"/>
              </a:lnSpc>
              <a:spcBef>
                <a:spcPts val="400"/>
              </a:spcBef>
              <a:spcAft>
                <a:spcPts val="0"/>
              </a:spcAft>
              <a:buClr>
                <a:srgbClr val="558ED5"/>
              </a:buClr>
              <a:buSzPts val="1800"/>
              <a:buFont typeface="Arial"/>
              <a:buChar char="•"/>
            </a:pPr>
            <a:r>
              <a:rPr lang="en-US" sz="2000" b="0" u="none">
                <a:solidFill>
                  <a:schemeClr val="accent1"/>
                </a:solidFill>
                <a:latin typeface="Calibri"/>
                <a:ea typeface="Calibri"/>
                <a:cs typeface="Calibri"/>
                <a:sym typeface="Calibri"/>
              </a:rPr>
              <a:t>80% will be paid before you leave </a:t>
            </a:r>
            <a:r>
              <a:rPr lang="en-US" sz="2000" b="0">
                <a:solidFill>
                  <a:schemeClr val="accent2"/>
                </a:solidFill>
                <a:latin typeface="Calibri"/>
                <a:ea typeface="Calibri"/>
                <a:cs typeface="Calibri"/>
                <a:sym typeface="Calibri"/>
              </a:rPr>
              <a:t>if you submit all the requested documents at least 1 month prior your departure </a:t>
            </a:r>
            <a:r>
              <a:rPr lang="en-US" sz="2000" b="0" u="none">
                <a:solidFill>
                  <a:schemeClr val="accent1"/>
                </a:solidFill>
                <a:latin typeface="Calibri"/>
                <a:ea typeface="Calibri"/>
                <a:cs typeface="Calibri"/>
                <a:sym typeface="Calibri"/>
              </a:rPr>
              <a:t>and </a:t>
            </a:r>
            <a:r>
              <a:rPr lang="en-US" sz="2000" b="0">
                <a:solidFill>
                  <a:schemeClr val="accent1"/>
                </a:solidFill>
                <a:latin typeface="Calibri"/>
                <a:ea typeface="Calibri"/>
                <a:cs typeface="Calibri"/>
                <a:sym typeface="Calibri"/>
              </a:rPr>
              <a:t>the remaining 20% will be paid after your term abroad is completed </a:t>
            </a:r>
            <a:r>
              <a:rPr lang="en-US" sz="2000" b="0" u="none">
                <a:solidFill>
                  <a:schemeClr val="accent1"/>
                </a:solidFill>
                <a:latin typeface="Calibri"/>
                <a:ea typeface="Calibri"/>
                <a:cs typeface="Calibri"/>
                <a:sym typeface="Calibri"/>
              </a:rPr>
              <a:t>and all the relevant documents are submitted to OISEP.</a:t>
            </a:r>
            <a:endParaRPr sz="2000" b="0" u="none">
              <a:solidFill>
                <a:schemeClr val="accent1"/>
              </a:solidFill>
              <a:latin typeface="Calibri"/>
              <a:ea typeface="Calibri"/>
              <a:cs typeface="Calibri"/>
              <a:sym typeface="Calibri"/>
            </a:endParaRPr>
          </a:p>
          <a:p>
            <a:pPr marL="571500" lvl="0" indent="-571500" algn="just" rtl="0">
              <a:lnSpc>
                <a:spcPct val="100000"/>
              </a:lnSpc>
              <a:spcBef>
                <a:spcPts val="400"/>
              </a:spcBef>
              <a:spcAft>
                <a:spcPts val="0"/>
              </a:spcAft>
              <a:buClr>
                <a:srgbClr val="558ED5"/>
              </a:buClr>
              <a:buSzPts val="1800"/>
              <a:buFont typeface="Arial"/>
              <a:buChar char="•"/>
            </a:pPr>
            <a:r>
              <a:rPr lang="en-US" sz="2000" b="0" u="none">
                <a:solidFill>
                  <a:schemeClr val="accent1"/>
                </a:solidFill>
                <a:latin typeface="Calibri"/>
                <a:ea typeface="Calibri"/>
                <a:cs typeface="Calibri"/>
                <a:sym typeface="Calibri"/>
              </a:rPr>
              <a:t>It is the students' responsibility to complete all needed documents for being eligible to get the grant payment.</a:t>
            </a:r>
            <a:endParaRPr sz="2000" b="0" u="none">
              <a:solidFill>
                <a:schemeClr val="accent1"/>
              </a:solidFill>
              <a:latin typeface="Calibri"/>
              <a:ea typeface="Calibri"/>
              <a:cs typeface="Calibri"/>
              <a:sym typeface="Calibri"/>
            </a:endParaRPr>
          </a:p>
          <a:p>
            <a:pPr marL="571500" lvl="0" indent="-571500" algn="just" rtl="0">
              <a:lnSpc>
                <a:spcPct val="100000"/>
              </a:lnSpc>
              <a:spcBef>
                <a:spcPts val="400"/>
              </a:spcBef>
              <a:spcAft>
                <a:spcPts val="0"/>
              </a:spcAft>
              <a:buClr>
                <a:schemeClr val="accent1"/>
              </a:buClr>
              <a:buSzPts val="1800"/>
              <a:buFont typeface="Arial"/>
              <a:buChar char="•"/>
            </a:pPr>
            <a:r>
              <a:rPr lang="en-US" sz="2000" b="0">
                <a:solidFill>
                  <a:schemeClr val="accent1"/>
                </a:solidFill>
                <a:latin typeface="Calibri"/>
                <a:ea typeface="Calibri"/>
                <a:cs typeface="Calibri"/>
                <a:sym typeface="Calibri"/>
              </a:rPr>
              <a:t>Payment process </a:t>
            </a:r>
            <a:r>
              <a:rPr lang="en-US" sz="2000" b="0">
                <a:solidFill>
                  <a:schemeClr val="accent2"/>
                </a:solidFill>
                <a:latin typeface="Calibri"/>
                <a:ea typeface="Calibri"/>
                <a:cs typeface="Calibri"/>
                <a:sym typeface="Calibri"/>
              </a:rPr>
              <a:t>cannot start without completing the documents </a:t>
            </a:r>
            <a:r>
              <a:rPr lang="en-US" sz="2000" b="0">
                <a:solidFill>
                  <a:schemeClr val="accent1"/>
                </a:solidFill>
                <a:latin typeface="Calibri"/>
                <a:ea typeface="Calibri"/>
                <a:cs typeface="Calibri"/>
                <a:sym typeface="Calibri"/>
              </a:rPr>
              <a:t>and </a:t>
            </a:r>
            <a:r>
              <a:rPr lang="en-US" sz="2000" b="0">
                <a:solidFill>
                  <a:schemeClr val="accent2"/>
                </a:solidFill>
                <a:latin typeface="Calibri"/>
                <a:ea typeface="Calibri"/>
                <a:cs typeface="Calibri"/>
                <a:sym typeface="Calibri"/>
              </a:rPr>
              <a:t>may take at least 1 month</a:t>
            </a:r>
            <a:r>
              <a:rPr lang="en-US" sz="2000" b="0">
                <a:solidFill>
                  <a:schemeClr val="accent1"/>
                </a:solidFill>
                <a:latin typeface="Calibri"/>
                <a:ea typeface="Calibri"/>
                <a:cs typeface="Calibri"/>
                <a:sym typeface="Calibri"/>
              </a:rPr>
              <a:t>. All students must consider this and have to submit before mobility documents accordingly. Otherwise, they may not get the grant before their departure to the partner university!!! </a:t>
            </a:r>
            <a:endParaRPr sz="2000">
              <a:solidFill>
                <a:schemeClr val="accent1"/>
              </a:solidFill>
            </a:endParaRPr>
          </a:p>
        </p:txBody>
      </p:sp>
      <p:pic>
        <p:nvPicPr>
          <p:cNvPr id="504" name="Google Shape;504;p45"/>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505" name="Google Shape;505;p45"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pic>
        <p:nvPicPr>
          <p:cNvPr id="510" name="Google Shape;510;g3c9c8ead618_0_31"/>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511" name="Google Shape;511;g3c9c8ead618_0_31"/>
          <p:cNvSpPr txBox="1">
            <a:spLocks noGrp="1"/>
          </p:cNvSpPr>
          <p:nvPr>
            <p:ph type="ctrTitle"/>
          </p:nvPr>
        </p:nvSpPr>
        <p:spPr>
          <a:xfrm>
            <a:off x="1439862" y="277812"/>
            <a:ext cx="6264300" cy="8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501FF"/>
              </a:buClr>
              <a:buSzPts val="3200"/>
              <a:buFont typeface="Calibri"/>
              <a:buNone/>
            </a:pPr>
            <a:r>
              <a:rPr lang="en-US" sz="2800" b="1">
                <a:solidFill>
                  <a:schemeClr val="dk2"/>
                </a:solidFill>
              </a:rPr>
              <a:t>                        SEMP Scholarships</a:t>
            </a:r>
            <a:endParaRPr sz="2800" b="1">
              <a:solidFill>
                <a:schemeClr val="dk2"/>
              </a:solidFill>
            </a:endParaRPr>
          </a:p>
          <a:p>
            <a:pPr marL="0" lvl="0" indent="0" algn="l" rtl="0">
              <a:lnSpc>
                <a:spcPct val="100000"/>
              </a:lnSpc>
              <a:spcBef>
                <a:spcPts val="0"/>
              </a:spcBef>
              <a:spcAft>
                <a:spcPts val="0"/>
              </a:spcAft>
              <a:buClr>
                <a:srgbClr val="2501FF"/>
              </a:buClr>
              <a:buSzPts val="3200"/>
              <a:buFont typeface="Calibri"/>
              <a:buNone/>
            </a:pPr>
            <a:endParaRPr sz="2800" b="1">
              <a:solidFill>
                <a:schemeClr val="dk2"/>
              </a:solidFill>
            </a:endParaRPr>
          </a:p>
        </p:txBody>
      </p:sp>
      <p:sp>
        <p:nvSpPr>
          <p:cNvPr id="512" name="Google Shape;512;g3c9c8ead618_0_31"/>
          <p:cNvSpPr txBox="1">
            <a:spLocks noGrp="1"/>
          </p:cNvSpPr>
          <p:nvPr>
            <p:ph type="subTitle" idx="1"/>
          </p:nvPr>
        </p:nvSpPr>
        <p:spPr>
          <a:xfrm>
            <a:off x="1032225" y="1241375"/>
            <a:ext cx="7752600" cy="48822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en-US" sz="1100">
                <a:solidFill>
                  <a:srgbClr val="002060"/>
                </a:solidFill>
                <a:latin typeface="Arial"/>
                <a:ea typeface="Arial"/>
                <a:cs typeface="Arial"/>
                <a:sym typeface="Arial"/>
              </a:rPr>
              <a:t> </a:t>
            </a:r>
            <a:endParaRPr sz="1100">
              <a:solidFill>
                <a:srgbClr val="002060"/>
              </a:solidFill>
              <a:latin typeface="Arial"/>
              <a:ea typeface="Arial"/>
              <a:cs typeface="Arial"/>
              <a:sym typeface="Arial"/>
            </a:endParaRPr>
          </a:p>
          <a:p>
            <a:pPr marL="457200" lvl="0" indent="-355600" algn="just" rtl="0">
              <a:lnSpc>
                <a:spcPct val="105000"/>
              </a:lnSpc>
              <a:spcBef>
                <a:spcPts val="1200"/>
              </a:spcBef>
              <a:spcAft>
                <a:spcPts val="0"/>
              </a:spcAft>
              <a:buClr>
                <a:schemeClr val="accent1"/>
              </a:buClr>
              <a:buSzPts val="2000"/>
              <a:buChar char="●"/>
            </a:pPr>
            <a:r>
              <a:rPr lang="en-US" sz="2000">
                <a:solidFill>
                  <a:schemeClr val="accent1"/>
                </a:solidFill>
              </a:rPr>
              <a:t>The "Swiss-European Mobility Programme" (SEMP) continue in 2026-27. The Swiss Government should grant a SEMP scholarships to incoming exchange students who are nominated in the frame of the SEMP programme.</a:t>
            </a:r>
            <a:endParaRPr sz="2000">
              <a:solidFill>
                <a:schemeClr val="accent1"/>
              </a:solidFill>
            </a:endParaRPr>
          </a:p>
          <a:p>
            <a:pPr marL="457200" lvl="0" indent="-355600" algn="just" rtl="0">
              <a:lnSpc>
                <a:spcPct val="105000"/>
              </a:lnSpc>
              <a:spcBef>
                <a:spcPts val="0"/>
              </a:spcBef>
              <a:spcAft>
                <a:spcPts val="0"/>
              </a:spcAft>
              <a:buClr>
                <a:schemeClr val="accent1"/>
              </a:buClr>
              <a:buSzPts val="2000"/>
              <a:buChar char="●"/>
            </a:pPr>
            <a:r>
              <a:rPr lang="en-US" sz="2000">
                <a:solidFill>
                  <a:schemeClr val="accent1"/>
                </a:solidFill>
              </a:rPr>
              <a:t>Due to overall governmental austerity measures, the Swiss Government cannot guarantee SEMP scholarships for incoming students for the application period of 2026–2027 academic year and will inform exchange students of their eligibility to the scholarship in the acceptance letters. </a:t>
            </a:r>
            <a:endParaRPr sz="2000">
              <a:solidFill>
                <a:schemeClr val="accent1"/>
              </a:solidFill>
            </a:endParaRPr>
          </a:p>
          <a:p>
            <a:pPr marL="457200" lvl="0" indent="-355600" algn="just" rtl="0">
              <a:lnSpc>
                <a:spcPct val="105000"/>
              </a:lnSpc>
              <a:spcBef>
                <a:spcPts val="0"/>
              </a:spcBef>
              <a:spcAft>
                <a:spcPts val="0"/>
              </a:spcAft>
              <a:buClr>
                <a:schemeClr val="accent1"/>
              </a:buClr>
              <a:buSzPts val="2000"/>
              <a:buChar char="●"/>
            </a:pPr>
            <a:r>
              <a:rPr lang="en-US" sz="2000">
                <a:solidFill>
                  <a:schemeClr val="accent1"/>
                </a:solidFill>
              </a:rPr>
              <a:t>Majority of the students who are going to Switzerland have received SEMP scholarship since the beginning of programme.</a:t>
            </a:r>
            <a:endParaRPr sz="2000">
              <a:solidFill>
                <a:schemeClr val="accent1"/>
              </a:solidFill>
            </a:endParaRPr>
          </a:p>
          <a:p>
            <a:pPr marL="457200" lvl="0" indent="0" algn="just" rtl="0">
              <a:lnSpc>
                <a:spcPct val="105000"/>
              </a:lnSpc>
              <a:spcBef>
                <a:spcPts val="1200"/>
              </a:spcBef>
              <a:spcAft>
                <a:spcPts val="0"/>
              </a:spcAft>
              <a:buNone/>
            </a:pPr>
            <a:endParaRPr sz="2000">
              <a:solidFill>
                <a:schemeClr val="accent1"/>
              </a:solidFill>
            </a:endParaRPr>
          </a:p>
          <a:p>
            <a:pPr marL="457200" lvl="0" indent="0" algn="just" rtl="0">
              <a:lnSpc>
                <a:spcPct val="100000"/>
              </a:lnSpc>
              <a:spcBef>
                <a:spcPts val="1200"/>
              </a:spcBef>
              <a:spcAft>
                <a:spcPts val="0"/>
              </a:spcAft>
              <a:buNone/>
            </a:pPr>
            <a:endParaRPr sz="2000">
              <a:solidFill>
                <a:schemeClr val="accent1"/>
              </a:solidFill>
            </a:endParaRPr>
          </a:p>
        </p:txBody>
      </p:sp>
      <p:pic>
        <p:nvPicPr>
          <p:cNvPr id="513" name="Google Shape;513;g3c9c8ead618_0_31"/>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514" name="Google Shape;514;g3c9c8ead618_0_31"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4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20" name="Google Shape;520;p46"/>
          <p:cNvSpPr txBox="1">
            <a:spLocks noGrp="1"/>
          </p:cNvSpPr>
          <p:nvPr>
            <p:ph type="ctrTitle"/>
          </p:nvPr>
        </p:nvSpPr>
        <p:spPr>
          <a:xfrm>
            <a:off x="1812132" y="333374"/>
            <a:ext cx="5983288"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501FF"/>
              </a:buClr>
              <a:buSzPts val="3200"/>
              <a:buFont typeface="Calibri"/>
              <a:buNone/>
            </a:pPr>
            <a:r>
              <a:rPr lang="en-US" sz="2800" b="1" i="0" u="none">
                <a:solidFill>
                  <a:schemeClr val="dk2"/>
                </a:solidFill>
                <a:latin typeface="Calibri"/>
                <a:ea typeface="Calibri"/>
                <a:cs typeface="Calibri"/>
                <a:sym typeface="Calibri"/>
              </a:rPr>
              <a:t>Under which conditions the grants are not paid or reclaimed?</a:t>
            </a:r>
            <a:endParaRPr sz="4000">
              <a:solidFill>
                <a:schemeClr val="dk2"/>
              </a:solidFill>
            </a:endParaRPr>
          </a:p>
        </p:txBody>
      </p:sp>
      <p:sp>
        <p:nvSpPr>
          <p:cNvPr id="521" name="Google Shape;521;p46"/>
          <p:cNvSpPr txBox="1">
            <a:spLocks noGrp="1"/>
          </p:cNvSpPr>
          <p:nvPr>
            <p:ph type="subTitle" idx="1"/>
          </p:nvPr>
        </p:nvSpPr>
        <p:spPr>
          <a:xfrm>
            <a:off x="1131888" y="1636711"/>
            <a:ext cx="7343776" cy="3210902"/>
          </a:xfrm>
          <a:prstGeom prst="rect">
            <a:avLst/>
          </a:prstGeom>
          <a:noFill/>
          <a:ln>
            <a:noFill/>
          </a:ln>
        </p:spPr>
        <p:txBody>
          <a:bodyPr spcFirstLastPara="1" wrap="square" lIns="91425" tIns="45700" rIns="91425" bIns="45700" anchor="t" anchorCtr="0">
            <a:normAutofit/>
          </a:bodyPr>
          <a:lstStyle/>
          <a:p>
            <a:pPr marL="571500" lvl="0" indent="-571500" algn="l" rtl="0">
              <a:lnSpc>
                <a:spcPct val="115000"/>
              </a:lnSpc>
              <a:spcBef>
                <a:spcPts val="480"/>
              </a:spcBef>
              <a:spcAft>
                <a:spcPts val="0"/>
              </a:spcAft>
              <a:buClr>
                <a:srgbClr val="558ED5"/>
              </a:buClr>
              <a:buSzPts val="2160"/>
              <a:buFont typeface="Arial"/>
              <a:buChar char="•"/>
            </a:pPr>
            <a:r>
              <a:rPr lang="en-US" sz="2000" b="0" i="0" u="none">
                <a:solidFill>
                  <a:schemeClr val="accent1"/>
                </a:solidFill>
                <a:latin typeface="Calibri"/>
                <a:ea typeface="Calibri"/>
                <a:cs typeface="Calibri"/>
                <a:sym typeface="Calibri"/>
              </a:rPr>
              <a:t>If you stay at the host university </a:t>
            </a:r>
            <a:r>
              <a:rPr lang="en-US" sz="2000" b="0" i="0" u="none">
                <a:solidFill>
                  <a:schemeClr val="accent2"/>
                </a:solidFill>
                <a:latin typeface="Calibri"/>
                <a:ea typeface="Calibri"/>
                <a:cs typeface="Calibri"/>
                <a:sym typeface="Calibri"/>
              </a:rPr>
              <a:t>less then 2 months </a:t>
            </a:r>
            <a:r>
              <a:rPr lang="en-US" sz="2000" b="0" i="0" u="none">
                <a:solidFill>
                  <a:schemeClr val="accent1"/>
                </a:solidFill>
                <a:latin typeface="Calibri"/>
                <a:ea typeface="Calibri"/>
                <a:cs typeface="Calibri"/>
                <a:sym typeface="Calibri"/>
              </a:rPr>
              <a:t>without an relevant excuse, you will have to </a:t>
            </a:r>
            <a:r>
              <a:rPr lang="en-US" sz="2000" b="0" i="0" u="none">
                <a:solidFill>
                  <a:schemeClr val="accent2"/>
                </a:solidFill>
                <a:latin typeface="Calibri"/>
                <a:ea typeface="Calibri"/>
                <a:cs typeface="Calibri"/>
                <a:sym typeface="Calibri"/>
              </a:rPr>
              <a:t>reimburse the total amount </a:t>
            </a:r>
            <a:r>
              <a:rPr lang="en-US" sz="2000" b="0" i="0" u="none">
                <a:solidFill>
                  <a:schemeClr val="accent1"/>
                </a:solidFill>
                <a:latin typeface="Calibri"/>
                <a:ea typeface="Calibri"/>
                <a:cs typeface="Calibri"/>
                <a:sym typeface="Calibri"/>
              </a:rPr>
              <a:t>and will </a:t>
            </a:r>
            <a:r>
              <a:rPr lang="en-US" sz="2000" b="0" i="0" u="none">
                <a:solidFill>
                  <a:schemeClr val="accent2"/>
                </a:solidFill>
                <a:latin typeface="Calibri"/>
                <a:ea typeface="Calibri"/>
                <a:cs typeface="Calibri"/>
                <a:sym typeface="Calibri"/>
              </a:rPr>
              <a:t>not be accepted as an Erasmus student</a:t>
            </a:r>
            <a:r>
              <a:rPr lang="en-US" sz="2000" b="0" i="0" u="none">
                <a:solidFill>
                  <a:schemeClr val="accent1"/>
                </a:solidFill>
                <a:latin typeface="Calibri"/>
                <a:ea typeface="Calibri"/>
                <a:cs typeface="Calibri"/>
                <a:sym typeface="Calibri"/>
              </a:rPr>
              <a:t>. </a:t>
            </a:r>
            <a:endParaRPr sz="2000">
              <a:solidFill>
                <a:schemeClr val="accent1"/>
              </a:solidFill>
            </a:endParaRPr>
          </a:p>
          <a:p>
            <a:pPr marL="571500" lvl="0" indent="-571500" algn="l" rtl="0">
              <a:lnSpc>
                <a:spcPct val="115000"/>
              </a:lnSpc>
              <a:spcBef>
                <a:spcPts val="480"/>
              </a:spcBef>
              <a:spcAft>
                <a:spcPts val="0"/>
              </a:spcAft>
              <a:buClr>
                <a:srgbClr val="558ED5"/>
              </a:buClr>
              <a:buSzPts val="2160"/>
              <a:buFont typeface="Arial"/>
              <a:buChar char="•"/>
            </a:pPr>
            <a:r>
              <a:rPr lang="en-US" sz="2000" b="0" i="0" u="none">
                <a:solidFill>
                  <a:schemeClr val="accent1"/>
                </a:solidFill>
                <a:latin typeface="Calibri"/>
                <a:ea typeface="Calibri"/>
                <a:cs typeface="Calibri"/>
                <a:sym typeface="Calibri"/>
              </a:rPr>
              <a:t>If you </a:t>
            </a:r>
            <a:r>
              <a:rPr lang="en-US" sz="2000" b="0" i="0" u="none">
                <a:solidFill>
                  <a:schemeClr val="accent2"/>
                </a:solidFill>
                <a:latin typeface="Calibri"/>
                <a:ea typeface="Calibri"/>
                <a:cs typeface="Calibri"/>
                <a:sym typeface="Calibri"/>
              </a:rPr>
              <a:t>fail all your courses </a:t>
            </a:r>
            <a:r>
              <a:rPr lang="en-US" sz="2000" b="0" i="0" u="none">
                <a:solidFill>
                  <a:schemeClr val="accent1"/>
                </a:solidFill>
                <a:latin typeface="Calibri"/>
                <a:ea typeface="Calibri"/>
                <a:cs typeface="Calibri"/>
                <a:sym typeface="Calibri"/>
              </a:rPr>
              <a:t>due to attendance or return with </a:t>
            </a:r>
            <a:r>
              <a:rPr lang="en-US" sz="2000" b="0" i="0" u="none">
                <a:solidFill>
                  <a:schemeClr val="accent2"/>
                </a:solidFill>
                <a:latin typeface="Calibri"/>
                <a:ea typeface="Calibri"/>
                <a:cs typeface="Calibri"/>
                <a:sym typeface="Calibri"/>
              </a:rPr>
              <a:t>‘0’ ECTS</a:t>
            </a:r>
            <a:r>
              <a:rPr lang="en-US" sz="2000" b="0" i="0" u="none">
                <a:solidFill>
                  <a:schemeClr val="accent1"/>
                </a:solidFill>
                <a:latin typeface="Calibri"/>
                <a:ea typeface="Calibri"/>
                <a:cs typeface="Calibri"/>
                <a:sym typeface="Calibri"/>
              </a:rPr>
              <a:t> you will </a:t>
            </a:r>
            <a:r>
              <a:rPr lang="en-US" sz="2000" b="0" i="0" u="none">
                <a:solidFill>
                  <a:schemeClr val="accent2"/>
                </a:solidFill>
                <a:latin typeface="Calibri"/>
                <a:ea typeface="Calibri"/>
                <a:cs typeface="Calibri"/>
                <a:sym typeface="Calibri"/>
              </a:rPr>
              <a:t>not be receiving the remaining 20%. </a:t>
            </a:r>
            <a:endParaRPr sz="2000">
              <a:solidFill>
                <a:schemeClr val="accent2"/>
              </a:solidFill>
            </a:endParaRPr>
          </a:p>
          <a:p>
            <a:pPr marL="571500" lvl="0" indent="-571500" algn="l" rtl="0">
              <a:lnSpc>
                <a:spcPct val="115000"/>
              </a:lnSpc>
              <a:spcBef>
                <a:spcPts val="480"/>
              </a:spcBef>
              <a:spcAft>
                <a:spcPts val="0"/>
              </a:spcAft>
              <a:buClr>
                <a:srgbClr val="558ED5"/>
              </a:buClr>
              <a:buSzPts val="2160"/>
              <a:buFont typeface="Arial"/>
              <a:buChar char="•"/>
            </a:pPr>
            <a:r>
              <a:rPr lang="en-US" sz="2000" b="0" i="0" u="none">
                <a:solidFill>
                  <a:schemeClr val="accent1"/>
                </a:solidFill>
                <a:latin typeface="Calibri"/>
                <a:ea typeface="Calibri"/>
                <a:cs typeface="Calibri"/>
                <a:sym typeface="Calibri"/>
              </a:rPr>
              <a:t>Furthermore, you have to </a:t>
            </a:r>
            <a:r>
              <a:rPr lang="en-US" sz="2000" b="0" i="0" u="none">
                <a:solidFill>
                  <a:schemeClr val="accent2"/>
                </a:solidFill>
                <a:latin typeface="Calibri"/>
                <a:ea typeface="Calibri"/>
                <a:cs typeface="Calibri"/>
                <a:sym typeface="Calibri"/>
              </a:rPr>
              <a:t>pass minimum 2/3 </a:t>
            </a:r>
            <a:r>
              <a:rPr lang="en-US" sz="2000" b="0" i="0" u="none">
                <a:solidFill>
                  <a:schemeClr val="accent1"/>
                </a:solidFill>
                <a:latin typeface="Calibri"/>
                <a:ea typeface="Calibri"/>
                <a:cs typeface="Calibri"/>
                <a:sym typeface="Calibri"/>
              </a:rPr>
              <a:t>of the total 30 ECTS to be able to receive the remaining 20%. </a:t>
            </a:r>
            <a:endParaRPr sz="2000">
              <a:solidFill>
                <a:schemeClr val="accent1"/>
              </a:solidFill>
            </a:endParaRPr>
          </a:p>
        </p:txBody>
      </p:sp>
      <p:pic>
        <p:nvPicPr>
          <p:cNvPr id="522" name="Google Shape;522;p46"/>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523" name="Google Shape;523;p46"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pic>
        <p:nvPicPr>
          <p:cNvPr id="524" name="Google Shape;524;p46" descr="C:\Users\Erkin\AppData\Local\Microsoft\Windows\Temporary Internet Files\Content.IE5\DIP8B2BL\time-money[1].png"/>
          <p:cNvPicPr preferRelativeResize="0"/>
          <p:nvPr/>
        </p:nvPicPr>
        <p:blipFill rotWithShape="1">
          <a:blip r:embed="rId6">
            <a:alphaModFix/>
          </a:blip>
          <a:srcRect/>
          <a:stretch/>
        </p:blipFill>
        <p:spPr>
          <a:xfrm>
            <a:off x="188912" y="4694239"/>
            <a:ext cx="1771650" cy="18303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5" name="Google Shape;125;p4"/>
          <p:cNvSpPr txBox="1">
            <a:spLocks noGrp="1"/>
          </p:cNvSpPr>
          <p:nvPr>
            <p:ph type="ctrTitle"/>
          </p:nvPr>
        </p:nvSpPr>
        <p:spPr>
          <a:xfrm>
            <a:off x="1572196" y="404813"/>
            <a:ext cx="6477000" cy="790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2300"/>
              <a:buFont typeface="Calibri"/>
              <a:buNone/>
            </a:pPr>
            <a:r>
              <a:rPr lang="en-US" sz="2800" b="1" i="0" u="sng">
                <a:solidFill>
                  <a:schemeClr val="dk2"/>
                </a:solidFill>
                <a:latin typeface="Calibri"/>
                <a:ea typeface="Calibri"/>
                <a:cs typeface="Calibri"/>
                <a:sym typeface="Calibri"/>
              </a:rPr>
              <a:t>Office of International Students and Exchange Programs (OISEP)</a:t>
            </a:r>
            <a:endParaRPr sz="2800">
              <a:solidFill>
                <a:schemeClr val="dk2"/>
              </a:solidFill>
            </a:endParaRPr>
          </a:p>
        </p:txBody>
      </p:sp>
      <p:sp>
        <p:nvSpPr>
          <p:cNvPr id="126" name="Google Shape;126;p4"/>
          <p:cNvSpPr txBox="1">
            <a:spLocks noGrp="1"/>
          </p:cNvSpPr>
          <p:nvPr>
            <p:ph type="subTitle" idx="1"/>
          </p:nvPr>
        </p:nvSpPr>
        <p:spPr>
          <a:xfrm>
            <a:off x="1146174" y="1285874"/>
            <a:ext cx="7499350" cy="511175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180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360"/>
              </a:spcBef>
              <a:spcAft>
                <a:spcPts val="0"/>
              </a:spcAft>
              <a:buClr>
                <a:srgbClr val="888888"/>
              </a:buClr>
              <a:buSzPts val="1800"/>
              <a:buNone/>
            </a:pPr>
            <a:endParaRPr sz="2000" b="0"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558ED5"/>
              </a:buClr>
              <a:buSzPts val="2400"/>
              <a:buNone/>
            </a:pPr>
            <a:r>
              <a:rPr lang="en-US" sz="2000" b="0" i="0" u="none">
                <a:solidFill>
                  <a:schemeClr val="accent2"/>
                </a:solidFill>
                <a:latin typeface="Calibri"/>
                <a:ea typeface="Calibri"/>
                <a:cs typeface="Calibri"/>
                <a:sym typeface="Calibri"/>
              </a:rPr>
              <a:t>OISEP</a:t>
            </a:r>
            <a:r>
              <a:rPr lang="en-US" sz="2000" b="0" i="0" u="none">
                <a:solidFill>
                  <a:schemeClr val="accent1"/>
                </a:solidFill>
                <a:latin typeface="Calibri"/>
                <a:ea typeface="Calibri"/>
                <a:cs typeface="Calibri"/>
                <a:sym typeface="Calibri"/>
              </a:rPr>
              <a:t> coordinates </a:t>
            </a:r>
            <a:r>
              <a:rPr lang="en-US" sz="2000" b="0" i="0" u="none">
                <a:solidFill>
                  <a:schemeClr val="accent2"/>
                </a:solidFill>
                <a:latin typeface="Calibri"/>
                <a:ea typeface="Calibri"/>
                <a:cs typeface="Calibri"/>
                <a:sym typeface="Calibri"/>
              </a:rPr>
              <a:t>all exchange programs </a:t>
            </a:r>
            <a:r>
              <a:rPr lang="en-US" sz="2000" b="0" i="0" u="none">
                <a:solidFill>
                  <a:schemeClr val="accent1"/>
                </a:solidFill>
                <a:latin typeface="Calibri"/>
                <a:ea typeface="Calibri"/>
                <a:cs typeface="Calibri"/>
                <a:sym typeface="Calibri"/>
              </a:rPr>
              <a:t>at Bilkent University.</a:t>
            </a:r>
            <a:endParaRPr sz="2000">
              <a:solidFill>
                <a:schemeClr val="accent1"/>
              </a:solidFill>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Organizes orientation programs for both incoming and outgoing exchange students and helps them with all </a:t>
            </a:r>
            <a:r>
              <a:rPr lang="en-US" sz="2000" b="0" i="0">
                <a:solidFill>
                  <a:schemeClr val="accent2"/>
                </a:solidFill>
                <a:latin typeface="Calibri"/>
                <a:ea typeface="Calibri"/>
                <a:cs typeface="Calibri"/>
                <a:sym typeface="Calibri"/>
              </a:rPr>
              <a:t>administrative</a:t>
            </a:r>
            <a:r>
              <a:rPr lang="en-US" sz="2000" b="0" i="0" u="none">
                <a:solidFill>
                  <a:schemeClr val="accent1"/>
                </a:solidFill>
                <a:latin typeface="Calibri"/>
                <a:ea typeface="Calibri"/>
                <a:cs typeface="Calibri"/>
                <a:sym typeface="Calibri"/>
              </a:rPr>
              <a:t> </a:t>
            </a:r>
            <a:r>
              <a:rPr lang="en-US" sz="2000" b="0" i="0" u="none">
                <a:solidFill>
                  <a:schemeClr val="accent2"/>
                </a:solidFill>
                <a:latin typeface="Calibri"/>
                <a:ea typeface="Calibri"/>
                <a:cs typeface="Calibri"/>
                <a:sym typeface="Calibri"/>
              </a:rPr>
              <a:t>issues</a:t>
            </a:r>
            <a:r>
              <a:rPr lang="en-US" sz="2000" b="0" i="0" u="none">
                <a:solidFill>
                  <a:schemeClr val="accent1"/>
                </a:solidFill>
                <a:latin typeface="Calibri"/>
                <a:ea typeface="Calibri"/>
                <a:cs typeface="Calibri"/>
                <a:sym typeface="Calibri"/>
              </a:rPr>
              <a:t> they face during their stay. </a:t>
            </a:r>
            <a:endParaRPr sz="2000">
              <a:solidFill>
                <a:schemeClr val="accent1"/>
              </a:solidFill>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100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Responsible from Bilkent University’s relations with the Turkish National Agency and international partnerships for Erasmus and Bilateral Exchange Programs.</a:t>
            </a:r>
            <a:endParaRPr sz="2000">
              <a:solidFill>
                <a:schemeClr val="accent1"/>
              </a:solidFill>
            </a:endParaRPr>
          </a:p>
          <a:p>
            <a:pPr marL="0" lvl="0" indent="0" algn="ctr" rtl="0">
              <a:lnSpc>
                <a:spcPct val="10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p:txBody>
      </p:sp>
      <p:pic>
        <p:nvPicPr>
          <p:cNvPr id="127" name="Google Shape;127;p4"/>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128" name="Google Shape;128;p4"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47"/>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530" name="Google Shape;530;p47"/>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531" name="Google Shape;531;p47"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532" name="Google Shape;532;p47"/>
          <p:cNvSpPr txBox="1"/>
          <p:nvPr/>
        </p:nvSpPr>
        <p:spPr>
          <a:xfrm>
            <a:off x="2075289" y="289657"/>
            <a:ext cx="4993421" cy="10517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3800"/>
              <a:buFont typeface="Calibri"/>
              <a:buNone/>
            </a:pPr>
            <a:r>
              <a:rPr lang="en-US" sz="3200" b="1" i="0" u="none" strike="noStrike" cap="none">
                <a:solidFill>
                  <a:schemeClr val="dk2"/>
                </a:solidFill>
                <a:latin typeface="Calibri"/>
                <a:ea typeface="Calibri"/>
                <a:cs typeface="Calibri"/>
                <a:sym typeface="Calibri"/>
              </a:rPr>
              <a:t>ERASMUS PROCESS</a:t>
            </a:r>
            <a:endParaRPr sz="3200" b="0" i="0" u="none" strike="noStrike" cap="none">
              <a:solidFill>
                <a:schemeClr val="dk2"/>
              </a:solidFill>
              <a:latin typeface="Calibri"/>
              <a:ea typeface="Calibri"/>
              <a:cs typeface="Calibri"/>
              <a:sym typeface="Calibri"/>
            </a:endParaRPr>
          </a:p>
        </p:txBody>
      </p:sp>
      <p:sp>
        <p:nvSpPr>
          <p:cNvPr id="533" name="Google Shape;533;p47"/>
          <p:cNvSpPr txBox="1"/>
          <p:nvPr/>
        </p:nvSpPr>
        <p:spPr>
          <a:xfrm>
            <a:off x="1333499" y="2169319"/>
            <a:ext cx="6477000" cy="2519362"/>
          </a:xfrm>
          <a:prstGeom prst="rect">
            <a:avLst/>
          </a:prstGeom>
          <a:noFill/>
          <a:ln>
            <a:noFill/>
          </a:ln>
        </p:spPr>
        <p:txBody>
          <a:bodyPr spcFirstLastPara="1" wrap="square" lIns="91425" tIns="45700" rIns="91425" bIns="45700" anchor="t" anchorCtr="0">
            <a:noAutofit/>
          </a:bodyPr>
          <a:lstStyle/>
          <a:p>
            <a:pPr marL="254000" marR="0" lvl="0" indent="-254000" algn="ctr" rtl="0">
              <a:lnSpc>
                <a:spcPct val="80000"/>
              </a:lnSpc>
              <a:spcBef>
                <a:spcPts val="0"/>
              </a:spcBef>
              <a:spcAft>
                <a:spcPts val="0"/>
              </a:spcAft>
              <a:buClr>
                <a:srgbClr val="558ED5"/>
              </a:buClr>
              <a:buSzPts val="3200"/>
              <a:buFont typeface="Arial"/>
              <a:buChar char="•"/>
            </a:pPr>
            <a:r>
              <a:rPr lang="en-US" sz="2400" b="1" i="0" u="none" strike="noStrike" cap="none">
                <a:solidFill>
                  <a:schemeClr val="accent2"/>
                </a:solidFill>
                <a:latin typeface="Calibri"/>
                <a:ea typeface="Calibri"/>
                <a:cs typeface="Calibri"/>
                <a:sym typeface="Calibri"/>
              </a:rPr>
              <a:t> </a:t>
            </a:r>
            <a:r>
              <a:rPr lang="en-US" sz="2400" b="1" i="0" u="none" strike="noStrike" cap="none">
                <a:solidFill>
                  <a:schemeClr val="accent1"/>
                </a:solidFill>
                <a:latin typeface="Calibri"/>
                <a:ea typeface="Calibri"/>
                <a:cs typeface="Calibri"/>
                <a:sym typeface="Calibri"/>
              </a:rPr>
              <a:t>Before you go </a:t>
            </a:r>
            <a:endParaRPr sz="2400" b="0" i="0" u="none" strike="noStrike" cap="none">
              <a:solidFill>
                <a:schemeClr val="accent1"/>
              </a:solidFill>
              <a:latin typeface="Calibri"/>
              <a:ea typeface="Calibri"/>
              <a:cs typeface="Calibri"/>
              <a:sym typeface="Calibri"/>
            </a:endParaRPr>
          </a:p>
          <a:p>
            <a:pPr marL="0" marR="0" lvl="0" indent="0" algn="ctr" rtl="0">
              <a:lnSpc>
                <a:spcPct val="80000"/>
              </a:lnSpc>
              <a:spcBef>
                <a:spcPts val="640"/>
              </a:spcBef>
              <a:spcAft>
                <a:spcPts val="0"/>
              </a:spcAft>
              <a:buClr>
                <a:schemeClr val="dk1"/>
              </a:buClr>
              <a:buSzPts val="3200"/>
              <a:buFont typeface="Arial"/>
              <a:buNone/>
            </a:pPr>
            <a:endParaRPr sz="2800" b="1" i="0" u="none" strike="noStrike" cap="none">
              <a:solidFill>
                <a:schemeClr val="accent1"/>
              </a:solidFill>
              <a:latin typeface="Calibri"/>
              <a:ea typeface="Calibri"/>
              <a:cs typeface="Calibri"/>
              <a:sym typeface="Calibri"/>
            </a:endParaRPr>
          </a:p>
          <a:p>
            <a:pPr marL="254000" marR="0" lvl="0" indent="-254000" algn="ctr" rtl="0">
              <a:lnSpc>
                <a:spcPct val="80000"/>
              </a:lnSpc>
              <a:spcBef>
                <a:spcPts val="640"/>
              </a:spcBef>
              <a:spcAft>
                <a:spcPts val="0"/>
              </a:spcAft>
              <a:buClr>
                <a:srgbClr val="558ED5"/>
              </a:buClr>
              <a:buSzPts val="3200"/>
              <a:buFont typeface="Noto Sans Symbols"/>
              <a:buChar char="⮚"/>
            </a:pPr>
            <a:r>
              <a:rPr lang="en-US" sz="2800" b="1" i="0" u="none" strike="noStrike" cap="none">
                <a:solidFill>
                  <a:schemeClr val="accent1"/>
                </a:solidFill>
                <a:latin typeface="Calibri"/>
                <a:ea typeface="Calibri"/>
                <a:cs typeface="Calibri"/>
                <a:sym typeface="Calibri"/>
              </a:rPr>
              <a:t> </a:t>
            </a:r>
            <a:r>
              <a:rPr lang="en-US" sz="2800" b="1" i="0" u="none" strike="noStrike" cap="none">
                <a:solidFill>
                  <a:schemeClr val="accent2"/>
                </a:solidFill>
                <a:latin typeface="Calibri"/>
                <a:ea typeface="Calibri"/>
                <a:cs typeface="Calibri"/>
                <a:sym typeface="Calibri"/>
              </a:rPr>
              <a:t>While you are there</a:t>
            </a:r>
            <a:endParaRPr sz="2800" b="0" i="0" u="none" strike="noStrike" cap="none">
              <a:solidFill>
                <a:schemeClr val="accent2"/>
              </a:solidFill>
              <a:latin typeface="Calibri"/>
              <a:ea typeface="Calibri"/>
              <a:cs typeface="Calibri"/>
              <a:sym typeface="Calibri"/>
            </a:endParaRPr>
          </a:p>
          <a:p>
            <a:pPr marL="0" marR="0" lvl="0" indent="0" algn="ctr" rtl="0">
              <a:lnSpc>
                <a:spcPct val="80000"/>
              </a:lnSpc>
              <a:spcBef>
                <a:spcPts val="720"/>
              </a:spcBef>
              <a:spcAft>
                <a:spcPts val="0"/>
              </a:spcAft>
              <a:buClr>
                <a:schemeClr val="dk1"/>
              </a:buClr>
              <a:buSzPts val="3600"/>
              <a:buFont typeface="Arial"/>
              <a:buNone/>
            </a:pPr>
            <a:endParaRPr sz="2800" b="1" i="0" u="none" strike="noStrike" cap="none">
              <a:solidFill>
                <a:schemeClr val="accent1"/>
              </a:solidFill>
              <a:latin typeface="Calibri"/>
              <a:ea typeface="Calibri"/>
              <a:cs typeface="Calibri"/>
              <a:sym typeface="Calibri"/>
            </a:endParaRPr>
          </a:p>
          <a:p>
            <a:pPr marL="0" marR="0" lvl="0" indent="0" algn="ctr" rtl="0">
              <a:lnSpc>
                <a:spcPct val="80000"/>
              </a:lnSpc>
              <a:spcBef>
                <a:spcPts val="640"/>
              </a:spcBef>
              <a:spcAft>
                <a:spcPts val="0"/>
              </a:spcAft>
              <a:buClr>
                <a:srgbClr val="558ED5"/>
              </a:buClr>
              <a:buSzPts val="3200"/>
              <a:buFont typeface="Arial"/>
              <a:buChar char="•"/>
            </a:pPr>
            <a:r>
              <a:rPr lang="en-US" sz="2400" b="1" i="0" u="none" strike="noStrike" cap="none">
                <a:solidFill>
                  <a:schemeClr val="accent1"/>
                </a:solidFill>
                <a:latin typeface="Calibri"/>
                <a:ea typeface="Calibri"/>
                <a:cs typeface="Calibri"/>
                <a:sym typeface="Calibri"/>
              </a:rPr>
              <a:t> Upon your return</a:t>
            </a:r>
            <a:endParaRPr sz="2400" b="0" i="0" u="none" strike="noStrike" cap="none">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2000"/>
                                        <p:tgtEl>
                                          <p:spTgt spid="532"/>
                                        </p:tgtEl>
                                      </p:cBhvr>
                                    </p:animEffect>
                                  </p:childTnLst>
                                </p:cTn>
                              </p:par>
                              <p:par>
                                <p:cTn id="8" presetID="10" presetClass="entr" presetSubtype="0"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Effect transition="in" filter="fade">
                                      <p:cBhvr>
                                        <p:cTn id="10" dur="2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4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39" name="Google Shape;539;p48"/>
          <p:cNvSpPr txBox="1">
            <a:spLocks noGrp="1"/>
          </p:cNvSpPr>
          <p:nvPr>
            <p:ph type="subTitle" idx="1"/>
          </p:nvPr>
        </p:nvSpPr>
        <p:spPr>
          <a:xfrm>
            <a:off x="1295400" y="1411226"/>
            <a:ext cx="7262446" cy="4035547"/>
          </a:xfrm>
          <a:prstGeom prst="rect">
            <a:avLst/>
          </a:prstGeom>
          <a:noFill/>
          <a:ln>
            <a:noFill/>
          </a:ln>
        </p:spPr>
        <p:txBody>
          <a:bodyPr spcFirstLastPara="1" wrap="square" lIns="91425" tIns="45700" rIns="91425" bIns="45700" anchor="t" anchorCtr="0">
            <a:noAutofit/>
          </a:bodyPr>
          <a:lstStyle/>
          <a:p>
            <a:pPr marL="571500" lvl="0" indent="-571500" algn="ctr" rtl="0">
              <a:lnSpc>
                <a:spcPct val="100000"/>
              </a:lnSpc>
              <a:spcBef>
                <a:spcPts val="0"/>
              </a:spcBef>
              <a:spcAft>
                <a:spcPts val="0"/>
              </a:spcAft>
              <a:buClr>
                <a:srgbClr val="898989"/>
              </a:buClr>
              <a:buSzPts val="1700"/>
              <a:buNone/>
            </a:pPr>
            <a:r>
              <a:rPr lang="en-US" sz="1700" b="0" i="0" u="none">
                <a:solidFill>
                  <a:schemeClr val="accent1"/>
                </a:solidFill>
                <a:latin typeface="Calibri"/>
                <a:ea typeface="Calibri"/>
                <a:cs typeface="Calibri"/>
                <a:sym typeface="Calibri"/>
              </a:rPr>
              <a:t>	</a:t>
            </a:r>
            <a:endParaRPr sz="1700" b="0" i="0" u="none">
              <a:solidFill>
                <a:schemeClr val="accent1"/>
              </a:solidFill>
              <a:latin typeface="Calibri"/>
              <a:ea typeface="Calibri"/>
              <a:cs typeface="Calibri"/>
              <a:sym typeface="Calibri"/>
            </a:endParaRPr>
          </a:p>
          <a:p>
            <a:pPr marL="571500" lvl="0" indent="-571500" algn="l" rtl="0">
              <a:lnSpc>
                <a:spcPct val="100000"/>
              </a:lnSpc>
              <a:spcBef>
                <a:spcPts val="480"/>
              </a:spcBef>
              <a:spcAft>
                <a:spcPts val="0"/>
              </a:spcAft>
              <a:buClr>
                <a:schemeClr val="accent1"/>
              </a:buClr>
              <a:buSzPts val="2160"/>
              <a:buFont typeface="Noto Sans Symbols"/>
              <a:buAutoNum type="arabicPeriod"/>
            </a:pPr>
            <a:r>
              <a:rPr lang="en-US" sz="2400" b="1" i="0" u="none">
                <a:solidFill>
                  <a:schemeClr val="accent1"/>
                </a:solidFill>
                <a:latin typeface="Calibri"/>
                <a:ea typeface="Calibri"/>
                <a:cs typeface="Calibri"/>
                <a:sym typeface="Calibri"/>
              </a:rPr>
              <a:t>Departure</a:t>
            </a:r>
            <a:endParaRPr>
              <a:solidFill>
                <a:schemeClr val="accent1"/>
              </a:solidFill>
            </a:endParaRPr>
          </a:p>
          <a:p>
            <a:pPr marL="571500" lvl="0" indent="-571500" algn="just" rtl="0">
              <a:lnSpc>
                <a:spcPct val="100000"/>
              </a:lnSpc>
              <a:spcBef>
                <a:spcPts val="360"/>
              </a:spcBef>
              <a:spcAft>
                <a:spcPts val="0"/>
              </a:spcAft>
              <a:buClr>
                <a:srgbClr val="558ED5"/>
              </a:buClr>
              <a:buSzPts val="1800"/>
              <a:buNone/>
            </a:pPr>
            <a:r>
              <a:rPr lang="en-US" sz="1800" b="0" i="0" u="none">
                <a:solidFill>
                  <a:schemeClr val="accent1"/>
                </a:solidFill>
                <a:latin typeface="Calibri"/>
                <a:ea typeface="Calibri"/>
                <a:cs typeface="Calibri"/>
                <a:sym typeface="Calibri"/>
              </a:rPr>
              <a:t>           Be at the host university on the exact date stated on your acceptance letter. Do not miss the orientation program. Do not leave before the term is completed. </a:t>
            </a:r>
            <a:endParaRPr>
              <a:solidFill>
                <a:schemeClr val="accent1"/>
              </a:solidFill>
            </a:endParaRPr>
          </a:p>
          <a:p>
            <a:pPr marL="571500" lvl="0" indent="-571500" algn="l" rtl="0">
              <a:lnSpc>
                <a:spcPct val="100000"/>
              </a:lnSpc>
              <a:spcBef>
                <a:spcPts val="360"/>
              </a:spcBef>
              <a:spcAft>
                <a:spcPts val="0"/>
              </a:spcAft>
              <a:buClr>
                <a:srgbClr val="888888"/>
              </a:buClr>
              <a:buSzPts val="1800"/>
              <a:buNone/>
            </a:pPr>
            <a:endParaRPr sz="1800" b="0" i="0" u="none">
              <a:solidFill>
                <a:schemeClr val="accent1"/>
              </a:solidFill>
              <a:latin typeface="Calibri"/>
              <a:ea typeface="Calibri"/>
              <a:cs typeface="Calibri"/>
              <a:sym typeface="Calibri"/>
            </a:endParaRPr>
          </a:p>
          <a:p>
            <a:pPr marL="571500" lvl="0" indent="-571500" algn="l" rtl="0">
              <a:lnSpc>
                <a:spcPct val="100000"/>
              </a:lnSpc>
              <a:spcBef>
                <a:spcPts val="480"/>
              </a:spcBef>
              <a:spcAft>
                <a:spcPts val="0"/>
              </a:spcAft>
              <a:buClr>
                <a:srgbClr val="10253F"/>
              </a:buClr>
              <a:buSzPts val="2400"/>
              <a:buNone/>
            </a:pPr>
            <a:r>
              <a:rPr lang="en-US" sz="2400" b="1" i="0" u="none">
                <a:solidFill>
                  <a:schemeClr val="accent1"/>
                </a:solidFill>
                <a:latin typeface="Calibri"/>
                <a:ea typeface="Calibri"/>
                <a:cs typeface="Calibri"/>
                <a:sym typeface="Calibri"/>
              </a:rPr>
              <a:t>2.	Learning Agreement</a:t>
            </a:r>
            <a:endParaRPr>
              <a:solidFill>
                <a:schemeClr val="accent1"/>
              </a:solidFill>
            </a:endParaRPr>
          </a:p>
          <a:p>
            <a:pPr marL="571500" lvl="0" indent="-571500" algn="just" rtl="0">
              <a:lnSpc>
                <a:spcPct val="100000"/>
              </a:lnSpc>
              <a:spcBef>
                <a:spcPts val="360"/>
              </a:spcBef>
              <a:spcAft>
                <a:spcPts val="0"/>
              </a:spcAft>
              <a:buClr>
                <a:srgbClr val="898989"/>
              </a:buClr>
              <a:buSzPts val="1800"/>
              <a:buNone/>
            </a:pPr>
            <a:r>
              <a:rPr lang="en-US" sz="1800" b="0" i="0" u="none">
                <a:solidFill>
                  <a:schemeClr val="accent1"/>
                </a:solidFill>
                <a:latin typeface="Calibri"/>
                <a:ea typeface="Calibri"/>
                <a:cs typeface="Calibri"/>
                <a:sym typeface="Calibri"/>
              </a:rPr>
              <a:t>	If you have to make any changes to your Learning  Agreement, fill out the During Mobility part, complete the signatures and send it to us via email. Do not forget to update your pre-approval form accordingly and get it signed by your exchange coordinator at Bilkent and send it to us. </a:t>
            </a:r>
            <a:endParaRPr>
              <a:solidFill>
                <a:schemeClr val="accent1"/>
              </a:solidFill>
            </a:endParaRPr>
          </a:p>
          <a:p>
            <a:pPr marL="571500" lvl="0" indent="-571500" algn="ctr" rtl="0">
              <a:lnSpc>
                <a:spcPct val="100000"/>
              </a:lnSpc>
              <a:spcBef>
                <a:spcPts val="360"/>
              </a:spcBef>
              <a:spcAft>
                <a:spcPts val="0"/>
              </a:spcAft>
              <a:buClr>
                <a:srgbClr val="953735"/>
              </a:buClr>
              <a:buSzPts val="1800"/>
              <a:buNone/>
            </a:pPr>
            <a:r>
              <a:rPr lang="en-US" sz="1800" b="1" i="0" u="none">
                <a:solidFill>
                  <a:schemeClr val="accent1"/>
                </a:solidFill>
                <a:latin typeface="Calibri"/>
                <a:ea typeface="Calibri"/>
                <a:cs typeface="Calibri"/>
                <a:sym typeface="Calibri"/>
              </a:rPr>
              <a:t>          </a:t>
            </a:r>
            <a:endParaRPr>
              <a:solidFill>
                <a:schemeClr val="accent1"/>
              </a:solidFill>
            </a:endParaRPr>
          </a:p>
          <a:p>
            <a:pPr marL="571500" lvl="0" indent="-474344" algn="ctr" rtl="0">
              <a:lnSpc>
                <a:spcPct val="100000"/>
              </a:lnSpc>
              <a:spcBef>
                <a:spcPts val="340"/>
              </a:spcBef>
              <a:spcAft>
                <a:spcPts val="0"/>
              </a:spcAft>
              <a:buClr>
                <a:schemeClr val="dk2"/>
              </a:buClr>
              <a:buSzPts val="1530"/>
              <a:buFont typeface="Noto Sans Symbols"/>
              <a:buNone/>
            </a:pPr>
            <a:endParaRPr sz="1700" b="0" i="0" u="none">
              <a:solidFill>
                <a:schemeClr val="accent1"/>
              </a:solidFill>
              <a:latin typeface="Calibri"/>
              <a:ea typeface="Calibri"/>
              <a:cs typeface="Calibri"/>
              <a:sym typeface="Calibri"/>
            </a:endParaRPr>
          </a:p>
          <a:p>
            <a:pPr marL="0" lvl="0" indent="0" algn="ctr" rtl="0">
              <a:lnSpc>
                <a:spcPct val="100000"/>
              </a:lnSpc>
              <a:spcBef>
                <a:spcPts val="340"/>
              </a:spcBef>
              <a:spcAft>
                <a:spcPts val="0"/>
              </a:spcAft>
              <a:buClr>
                <a:srgbClr val="888888"/>
              </a:buClr>
              <a:buSzPts val="1700"/>
              <a:buNone/>
            </a:pPr>
            <a:endParaRPr sz="1700" b="0" i="0" u="none">
              <a:solidFill>
                <a:schemeClr val="accent1"/>
              </a:solidFill>
              <a:latin typeface="Calibri"/>
              <a:ea typeface="Calibri"/>
              <a:cs typeface="Calibri"/>
              <a:sym typeface="Calibri"/>
            </a:endParaRPr>
          </a:p>
        </p:txBody>
      </p:sp>
      <p:sp>
        <p:nvSpPr>
          <p:cNvPr id="540" name="Google Shape;540;p48"/>
          <p:cNvSpPr txBox="1">
            <a:spLocks noGrp="1"/>
          </p:cNvSpPr>
          <p:nvPr>
            <p:ph type="ctrTitle"/>
          </p:nvPr>
        </p:nvSpPr>
        <p:spPr>
          <a:xfrm>
            <a:off x="2450489" y="477837"/>
            <a:ext cx="4537075"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B0140"/>
              </a:buClr>
              <a:buSzPts val="2800"/>
              <a:buFont typeface="Calibri"/>
              <a:buNone/>
            </a:pPr>
            <a:r>
              <a:rPr lang="en-US" sz="2800" b="1" i="0" u="sng">
                <a:solidFill>
                  <a:schemeClr val="dk2"/>
                </a:solidFill>
                <a:latin typeface="Calibri"/>
                <a:ea typeface="Calibri"/>
                <a:cs typeface="Calibri"/>
                <a:sym typeface="Calibri"/>
              </a:rPr>
              <a:t>...While you are there</a:t>
            </a:r>
            <a:endParaRPr>
              <a:solidFill>
                <a:schemeClr val="dk2"/>
              </a:solidFill>
            </a:endParaRPr>
          </a:p>
        </p:txBody>
      </p:sp>
      <p:pic>
        <p:nvPicPr>
          <p:cNvPr id="541" name="Google Shape;541;p48"/>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542" name="Google Shape;542;p48"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4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48" name="Google Shape;548;p49"/>
          <p:cNvSpPr txBox="1">
            <a:spLocks noGrp="1"/>
          </p:cNvSpPr>
          <p:nvPr>
            <p:ph type="ctrTitle"/>
          </p:nvPr>
        </p:nvSpPr>
        <p:spPr>
          <a:xfrm>
            <a:off x="2411412" y="333375"/>
            <a:ext cx="4537075"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B0140"/>
              </a:buClr>
              <a:buSzPts val="2800"/>
              <a:buFont typeface="Calibri"/>
              <a:buNone/>
            </a:pPr>
            <a:r>
              <a:rPr lang="en-US" sz="2800" b="1" i="0" u="sng">
                <a:solidFill>
                  <a:schemeClr val="dk2"/>
                </a:solidFill>
                <a:latin typeface="Calibri"/>
                <a:ea typeface="Calibri"/>
                <a:cs typeface="Calibri"/>
                <a:sym typeface="Calibri"/>
              </a:rPr>
              <a:t>... While you are there</a:t>
            </a:r>
            <a:endParaRPr>
              <a:solidFill>
                <a:schemeClr val="dk2"/>
              </a:solidFill>
            </a:endParaRPr>
          </a:p>
        </p:txBody>
      </p:sp>
      <p:sp>
        <p:nvSpPr>
          <p:cNvPr id="549" name="Google Shape;549;p49"/>
          <p:cNvSpPr txBox="1">
            <a:spLocks noGrp="1"/>
          </p:cNvSpPr>
          <p:nvPr>
            <p:ph type="subTitle" idx="1"/>
          </p:nvPr>
        </p:nvSpPr>
        <p:spPr>
          <a:xfrm>
            <a:off x="664309" y="1636712"/>
            <a:ext cx="8190522" cy="4183795"/>
          </a:xfrm>
          <a:prstGeom prst="rect">
            <a:avLst/>
          </a:prstGeom>
          <a:noFill/>
          <a:ln>
            <a:noFill/>
          </a:ln>
        </p:spPr>
        <p:txBody>
          <a:bodyPr spcFirstLastPara="1" wrap="square" lIns="91425" tIns="45700" rIns="91425" bIns="45700" anchor="t" anchorCtr="0">
            <a:noAutofit/>
          </a:bodyPr>
          <a:lstStyle/>
          <a:p>
            <a:pPr marL="571500" lvl="0" indent="-571500" algn="just" rtl="0">
              <a:lnSpc>
                <a:spcPct val="80000"/>
              </a:lnSpc>
              <a:spcBef>
                <a:spcPts val="400"/>
              </a:spcBef>
              <a:spcAft>
                <a:spcPts val="0"/>
              </a:spcAft>
              <a:buClr>
                <a:srgbClr val="558ED5"/>
              </a:buClr>
              <a:buSzPts val="2000"/>
              <a:buNone/>
            </a:pPr>
            <a:r>
              <a:rPr lang="en-US" sz="2000" b="1" i="0" u="none">
                <a:solidFill>
                  <a:schemeClr val="accent1"/>
                </a:solidFill>
                <a:latin typeface="Calibri"/>
                <a:ea typeface="Calibri"/>
                <a:cs typeface="Calibri"/>
                <a:sym typeface="Calibri"/>
              </a:rPr>
              <a:t>3.	Official Dates Form</a:t>
            </a:r>
            <a:r>
              <a:rPr lang="en-US" sz="2000" b="0" i="0" u="none">
                <a:solidFill>
                  <a:schemeClr val="accent1"/>
                </a:solidFill>
                <a:latin typeface="Calibri"/>
                <a:ea typeface="Calibri"/>
                <a:cs typeface="Calibri"/>
                <a:sym typeface="Calibri"/>
              </a:rPr>
              <a:t>	</a:t>
            </a:r>
            <a:endParaRPr/>
          </a:p>
          <a:p>
            <a:pPr marL="571500" lvl="0" indent="-571500" algn="just"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	Before your departure from the host university, download the Official Dates form from our webpage and get it signed by the International Office of the host university in accordance with the entry and exit dates of your passport. (</a:t>
            </a:r>
            <a:r>
              <a:rPr lang="en-US" sz="2000">
                <a:solidFill>
                  <a:srgbClr val="C00000"/>
                </a:solidFill>
              </a:rPr>
              <a:t>For all students, regardless of grant status</a:t>
            </a:r>
            <a:r>
              <a:rPr lang="en-US" sz="2000" b="0" i="0" u="none">
                <a:solidFill>
                  <a:schemeClr val="accent1"/>
                </a:solidFill>
                <a:latin typeface="Calibri"/>
                <a:ea typeface="Calibri"/>
                <a:cs typeface="Calibri"/>
                <a:sym typeface="Calibri"/>
              </a:rPr>
              <a:t>)</a:t>
            </a:r>
            <a:endParaRPr>
              <a:solidFill>
                <a:schemeClr val="accent1"/>
              </a:solidFill>
            </a:endParaRPr>
          </a:p>
          <a:p>
            <a:pPr marL="571500" lvl="0" indent="-571500" algn="just" rtl="0">
              <a:lnSpc>
                <a:spcPct val="8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Official Dates Form can be reached from;</a:t>
            </a:r>
            <a:endParaRPr>
              <a:solidFill>
                <a:schemeClr val="accent1"/>
              </a:solidFill>
            </a:endParaRPr>
          </a:p>
          <a:p>
            <a:pPr marL="571500" lvl="0" indent="-571500" algn="just" rtl="0">
              <a:lnSpc>
                <a:spcPct val="80000"/>
              </a:lnSpc>
              <a:spcBef>
                <a:spcPts val="400"/>
              </a:spcBef>
              <a:spcAft>
                <a:spcPts val="0"/>
              </a:spcAft>
              <a:buClr>
                <a:srgbClr val="558ED5"/>
              </a:buClr>
              <a:buSzPts val="2000"/>
              <a:buNone/>
            </a:pPr>
            <a:r>
              <a:rPr lang="en-US" sz="1600" b="0" i="1"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https://www.bilkent.edu.tr/bilkent/admission/outgoing_exchange/selected_students.html</a:t>
            </a:r>
            <a:r>
              <a:rPr lang="en-US" sz="1600" b="0" i="1" u="none">
                <a:solidFill>
                  <a:schemeClr val="accent1"/>
                </a:solidFill>
                <a:latin typeface="Calibri"/>
                <a:ea typeface="Calibri"/>
                <a:cs typeface="Calibri"/>
                <a:sym typeface="Calibri"/>
              </a:rPr>
              <a:t> </a:t>
            </a:r>
            <a:endParaRPr sz="2400">
              <a:solidFill>
                <a:schemeClr val="accent1"/>
              </a:solidFill>
            </a:endParaRPr>
          </a:p>
          <a:p>
            <a:pPr marL="571500" lvl="0" indent="-571500" algn="just" rtl="0">
              <a:lnSpc>
                <a:spcPct val="80000"/>
              </a:lnSpc>
              <a:spcBef>
                <a:spcPts val="400"/>
              </a:spcBef>
              <a:spcAft>
                <a:spcPts val="0"/>
              </a:spcAft>
              <a:buClr>
                <a:srgbClr val="953735"/>
              </a:buClr>
              <a:buSzPts val="2000"/>
              <a:buNone/>
            </a:pPr>
            <a:r>
              <a:rPr lang="en-US" sz="2000" b="0" i="1" u="none">
                <a:solidFill>
                  <a:schemeClr val="accent1"/>
                </a:solidFill>
                <a:latin typeface="Calibri"/>
                <a:ea typeface="Calibri"/>
                <a:cs typeface="Calibri"/>
                <a:sym typeface="Calibri"/>
              </a:rPr>
              <a:t>          </a:t>
            </a:r>
            <a:endParaRPr>
              <a:solidFill>
                <a:schemeClr val="accent1"/>
              </a:solidFill>
            </a:endParaRPr>
          </a:p>
          <a:p>
            <a:pPr marL="571500" lvl="0" indent="-571500" algn="just" rtl="0">
              <a:lnSpc>
                <a:spcPct val="80000"/>
              </a:lnSpc>
              <a:spcBef>
                <a:spcPts val="400"/>
              </a:spcBef>
              <a:spcAft>
                <a:spcPts val="0"/>
              </a:spcAft>
              <a:buClr>
                <a:srgbClr val="888888"/>
              </a:buClr>
              <a:buSzPts val="2000"/>
              <a:buNone/>
            </a:pPr>
            <a:endParaRPr sz="2000" b="0" i="1" u="none">
              <a:solidFill>
                <a:schemeClr val="accent1"/>
              </a:solidFill>
              <a:latin typeface="Calibri"/>
              <a:ea typeface="Calibri"/>
              <a:cs typeface="Calibri"/>
              <a:sym typeface="Calibri"/>
            </a:endParaRPr>
          </a:p>
          <a:p>
            <a:pPr marL="571500" lvl="0" indent="-571500" algn="just" rtl="0">
              <a:lnSpc>
                <a:spcPct val="80000"/>
              </a:lnSpc>
              <a:spcBef>
                <a:spcPts val="400"/>
              </a:spcBef>
              <a:spcAft>
                <a:spcPts val="0"/>
              </a:spcAft>
              <a:buClr>
                <a:srgbClr val="953735"/>
              </a:buClr>
              <a:buSzPts val="2000"/>
              <a:buNone/>
            </a:pPr>
            <a:r>
              <a:rPr lang="en-US" sz="2000" b="0" i="1" u="none">
                <a:solidFill>
                  <a:schemeClr val="accent2"/>
                </a:solidFill>
                <a:latin typeface="Calibri"/>
                <a:ea typeface="Calibri"/>
                <a:cs typeface="Calibri"/>
                <a:sym typeface="Calibri"/>
              </a:rPr>
              <a:t>	</a:t>
            </a:r>
            <a:r>
              <a:rPr lang="en-US" sz="2000" b="0" u="none">
                <a:solidFill>
                  <a:schemeClr val="accent2"/>
                </a:solidFill>
                <a:latin typeface="Calibri"/>
                <a:ea typeface="Calibri"/>
                <a:cs typeface="Calibri"/>
                <a:sym typeface="Calibri"/>
              </a:rPr>
              <a:t>ATTENTION:  </a:t>
            </a:r>
            <a:endParaRPr/>
          </a:p>
          <a:p>
            <a:pPr marL="571500" lvl="0" indent="-571500" algn="just" rtl="0">
              <a:lnSpc>
                <a:spcPct val="80000"/>
              </a:lnSpc>
              <a:spcBef>
                <a:spcPts val="400"/>
              </a:spcBef>
              <a:spcAft>
                <a:spcPts val="0"/>
              </a:spcAft>
              <a:buClr>
                <a:srgbClr val="953735"/>
              </a:buClr>
              <a:buSzPts val="2000"/>
              <a:buNone/>
            </a:pPr>
            <a:r>
              <a:rPr lang="en-US" sz="2000" b="0" u="none">
                <a:solidFill>
                  <a:schemeClr val="accent1"/>
                </a:solidFill>
                <a:latin typeface="Calibri"/>
                <a:ea typeface="Calibri"/>
                <a:cs typeface="Calibri"/>
                <a:sym typeface="Calibri"/>
              </a:rPr>
              <a:t>	This document will be your proof of stay abroad and final Erasmus grants will be re-calculated according to this form. </a:t>
            </a:r>
            <a:endParaRPr>
              <a:solidFill>
                <a:schemeClr val="accent1"/>
              </a:solidFill>
            </a:endParaRPr>
          </a:p>
        </p:txBody>
      </p:sp>
      <p:pic>
        <p:nvPicPr>
          <p:cNvPr id="550" name="Google Shape;550;p49"/>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551" name="Google Shape;551;p49"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5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57" name="Google Shape;557;p50"/>
          <p:cNvSpPr txBox="1">
            <a:spLocks noGrp="1"/>
          </p:cNvSpPr>
          <p:nvPr>
            <p:ph type="ctrTitle"/>
          </p:nvPr>
        </p:nvSpPr>
        <p:spPr>
          <a:xfrm>
            <a:off x="2411412" y="333375"/>
            <a:ext cx="4537075"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B0140"/>
              </a:buClr>
              <a:buSzPts val="2800"/>
              <a:buFont typeface="Calibri"/>
              <a:buNone/>
            </a:pPr>
            <a:r>
              <a:rPr lang="en-US" sz="2800" b="1" i="0" u="sng">
                <a:solidFill>
                  <a:schemeClr val="dk2"/>
                </a:solidFill>
                <a:latin typeface="Calibri"/>
                <a:ea typeface="Calibri"/>
                <a:cs typeface="Calibri"/>
                <a:sym typeface="Calibri"/>
              </a:rPr>
              <a:t>... While you are there</a:t>
            </a:r>
            <a:endParaRPr>
              <a:solidFill>
                <a:schemeClr val="dk2"/>
              </a:solidFill>
            </a:endParaRPr>
          </a:p>
        </p:txBody>
      </p:sp>
      <p:sp>
        <p:nvSpPr>
          <p:cNvPr id="558" name="Google Shape;558;p50"/>
          <p:cNvSpPr txBox="1">
            <a:spLocks noGrp="1"/>
          </p:cNvSpPr>
          <p:nvPr>
            <p:ph type="subTitle" idx="1"/>
          </p:nvPr>
        </p:nvSpPr>
        <p:spPr>
          <a:xfrm>
            <a:off x="1295400" y="1536333"/>
            <a:ext cx="7390912" cy="4294858"/>
          </a:xfrm>
          <a:prstGeom prst="rect">
            <a:avLst/>
          </a:prstGeom>
          <a:noFill/>
          <a:ln>
            <a:noFill/>
          </a:ln>
        </p:spPr>
        <p:txBody>
          <a:bodyPr spcFirstLastPara="1" wrap="square" lIns="91425" tIns="45700" rIns="91425" bIns="45700" anchor="t" anchorCtr="0">
            <a:noAutofit/>
          </a:bodyPr>
          <a:lstStyle/>
          <a:p>
            <a:pPr marL="457200" lvl="0" indent="-457200" algn="just" rtl="0">
              <a:lnSpc>
                <a:spcPct val="80000"/>
              </a:lnSpc>
              <a:spcBef>
                <a:spcPts val="480"/>
              </a:spcBef>
              <a:spcAft>
                <a:spcPts val="0"/>
              </a:spcAft>
              <a:buClr>
                <a:schemeClr val="accent1"/>
              </a:buClr>
              <a:buSzPts val="2400"/>
              <a:buAutoNum type="arabicPeriod" startAt="4"/>
            </a:pPr>
            <a:r>
              <a:rPr lang="en-US" sz="2000" b="1" i="0" u="none">
                <a:solidFill>
                  <a:schemeClr val="accent1"/>
                </a:solidFill>
                <a:latin typeface="Calibri"/>
                <a:ea typeface="Calibri"/>
                <a:cs typeface="Calibri"/>
                <a:sym typeface="Calibri"/>
              </a:rPr>
              <a:t>Transcript </a:t>
            </a:r>
            <a:r>
              <a:rPr lang="en-US" sz="2000" b="0" i="0" u="none">
                <a:solidFill>
                  <a:schemeClr val="accent1"/>
                </a:solidFill>
                <a:latin typeface="Calibri"/>
                <a:ea typeface="Calibri"/>
                <a:cs typeface="Calibri"/>
                <a:sym typeface="Calibri"/>
              </a:rPr>
              <a:t>	</a:t>
            </a:r>
            <a:endParaRPr/>
          </a:p>
          <a:p>
            <a:pPr marL="571500" lvl="0" indent="-571500" algn="just" rtl="0">
              <a:lnSpc>
                <a:spcPct val="115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	At the end of the term, if possible, bring your transcript, unopened or let the partner university staff to send it to </a:t>
            </a: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exchange-out@bilkent.edu.tr</a:t>
            </a:r>
            <a:endParaRPr sz="2000">
              <a:solidFill>
                <a:schemeClr val="accent1"/>
              </a:solidFill>
            </a:endParaRPr>
          </a:p>
          <a:p>
            <a:pPr marL="571500" lvl="0" indent="-571500" algn="just" rtl="0">
              <a:lnSpc>
                <a:spcPct val="115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571500" lvl="0" indent="-571500" algn="just" rtl="0">
              <a:lnSpc>
                <a:spcPct val="115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	If this is not possible, make the necessary arrangements for letting them to send it to our office. </a:t>
            </a:r>
            <a:endParaRPr sz="2000">
              <a:solidFill>
                <a:schemeClr val="accent1"/>
              </a:solidFill>
            </a:endParaRPr>
          </a:p>
          <a:p>
            <a:pPr marL="571500" lvl="0" indent="-571500" algn="just" rtl="0">
              <a:lnSpc>
                <a:spcPct val="115000"/>
              </a:lnSpc>
              <a:spcBef>
                <a:spcPts val="400"/>
              </a:spcBef>
              <a:spcAft>
                <a:spcPts val="0"/>
              </a:spcAft>
              <a:buClr>
                <a:srgbClr val="17375E"/>
              </a:buClr>
              <a:buSzPts val="2000"/>
              <a:buNone/>
            </a:pPr>
            <a:r>
              <a:rPr lang="en-US" sz="2000" b="0" i="0" u="none">
                <a:solidFill>
                  <a:schemeClr val="accent1"/>
                </a:solidFill>
                <a:latin typeface="Calibri"/>
                <a:ea typeface="Calibri"/>
                <a:cs typeface="Calibri"/>
                <a:sym typeface="Calibri"/>
              </a:rPr>
              <a:t>	</a:t>
            </a:r>
            <a:endParaRPr sz="2000">
              <a:solidFill>
                <a:schemeClr val="accent1"/>
              </a:solidFill>
            </a:endParaRPr>
          </a:p>
          <a:p>
            <a:pPr marL="571500" lvl="0" indent="-571500" algn="just" rtl="0">
              <a:lnSpc>
                <a:spcPct val="115000"/>
              </a:lnSpc>
              <a:spcBef>
                <a:spcPts val="400"/>
              </a:spcBef>
              <a:spcAft>
                <a:spcPts val="0"/>
              </a:spcAft>
              <a:buClr>
                <a:srgbClr val="17375E"/>
              </a:buClr>
              <a:buSzPts val="2000"/>
              <a:buNone/>
            </a:pPr>
            <a:r>
              <a:rPr lang="en-US" sz="2000" b="1" i="0" u="none">
                <a:solidFill>
                  <a:schemeClr val="accent1"/>
                </a:solidFill>
                <a:latin typeface="Calibri"/>
                <a:ea typeface="Calibri"/>
                <a:cs typeface="Calibri"/>
                <a:sym typeface="Calibri"/>
              </a:rPr>
              <a:t>	Postal Address: </a:t>
            </a:r>
            <a:endParaRPr/>
          </a:p>
          <a:p>
            <a:pPr marL="571500" lvl="0" indent="-571500" algn="just" rtl="0">
              <a:lnSpc>
                <a:spcPct val="115000"/>
              </a:lnSpc>
              <a:spcBef>
                <a:spcPts val="400"/>
              </a:spcBef>
              <a:spcAft>
                <a:spcPts val="0"/>
              </a:spcAft>
              <a:buClr>
                <a:srgbClr val="17375E"/>
              </a:buClr>
              <a:buSzPts val="2000"/>
              <a:buNone/>
            </a:pPr>
            <a:r>
              <a:rPr lang="en-US" sz="2000" b="0" i="0" u="none">
                <a:solidFill>
                  <a:schemeClr val="accent1"/>
                </a:solidFill>
                <a:latin typeface="Calibri"/>
                <a:ea typeface="Calibri"/>
                <a:cs typeface="Calibri"/>
                <a:sym typeface="Calibri"/>
              </a:rPr>
              <a:t>	Bilkent Üniversitesi, Merkez Kampüs, Uluslararası Öğrenciler ve Değişim Programları Ofisi, 06800, Bilkent, Ankara, Türkiye</a:t>
            </a:r>
            <a:endParaRPr sz="2000">
              <a:solidFill>
                <a:schemeClr val="accent1"/>
              </a:solidFill>
            </a:endParaRPr>
          </a:p>
        </p:txBody>
      </p:sp>
      <p:pic>
        <p:nvPicPr>
          <p:cNvPr id="559" name="Google Shape;559;p50"/>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560" name="Google Shape;560;p50"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5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566" name="Google Shape;566;p51"/>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567" name="Google Shape;567;p51"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
        <p:nvSpPr>
          <p:cNvPr id="568" name="Google Shape;568;p51"/>
          <p:cNvSpPr txBox="1"/>
          <p:nvPr/>
        </p:nvSpPr>
        <p:spPr>
          <a:xfrm>
            <a:off x="2075289" y="289657"/>
            <a:ext cx="4993421" cy="10517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253F"/>
              </a:buClr>
              <a:buSzPts val="3800"/>
              <a:buFont typeface="Calibri"/>
              <a:buNone/>
            </a:pPr>
            <a:r>
              <a:rPr lang="en-US" sz="3200" b="1" i="0" u="none" strike="noStrike" cap="none">
                <a:solidFill>
                  <a:schemeClr val="dk2"/>
                </a:solidFill>
                <a:latin typeface="Calibri"/>
                <a:ea typeface="Calibri"/>
                <a:cs typeface="Calibri"/>
                <a:sym typeface="Calibri"/>
              </a:rPr>
              <a:t>ERASMUS PROCESS</a:t>
            </a:r>
            <a:endParaRPr sz="3200" b="0" i="0" u="none" strike="noStrike" cap="none">
              <a:solidFill>
                <a:schemeClr val="dk2"/>
              </a:solidFill>
              <a:latin typeface="Calibri"/>
              <a:ea typeface="Calibri"/>
              <a:cs typeface="Calibri"/>
              <a:sym typeface="Calibri"/>
            </a:endParaRPr>
          </a:p>
        </p:txBody>
      </p:sp>
      <p:sp>
        <p:nvSpPr>
          <p:cNvPr id="569" name="Google Shape;569;p51"/>
          <p:cNvSpPr txBox="1"/>
          <p:nvPr/>
        </p:nvSpPr>
        <p:spPr>
          <a:xfrm>
            <a:off x="1333499" y="2169319"/>
            <a:ext cx="6477000" cy="2519362"/>
          </a:xfrm>
          <a:prstGeom prst="rect">
            <a:avLst/>
          </a:prstGeom>
          <a:noFill/>
          <a:ln>
            <a:noFill/>
          </a:ln>
        </p:spPr>
        <p:txBody>
          <a:bodyPr spcFirstLastPara="1" wrap="square" lIns="91425" tIns="45700" rIns="91425" bIns="45700" anchor="t" anchorCtr="0">
            <a:noAutofit/>
          </a:bodyPr>
          <a:lstStyle/>
          <a:p>
            <a:pPr marL="254000" marR="0" lvl="0" indent="-254000" algn="ctr" rtl="0">
              <a:lnSpc>
                <a:spcPct val="80000"/>
              </a:lnSpc>
              <a:spcBef>
                <a:spcPts val="0"/>
              </a:spcBef>
              <a:spcAft>
                <a:spcPts val="0"/>
              </a:spcAft>
              <a:buClr>
                <a:srgbClr val="558ED5"/>
              </a:buClr>
              <a:buSzPts val="3200"/>
              <a:buFont typeface="Arial"/>
              <a:buChar char="•"/>
            </a:pPr>
            <a:r>
              <a:rPr lang="en-US" sz="2400" b="1" i="0" u="none" strike="noStrike" cap="none">
                <a:solidFill>
                  <a:schemeClr val="accent2"/>
                </a:solidFill>
                <a:latin typeface="Calibri"/>
                <a:ea typeface="Calibri"/>
                <a:cs typeface="Calibri"/>
                <a:sym typeface="Calibri"/>
              </a:rPr>
              <a:t> </a:t>
            </a:r>
            <a:r>
              <a:rPr lang="en-US" sz="2400" b="1" i="0" u="none" strike="noStrike" cap="none">
                <a:solidFill>
                  <a:schemeClr val="accent1"/>
                </a:solidFill>
                <a:latin typeface="Calibri"/>
                <a:ea typeface="Calibri"/>
                <a:cs typeface="Calibri"/>
                <a:sym typeface="Calibri"/>
              </a:rPr>
              <a:t>Before you go </a:t>
            </a:r>
            <a:endParaRPr sz="2400" b="0" i="0" u="none" strike="noStrike" cap="none">
              <a:solidFill>
                <a:schemeClr val="accent1"/>
              </a:solidFill>
              <a:latin typeface="Calibri"/>
              <a:ea typeface="Calibri"/>
              <a:cs typeface="Calibri"/>
              <a:sym typeface="Calibri"/>
            </a:endParaRPr>
          </a:p>
          <a:p>
            <a:pPr marL="0" marR="0" lvl="0" indent="0" algn="ctr" rtl="0">
              <a:lnSpc>
                <a:spcPct val="80000"/>
              </a:lnSpc>
              <a:spcBef>
                <a:spcPts val="640"/>
              </a:spcBef>
              <a:spcAft>
                <a:spcPts val="0"/>
              </a:spcAft>
              <a:buClr>
                <a:schemeClr val="dk1"/>
              </a:buClr>
              <a:buSzPts val="3200"/>
              <a:buFont typeface="Arial"/>
              <a:buNone/>
            </a:pPr>
            <a:endParaRPr sz="2800" b="1" i="0" u="none" strike="noStrike" cap="none">
              <a:solidFill>
                <a:schemeClr val="accent1"/>
              </a:solidFill>
              <a:latin typeface="Calibri"/>
              <a:ea typeface="Calibri"/>
              <a:cs typeface="Calibri"/>
              <a:sym typeface="Calibri"/>
            </a:endParaRPr>
          </a:p>
          <a:p>
            <a:pPr marL="254000" marR="0" lvl="0" indent="-254000" algn="ctr" rtl="0">
              <a:lnSpc>
                <a:spcPct val="80000"/>
              </a:lnSpc>
              <a:spcBef>
                <a:spcPts val="640"/>
              </a:spcBef>
              <a:spcAft>
                <a:spcPts val="0"/>
              </a:spcAft>
              <a:buClr>
                <a:srgbClr val="558ED5"/>
              </a:buClr>
              <a:buSzPts val="3200"/>
              <a:buFont typeface="Arial"/>
              <a:buChar char="•"/>
            </a:pPr>
            <a:r>
              <a:rPr lang="en-US" sz="2400" b="1" i="0" u="none" strike="noStrike" cap="none">
                <a:solidFill>
                  <a:schemeClr val="accent1"/>
                </a:solidFill>
                <a:latin typeface="Calibri"/>
                <a:ea typeface="Calibri"/>
                <a:cs typeface="Calibri"/>
                <a:sym typeface="Calibri"/>
              </a:rPr>
              <a:t> While you are there</a:t>
            </a:r>
            <a:endParaRPr sz="2400" b="0" i="0" u="none" strike="noStrike" cap="none">
              <a:solidFill>
                <a:schemeClr val="accent1"/>
              </a:solidFill>
              <a:latin typeface="Calibri"/>
              <a:ea typeface="Calibri"/>
              <a:cs typeface="Calibri"/>
              <a:sym typeface="Calibri"/>
            </a:endParaRPr>
          </a:p>
          <a:p>
            <a:pPr marL="0" marR="0" lvl="0" indent="0" algn="ctr" rtl="0">
              <a:lnSpc>
                <a:spcPct val="80000"/>
              </a:lnSpc>
              <a:spcBef>
                <a:spcPts val="720"/>
              </a:spcBef>
              <a:spcAft>
                <a:spcPts val="0"/>
              </a:spcAft>
              <a:buClr>
                <a:schemeClr val="dk1"/>
              </a:buClr>
              <a:buSzPts val="3600"/>
              <a:buFont typeface="Arial"/>
              <a:buNone/>
            </a:pPr>
            <a:endParaRPr sz="2800" b="1" i="0" u="none" strike="noStrike" cap="none">
              <a:solidFill>
                <a:schemeClr val="accent1"/>
              </a:solidFill>
              <a:latin typeface="Calibri"/>
              <a:ea typeface="Calibri"/>
              <a:cs typeface="Calibri"/>
              <a:sym typeface="Calibri"/>
            </a:endParaRPr>
          </a:p>
          <a:p>
            <a:pPr marL="254000" marR="0" lvl="0" indent="-254000" algn="ctr" rtl="0">
              <a:lnSpc>
                <a:spcPct val="80000"/>
              </a:lnSpc>
              <a:spcBef>
                <a:spcPts val="640"/>
              </a:spcBef>
              <a:spcAft>
                <a:spcPts val="0"/>
              </a:spcAft>
              <a:buClr>
                <a:srgbClr val="558ED5"/>
              </a:buClr>
              <a:buSzPts val="3200"/>
              <a:buFont typeface="Noto Sans Symbols"/>
              <a:buChar char="⮚"/>
            </a:pPr>
            <a:r>
              <a:rPr lang="en-US" sz="2800" b="1" i="0" u="none" strike="noStrike" cap="none">
                <a:solidFill>
                  <a:schemeClr val="accent1"/>
                </a:solidFill>
                <a:latin typeface="Calibri"/>
                <a:ea typeface="Calibri"/>
                <a:cs typeface="Calibri"/>
                <a:sym typeface="Calibri"/>
              </a:rPr>
              <a:t> </a:t>
            </a:r>
            <a:r>
              <a:rPr lang="en-US" sz="2800" b="1" i="0" u="none" strike="noStrike" cap="none">
                <a:solidFill>
                  <a:schemeClr val="accent2"/>
                </a:solidFill>
                <a:latin typeface="Calibri"/>
                <a:ea typeface="Calibri"/>
                <a:cs typeface="Calibri"/>
                <a:sym typeface="Calibri"/>
              </a:rPr>
              <a:t>Upon your return</a:t>
            </a:r>
            <a:endParaRPr sz="2800" b="0" i="0" u="none" strike="noStrike" cap="none">
              <a:solidFill>
                <a:schemeClr val="accent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2000"/>
                                        <p:tgtEl>
                                          <p:spTgt spid="568"/>
                                        </p:tgtEl>
                                      </p:cBhvr>
                                    </p:animEffect>
                                  </p:childTnLst>
                                </p:cTn>
                              </p:par>
                              <p:par>
                                <p:cTn id="8" presetID="10" presetClass="entr" presetSubtype="0" fill="hold" nodeType="withEffect">
                                  <p:stCondLst>
                                    <p:cond delay="0"/>
                                  </p:stCondLst>
                                  <p:childTnLst>
                                    <p:set>
                                      <p:cBhvr>
                                        <p:cTn id="9" dur="1" fill="hold">
                                          <p:stCondLst>
                                            <p:cond delay="0"/>
                                          </p:stCondLst>
                                        </p:cTn>
                                        <p:tgtEl>
                                          <p:spTgt spid="569"/>
                                        </p:tgtEl>
                                        <p:attrNameLst>
                                          <p:attrName>style.visibility</p:attrName>
                                        </p:attrNameLst>
                                      </p:cBhvr>
                                      <p:to>
                                        <p:strVal val="visible"/>
                                      </p:to>
                                    </p:set>
                                    <p:animEffect transition="in" filter="fade">
                                      <p:cBhvr>
                                        <p:cTn id="10" dur="2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5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75" name="Google Shape;575;p52"/>
          <p:cNvSpPr txBox="1">
            <a:spLocks noGrp="1"/>
          </p:cNvSpPr>
          <p:nvPr>
            <p:ph type="ctrTitle"/>
          </p:nvPr>
        </p:nvSpPr>
        <p:spPr>
          <a:xfrm>
            <a:off x="2588235" y="96714"/>
            <a:ext cx="4537075" cy="86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2400"/>
              <a:buFont typeface="Calibri"/>
              <a:buNone/>
            </a:pPr>
            <a:r>
              <a:rPr lang="en-US" sz="2800" b="1" i="0" u="sng">
                <a:solidFill>
                  <a:schemeClr val="dk2"/>
                </a:solidFill>
                <a:latin typeface="Calibri"/>
                <a:ea typeface="Calibri"/>
                <a:cs typeface="Calibri"/>
                <a:sym typeface="Calibri"/>
              </a:rPr>
              <a:t>Upon Your Return</a:t>
            </a:r>
            <a:endParaRPr sz="2800">
              <a:solidFill>
                <a:schemeClr val="dk2"/>
              </a:solidFill>
            </a:endParaRPr>
          </a:p>
        </p:txBody>
      </p:sp>
      <p:sp>
        <p:nvSpPr>
          <p:cNvPr id="576" name="Google Shape;576;p52"/>
          <p:cNvSpPr txBox="1">
            <a:spLocks noGrp="1"/>
          </p:cNvSpPr>
          <p:nvPr>
            <p:ph type="subTitle" idx="1"/>
          </p:nvPr>
        </p:nvSpPr>
        <p:spPr>
          <a:xfrm>
            <a:off x="1295400" y="765175"/>
            <a:ext cx="7449900" cy="5977500"/>
          </a:xfrm>
          <a:prstGeom prst="rect">
            <a:avLst/>
          </a:prstGeom>
          <a:noFill/>
          <a:ln>
            <a:noFill/>
          </a:ln>
        </p:spPr>
        <p:txBody>
          <a:bodyPr spcFirstLastPara="1" wrap="square" lIns="91425" tIns="45700" rIns="91425" bIns="45700" anchor="t" anchorCtr="0">
            <a:noAutofit/>
          </a:bodyPr>
          <a:lstStyle/>
          <a:p>
            <a:pPr marL="571500" lvl="0" indent="-571500" algn="just" rtl="0">
              <a:lnSpc>
                <a:spcPct val="80000"/>
              </a:lnSpc>
              <a:spcBef>
                <a:spcPts val="0"/>
              </a:spcBef>
              <a:spcAft>
                <a:spcPts val="0"/>
              </a:spcAft>
              <a:buClr>
                <a:srgbClr val="558ED5"/>
              </a:buClr>
              <a:buSzPts val="1800"/>
              <a:buNone/>
            </a:pPr>
            <a:r>
              <a:rPr lang="en-US" sz="2000" b="0" i="0" u="none">
                <a:solidFill>
                  <a:schemeClr val="accent1"/>
                </a:solidFill>
                <a:latin typeface="Calibri"/>
                <a:ea typeface="Calibri"/>
                <a:cs typeface="Calibri"/>
                <a:sym typeface="Calibri"/>
              </a:rPr>
              <a:t>            The documents you have to submit to OISEP are as follows;</a:t>
            </a:r>
            <a:endParaRPr sz="2000">
              <a:solidFill>
                <a:schemeClr val="accent1"/>
              </a:solidFill>
            </a:endParaRPr>
          </a:p>
          <a:p>
            <a:pPr marL="571500" lvl="0" indent="-571500" algn="just" rtl="0">
              <a:lnSpc>
                <a:spcPct val="80000"/>
              </a:lnSpc>
              <a:spcBef>
                <a:spcPts val="360"/>
              </a:spcBef>
              <a:spcAft>
                <a:spcPts val="0"/>
              </a:spcAft>
              <a:buClr>
                <a:srgbClr val="888888"/>
              </a:buClr>
              <a:buSzPts val="1800"/>
              <a:buNone/>
            </a:pPr>
            <a:endParaRPr sz="2000" b="0" i="0" u="none">
              <a:solidFill>
                <a:schemeClr val="accent1"/>
              </a:solidFill>
              <a:latin typeface="Calibri"/>
              <a:ea typeface="Calibri"/>
              <a:cs typeface="Calibri"/>
              <a:sym typeface="Calibri"/>
            </a:endParaRPr>
          </a:p>
          <a:p>
            <a:pPr marL="571500" lvl="0" indent="-571500" algn="just" rtl="0">
              <a:lnSpc>
                <a:spcPct val="80000"/>
              </a:lnSpc>
              <a:spcBef>
                <a:spcPts val="360"/>
              </a:spcBef>
              <a:spcAft>
                <a:spcPts val="0"/>
              </a:spcAft>
              <a:buClr>
                <a:schemeClr val="accent1"/>
              </a:buClr>
              <a:buSzPts val="1620"/>
              <a:buFont typeface="Noto Sans Symbols"/>
              <a:buAutoNum type="arabicPeriod"/>
            </a:pPr>
            <a:r>
              <a:rPr lang="en-US" sz="2000" b="1" i="0" u="none">
                <a:solidFill>
                  <a:schemeClr val="accent1"/>
                </a:solidFill>
                <a:latin typeface="Calibri"/>
                <a:ea typeface="Calibri"/>
                <a:cs typeface="Calibri"/>
                <a:sym typeface="Calibri"/>
              </a:rPr>
              <a:t>Learning Agreement: </a:t>
            </a:r>
            <a:r>
              <a:rPr lang="en-US" sz="2000" i="0" u="none">
                <a:solidFill>
                  <a:schemeClr val="accent1"/>
                </a:solidFill>
                <a:latin typeface="Calibri"/>
                <a:ea typeface="Calibri"/>
                <a:cs typeface="Calibri"/>
                <a:sym typeface="Calibri"/>
              </a:rPr>
              <a:t>O</a:t>
            </a:r>
            <a:r>
              <a:rPr lang="en-US" sz="2000" b="0" i="0" u="none">
                <a:solidFill>
                  <a:schemeClr val="accent1"/>
                </a:solidFill>
                <a:latin typeface="Calibri"/>
                <a:ea typeface="Calibri"/>
                <a:cs typeface="Calibri"/>
                <a:sym typeface="Calibri"/>
              </a:rPr>
              <a:t>nline or dully signed PDF.  Make sure all the signatures are completed.</a:t>
            </a:r>
            <a:endParaRPr sz="2000" b="0" i="0" u="sng">
              <a:solidFill>
                <a:schemeClr val="accent1"/>
              </a:solidFill>
              <a:latin typeface="Calibri"/>
              <a:ea typeface="Calibri"/>
              <a:cs typeface="Calibri"/>
              <a:sym typeface="Calibri"/>
            </a:endParaRPr>
          </a:p>
          <a:p>
            <a:pPr marL="571500" lvl="0" indent="-457200" algn="just" rtl="0">
              <a:lnSpc>
                <a:spcPct val="80000"/>
              </a:lnSpc>
              <a:spcBef>
                <a:spcPts val="360"/>
              </a:spcBef>
              <a:spcAft>
                <a:spcPts val="0"/>
              </a:spcAft>
              <a:buClr>
                <a:srgbClr val="888888"/>
              </a:buClr>
              <a:buSzPts val="1800"/>
              <a:buFont typeface="Arial"/>
              <a:buNone/>
            </a:pPr>
            <a:endParaRPr sz="2000" b="0" i="0" u="none">
              <a:solidFill>
                <a:schemeClr val="accent1"/>
              </a:solidFill>
              <a:latin typeface="Calibri"/>
              <a:ea typeface="Calibri"/>
              <a:cs typeface="Calibri"/>
              <a:sym typeface="Calibri"/>
            </a:endParaRPr>
          </a:p>
          <a:p>
            <a:pPr marL="571500" lvl="0" indent="-571500" algn="just" rtl="0">
              <a:lnSpc>
                <a:spcPct val="80000"/>
              </a:lnSpc>
              <a:spcBef>
                <a:spcPts val="360"/>
              </a:spcBef>
              <a:spcAft>
                <a:spcPts val="0"/>
              </a:spcAft>
              <a:buClr>
                <a:schemeClr val="accent1"/>
              </a:buClr>
              <a:buSzPts val="1620"/>
              <a:buFont typeface="Arial"/>
              <a:buAutoNum type="arabicPeriod"/>
            </a:pPr>
            <a:r>
              <a:rPr lang="en-US" sz="2000" b="1" i="0">
                <a:solidFill>
                  <a:schemeClr val="accent1"/>
                </a:solidFill>
                <a:latin typeface="Calibri"/>
                <a:ea typeface="Calibri"/>
                <a:cs typeface="Calibri"/>
                <a:sym typeface="Calibri"/>
              </a:rPr>
              <a:t>Official Dates Form: </a:t>
            </a:r>
            <a:r>
              <a:rPr lang="en-US" sz="2000" b="0" i="0" u="none">
                <a:solidFill>
                  <a:schemeClr val="accent1"/>
                </a:solidFill>
                <a:latin typeface="Calibri"/>
                <a:ea typeface="Calibri"/>
                <a:cs typeface="Calibri"/>
                <a:sym typeface="Calibri"/>
              </a:rPr>
              <a:t>Signed by the host University that covers the period of stay must be sent to </a:t>
            </a: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exchange-out@bilkent.edu.tr</a:t>
            </a:r>
            <a:r>
              <a:rPr lang="en-US" sz="2000" b="0" i="0" u="none">
                <a:solidFill>
                  <a:schemeClr val="accent1"/>
                </a:solidFill>
                <a:latin typeface="Calibri"/>
                <a:ea typeface="Calibri"/>
                <a:cs typeface="Calibri"/>
                <a:sym typeface="Calibri"/>
              </a:rPr>
              <a:t> by host university staff.</a:t>
            </a:r>
            <a:endParaRPr sz="2000">
              <a:solidFill>
                <a:schemeClr val="accent1"/>
              </a:solidFill>
            </a:endParaRPr>
          </a:p>
          <a:p>
            <a:pPr marL="571500" lvl="0" indent="-457200" algn="just" rtl="0">
              <a:lnSpc>
                <a:spcPct val="80000"/>
              </a:lnSpc>
              <a:spcBef>
                <a:spcPts val="360"/>
              </a:spcBef>
              <a:spcAft>
                <a:spcPts val="0"/>
              </a:spcAft>
              <a:buClr>
                <a:srgbClr val="888888"/>
              </a:buClr>
              <a:buSzPts val="1800"/>
              <a:buFont typeface="Arial"/>
              <a:buNone/>
            </a:pPr>
            <a:endParaRPr sz="2000" b="1" i="0" u="none">
              <a:solidFill>
                <a:schemeClr val="accent1"/>
              </a:solidFill>
              <a:latin typeface="Calibri"/>
              <a:ea typeface="Calibri"/>
              <a:cs typeface="Calibri"/>
              <a:sym typeface="Calibri"/>
            </a:endParaRPr>
          </a:p>
          <a:p>
            <a:pPr marL="571500" lvl="0" indent="-571500" algn="just" rtl="0">
              <a:lnSpc>
                <a:spcPct val="80000"/>
              </a:lnSpc>
              <a:spcBef>
                <a:spcPts val="360"/>
              </a:spcBef>
              <a:spcAft>
                <a:spcPts val="0"/>
              </a:spcAft>
              <a:buClr>
                <a:schemeClr val="accent1"/>
              </a:buClr>
              <a:buSzPts val="1620"/>
              <a:buFont typeface="Arial"/>
              <a:buAutoNum type="arabicPeriod"/>
            </a:pPr>
            <a:r>
              <a:rPr lang="en-US" sz="2000" b="1" i="0" u="none">
                <a:solidFill>
                  <a:schemeClr val="accent1"/>
                </a:solidFill>
                <a:latin typeface="Calibri"/>
                <a:ea typeface="Calibri"/>
                <a:cs typeface="Calibri"/>
                <a:sym typeface="Calibri"/>
              </a:rPr>
              <a:t>Passport Photocopies/Scanned pdf: </a:t>
            </a:r>
            <a:r>
              <a:rPr lang="en-US" sz="2000" b="0" i="0" u="none">
                <a:solidFill>
                  <a:schemeClr val="accent1"/>
                </a:solidFill>
                <a:latin typeface="Calibri"/>
                <a:ea typeface="Calibri"/>
                <a:cs typeface="Calibri"/>
                <a:sym typeface="Calibri"/>
              </a:rPr>
              <a:t>Including the information page and the exit and entrance stamps</a:t>
            </a:r>
            <a:endParaRPr/>
          </a:p>
          <a:p>
            <a:pPr marL="342900" lvl="0" indent="-240030" algn="just" rtl="0">
              <a:lnSpc>
                <a:spcPct val="80000"/>
              </a:lnSpc>
              <a:spcBef>
                <a:spcPts val="360"/>
              </a:spcBef>
              <a:spcAft>
                <a:spcPts val="0"/>
              </a:spcAft>
              <a:buClr>
                <a:schemeClr val="dk2"/>
              </a:buClr>
              <a:buSzPts val="1620"/>
              <a:buFont typeface="Arial"/>
              <a:buNone/>
            </a:pPr>
            <a:endParaRPr sz="2000">
              <a:solidFill>
                <a:schemeClr val="accent1"/>
              </a:solidFill>
            </a:endParaRPr>
          </a:p>
          <a:p>
            <a:pPr marL="571500" lvl="0" indent="-571500" algn="just" rtl="0">
              <a:lnSpc>
                <a:spcPct val="80000"/>
              </a:lnSpc>
              <a:spcBef>
                <a:spcPts val="360"/>
              </a:spcBef>
              <a:spcAft>
                <a:spcPts val="0"/>
              </a:spcAft>
              <a:buClr>
                <a:schemeClr val="accent1"/>
              </a:buClr>
              <a:buSzPts val="1620"/>
              <a:buFont typeface="Arial"/>
              <a:buAutoNum type="arabicPeriod"/>
            </a:pPr>
            <a:r>
              <a:rPr lang="en-US" sz="2000" b="1" i="0" u="none">
                <a:solidFill>
                  <a:schemeClr val="accent1"/>
                </a:solidFill>
                <a:latin typeface="Calibri"/>
                <a:ea typeface="Calibri"/>
                <a:cs typeface="Calibri"/>
                <a:sym typeface="Calibri"/>
              </a:rPr>
              <a:t>Transcript:</a:t>
            </a:r>
            <a:r>
              <a:rPr lang="en-US" sz="2000">
                <a:solidFill>
                  <a:schemeClr val="accent1"/>
                </a:solidFill>
              </a:rPr>
              <a:t> </a:t>
            </a:r>
            <a:r>
              <a:rPr lang="en-US" sz="2000" b="0" i="0" u="none">
                <a:solidFill>
                  <a:schemeClr val="accent1"/>
                </a:solidFill>
                <a:latin typeface="Calibri"/>
                <a:ea typeface="Calibri"/>
                <a:cs typeface="Calibri"/>
                <a:sym typeface="Calibri"/>
              </a:rPr>
              <a:t>If the transcript sent to you by the host university, make sure you deliver it to our office unopened. Your transcripts can be sent to OISEP directly. </a:t>
            </a:r>
            <a:endParaRPr/>
          </a:p>
          <a:p>
            <a:pPr marL="571500" lvl="0" indent="-468630" algn="just" rtl="0">
              <a:lnSpc>
                <a:spcPct val="80000"/>
              </a:lnSpc>
              <a:spcBef>
                <a:spcPts val="360"/>
              </a:spcBef>
              <a:spcAft>
                <a:spcPts val="0"/>
              </a:spcAft>
              <a:buClr>
                <a:schemeClr val="accent1"/>
              </a:buClr>
              <a:buSzPts val="1620"/>
              <a:buFont typeface="Arial"/>
              <a:buNone/>
            </a:pPr>
            <a:endParaRPr sz="2000">
              <a:solidFill>
                <a:schemeClr val="accent1"/>
              </a:solidFill>
            </a:endParaRPr>
          </a:p>
          <a:p>
            <a:pPr marL="571500" lvl="0" indent="-571500" algn="just" rtl="0">
              <a:lnSpc>
                <a:spcPct val="80000"/>
              </a:lnSpc>
              <a:spcBef>
                <a:spcPts val="360"/>
              </a:spcBef>
              <a:spcAft>
                <a:spcPts val="0"/>
              </a:spcAft>
              <a:buClr>
                <a:schemeClr val="accent1"/>
              </a:buClr>
              <a:buSzPts val="1800"/>
              <a:buFont typeface="Arial"/>
              <a:buAutoNum type="arabicPeriod"/>
            </a:pPr>
            <a:r>
              <a:rPr lang="en-US" sz="2000" b="1" i="0" u="none">
                <a:solidFill>
                  <a:schemeClr val="accent1"/>
                </a:solidFill>
                <a:latin typeface="Calibri"/>
                <a:ea typeface="Calibri"/>
                <a:cs typeface="Calibri"/>
                <a:sym typeface="Calibri"/>
              </a:rPr>
              <a:t>Participant’s Report</a:t>
            </a:r>
            <a:r>
              <a:rPr lang="en-US" sz="2000">
                <a:solidFill>
                  <a:schemeClr val="accent1"/>
                </a:solidFill>
              </a:rPr>
              <a:t>: </a:t>
            </a:r>
            <a:r>
              <a:rPr lang="en-US" sz="2000" b="0" i="0" u="none">
                <a:solidFill>
                  <a:schemeClr val="accent1"/>
                </a:solidFill>
                <a:latin typeface="Calibri"/>
                <a:ea typeface="Calibri"/>
                <a:cs typeface="Calibri"/>
                <a:sym typeface="Calibri"/>
              </a:rPr>
              <a:t>After the completion of the above mentioned documents the European Commission will sent an </a:t>
            </a:r>
            <a:r>
              <a:rPr lang="en-US" sz="2000" b="0" i="0">
                <a:solidFill>
                  <a:schemeClr val="accent1"/>
                </a:solidFill>
                <a:latin typeface="Calibri"/>
                <a:ea typeface="Calibri"/>
                <a:cs typeface="Calibri"/>
                <a:sym typeface="Calibri"/>
              </a:rPr>
              <a:t>‘Online Participant’s Report’ </a:t>
            </a:r>
            <a:r>
              <a:rPr lang="en-US" sz="2000" b="0" i="0" u="none">
                <a:solidFill>
                  <a:schemeClr val="accent1"/>
                </a:solidFill>
                <a:latin typeface="Calibri"/>
                <a:ea typeface="Calibri"/>
                <a:cs typeface="Calibri"/>
                <a:sym typeface="Calibri"/>
              </a:rPr>
              <a:t>to your Bilkent email using the ‘Beneficiary Module’. You have to fill and submit it online </a:t>
            </a:r>
            <a:r>
              <a:rPr lang="en-US" sz="2000" b="0" i="0">
                <a:solidFill>
                  <a:srgbClr val="C00000"/>
                </a:solidFill>
                <a:latin typeface="Calibri"/>
                <a:ea typeface="Calibri"/>
                <a:cs typeface="Calibri"/>
                <a:sym typeface="Calibri"/>
              </a:rPr>
              <a:t>for being eligible to the remaining 20% grant payment.</a:t>
            </a:r>
            <a:r>
              <a:rPr lang="en-US" sz="2000">
                <a:solidFill>
                  <a:srgbClr val="C00000"/>
                </a:solidFill>
              </a:rPr>
              <a:t> </a:t>
            </a:r>
            <a:r>
              <a:rPr lang="en-US" sz="2000" b="0" i="0" u="none">
                <a:solidFill>
                  <a:srgbClr val="C00000"/>
                </a:solidFill>
                <a:latin typeface="Calibri"/>
                <a:ea typeface="Calibri"/>
                <a:cs typeface="Calibri"/>
                <a:sym typeface="Calibri"/>
              </a:rPr>
              <a:t>(For all students, regardless of grant status)</a:t>
            </a:r>
            <a:endParaRPr sz="2000">
              <a:solidFill>
                <a:srgbClr val="C00000"/>
              </a:solidFill>
            </a:endParaRPr>
          </a:p>
        </p:txBody>
      </p:sp>
      <p:pic>
        <p:nvPicPr>
          <p:cNvPr id="577" name="Google Shape;577;p52"/>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578" name="Google Shape;578;p52"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5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84" name="Google Shape;584;p53"/>
          <p:cNvSpPr txBox="1">
            <a:spLocks noGrp="1"/>
          </p:cNvSpPr>
          <p:nvPr>
            <p:ph type="ctrTitle"/>
          </p:nvPr>
        </p:nvSpPr>
        <p:spPr>
          <a:xfrm>
            <a:off x="1817687" y="115887"/>
            <a:ext cx="6264275"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04A7B"/>
              </a:buClr>
              <a:buSzPts val="2800"/>
              <a:buFont typeface="Calibri"/>
              <a:buNone/>
            </a:pPr>
            <a:r>
              <a:rPr lang="en-US" sz="2800" b="1" i="0" u="none">
                <a:solidFill>
                  <a:schemeClr val="dk2"/>
                </a:solidFill>
                <a:latin typeface="Calibri"/>
                <a:ea typeface="Calibri"/>
                <a:cs typeface="Calibri"/>
                <a:sym typeface="Calibri"/>
              </a:rPr>
              <a:t>Important Notes</a:t>
            </a:r>
            <a:endParaRPr>
              <a:solidFill>
                <a:schemeClr val="dk2"/>
              </a:solidFill>
            </a:endParaRPr>
          </a:p>
        </p:txBody>
      </p:sp>
      <p:sp>
        <p:nvSpPr>
          <p:cNvPr id="585" name="Google Shape;585;p53"/>
          <p:cNvSpPr txBox="1">
            <a:spLocks noGrp="1"/>
          </p:cNvSpPr>
          <p:nvPr>
            <p:ph type="subTitle" idx="1"/>
          </p:nvPr>
        </p:nvSpPr>
        <p:spPr>
          <a:xfrm>
            <a:off x="1254124" y="1115768"/>
            <a:ext cx="7579092" cy="4951656"/>
          </a:xfrm>
          <a:prstGeom prst="rect">
            <a:avLst/>
          </a:prstGeom>
          <a:noFill/>
          <a:ln>
            <a:noFill/>
          </a:ln>
        </p:spPr>
        <p:txBody>
          <a:bodyPr spcFirstLastPara="1" wrap="square" lIns="91425" tIns="45700" rIns="91425" bIns="45700" anchor="t" anchorCtr="0">
            <a:noAutofit/>
          </a:bodyPr>
          <a:lstStyle/>
          <a:p>
            <a:pPr marL="571500" lvl="0" indent="-444500" algn="just" rtl="0">
              <a:lnSpc>
                <a:spcPct val="80000"/>
              </a:lnSpc>
              <a:spcBef>
                <a:spcPts val="0"/>
              </a:spcBef>
              <a:spcAft>
                <a:spcPts val="0"/>
              </a:spcAft>
              <a:buClr>
                <a:srgbClr val="888888"/>
              </a:buClr>
              <a:buSzPts val="2000"/>
              <a:buFont typeface="Arial"/>
              <a:buNone/>
            </a:pPr>
            <a:endParaRPr sz="2000" b="1" i="0" u="none">
              <a:solidFill>
                <a:schemeClr val="accent1"/>
              </a:solidFill>
              <a:latin typeface="Calibri"/>
              <a:ea typeface="Calibri"/>
              <a:cs typeface="Calibri"/>
              <a:sym typeface="Calibri"/>
            </a:endParaRPr>
          </a:p>
          <a:p>
            <a:pPr marL="342900" lvl="0" indent="-342900" algn="just" rtl="0">
              <a:lnSpc>
                <a:spcPct val="115000"/>
              </a:lnSpc>
              <a:spcBef>
                <a:spcPts val="480"/>
              </a:spcBef>
              <a:spcAft>
                <a:spcPts val="0"/>
              </a:spcAft>
              <a:buClr>
                <a:schemeClr val="accent1"/>
              </a:buClr>
              <a:buSzPts val="2160"/>
              <a:buFont typeface="Arial"/>
              <a:buChar char="•"/>
            </a:pPr>
            <a:r>
              <a:rPr lang="en-US" sz="2000" b="1" i="0" u="none">
                <a:solidFill>
                  <a:schemeClr val="accent1"/>
                </a:solidFill>
                <a:latin typeface="Calibri"/>
                <a:ea typeface="Calibri"/>
                <a:cs typeface="Calibri"/>
                <a:sym typeface="Calibri"/>
              </a:rPr>
              <a:t>Minor Studies:</a:t>
            </a:r>
            <a:r>
              <a:rPr lang="en-US" sz="2000" b="0" i="0" u="none">
                <a:solidFill>
                  <a:schemeClr val="accent1"/>
                </a:solidFill>
                <a:latin typeface="Calibri"/>
                <a:ea typeface="Calibri"/>
                <a:cs typeface="Calibri"/>
                <a:sym typeface="Calibri"/>
              </a:rPr>
              <a:t> </a:t>
            </a:r>
            <a:endParaRPr/>
          </a:p>
          <a:p>
            <a:pPr marL="800100" lvl="1" indent="-342900" algn="just" rtl="0">
              <a:lnSpc>
                <a:spcPct val="115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Exchange Students can </a:t>
            </a:r>
            <a:r>
              <a:rPr lang="en-US" sz="2000" b="0" i="0" u="none">
                <a:solidFill>
                  <a:schemeClr val="accent2"/>
                </a:solidFill>
                <a:latin typeface="Calibri"/>
                <a:ea typeface="Calibri"/>
                <a:cs typeface="Calibri"/>
                <a:sym typeface="Calibri"/>
              </a:rPr>
              <a:t>only transfer one course </a:t>
            </a:r>
            <a:r>
              <a:rPr lang="en-US" sz="2000" b="0" i="0" u="none">
                <a:solidFill>
                  <a:schemeClr val="accent1"/>
                </a:solidFill>
                <a:latin typeface="Calibri"/>
                <a:ea typeface="Calibri"/>
                <a:cs typeface="Calibri"/>
                <a:sym typeface="Calibri"/>
              </a:rPr>
              <a:t>that they have taken during their exchange term, to their minor program. </a:t>
            </a:r>
            <a:endParaRPr sz="2000">
              <a:solidFill>
                <a:schemeClr val="accent1"/>
              </a:solidFill>
            </a:endParaRPr>
          </a:p>
          <a:p>
            <a:pPr marL="800100" lvl="1" indent="-342900" algn="just" rtl="0">
              <a:lnSpc>
                <a:spcPct val="115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They have to get the approval of the department exchange coordinator of their minor program before they leave for the program and show it both on their LA and pre-approval form. </a:t>
            </a:r>
            <a:endParaRPr sz="2000">
              <a:solidFill>
                <a:schemeClr val="accent1"/>
              </a:solidFill>
            </a:endParaRPr>
          </a:p>
          <a:p>
            <a:pPr marL="0" lvl="0" indent="0" algn="just" rtl="0">
              <a:lnSpc>
                <a:spcPct val="115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342900" lvl="0" indent="-342900" algn="just" rtl="0">
              <a:lnSpc>
                <a:spcPct val="115000"/>
              </a:lnSpc>
              <a:spcBef>
                <a:spcPts val="480"/>
              </a:spcBef>
              <a:spcAft>
                <a:spcPts val="0"/>
              </a:spcAft>
              <a:buClr>
                <a:schemeClr val="accent1"/>
              </a:buClr>
              <a:buSzPts val="2160"/>
              <a:buFont typeface="Arial"/>
              <a:buChar char="•"/>
            </a:pPr>
            <a:r>
              <a:rPr lang="en-US" sz="2000" b="1" i="0" u="none">
                <a:solidFill>
                  <a:schemeClr val="accent1"/>
                </a:solidFill>
                <a:latin typeface="Calibri"/>
                <a:ea typeface="Calibri"/>
                <a:cs typeface="Calibri"/>
                <a:sym typeface="Calibri"/>
              </a:rPr>
              <a:t>Dormitories: </a:t>
            </a:r>
            <a:endParaRPr sz="2000">
              <a:solidFill>
                <a:schemeClr val="accent1"/>
              </a:solidFill>
            </a:endParaRPr>
          </a:p>
          <a:p>
            <a:pPr marL="800100" lvl="1" indent="-342900" algn="just" rtl="0">
              <a:lnSpc>
                <a:spcPct val="115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Those students staying at the dormitories </a:t>
            </a:r>
            <a:r>
              <a:rPr lang="en-US" sz="2000" b="0" i="0" u="none">
                <a:solidFill>
                  <a:schemeClr val="accent2"/>
                </a:solidFill>
                <a:latin typeface="Calibri"/>
                <a:ea typeface="Calibri"/>
                <a:cs typeface="Calibri"/>
                <a:sym typeface="Calibri"/>
              </a:rPr>
              <a:t>should inform the Dorm Management</a:t>
            </a:r>
            <a:r>
              <a:rPr lang="en-US" sz="2000" b="0" i="0" u="none">
                <a:solidFill>
                  <a:schemeClr val="accent1"/>
                </a:solidFill>
                <a:latin typeface="Calibri"/>
                <a:ea typeface="Calibri"/>
                <a:cs typeface="Calibri"/>
                <a:sym typeface="Calibri"/>
              </a:rPr>
              <a:t> that they will participate to the program. This should be done before the deadline the dormitories have announced. </a:t>
            </a:r>
            <a:endParaRPr sz="2000">
              <a:solidFill>
                <a:schemeClr val="accent1"/>
              </a:solidFill>
            </a:endParaRPr>
          </a:p>
          <a:p>
            <a:pPr marL="342900" lvl="0" indent="-215900" algn="just" rtl="0">
              <a:lnSpc>
                <a:spcPct val="100000"/>
              </a:lnSpc>
              <a:spcBef>
                <a:spcPts val="400"/>
              </a:spcBef>
              <a:spcAft>
                <a:spcPts val="0"/>
              </a:spcAft>
              <a:buClr>
                <a:srgbClr val="888888"/>
              </a:buClr>
              <a:buSzPts val="2000"/>
              <a:buFont typeface="Arial"/>
              <a:buNone/>
            </a:pPr>
            <a:endParaRPr sz="2000" b="0" i="0" u="none">
              <a:solidFill>
                <a:schemeClr val="accent1"/>
              </a:solidFill>
              <a:latin typeface="Calibri"/>
              <a:ea typeface="Calibri"/>
              <a:cs typeface="Calibri"/>
              <a:sym typeface="Calibri"/>
            </a:endParaRPr>
          </a:p>
        </p:txBody>
      </p:sp>
      <p:pic>
        <p:nvPicPr>
          <p:cNvPr id="586" name="Google Shape;586;p53"/>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587" name="Google Shape;587;p53"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5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93" name="Google Shape;593;p54"/>
          <p:cNvSpPr txBox="1">
            <a:spLocks noGrp="1"/>
          </p:cNvSpPr>
          <p:nvPr>
            <p:ph type="ctrTitle"/>
          </p:nvPr>
        </p:nvSpPr>
        <p:spPr>
          <a:xfrm>
            <a:off x="1835150" y="260350"/>
            <a:ext cx="6264275" cy="10810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04A7B"/>
              </a:buClr>
              <a:buSzPts val="2800"/>
              <a:buFont typeface="Calibri"/>
              <a:buNone/>
            </a:pPr>
            <a:r>
              <a:rPr lang="en-US" sz="2800" b="1" i="0" u="none">
                <a:solidFill>
                  <a:schemeClr val="dk2"/>
                </a:solidFill>
                <a:latin typeface="Calibri"/>
                <a:ea typeface="Calibri"/>
                <a:cs typeface="Calibri"/>
                <a:sym typeface="Calibri"/>
              </a:rPr>
              <a:t/>
            </a:r>
            <a:br>
              <a:rPr lang="en-US" sz="2800" b="1" i="0" u="none">
                <a:solidFill>
                  <a:schemeClr val="dk2"/>
                </a:solidFill>
                <a:latin typeface="Calibri"/>
                <a:ea typeface="Calibri"/>
                <a:cs typeface="Calibri"/>
                <a:sym typeface="Calibri"/>
              </a:rPr>
            </a:br>
            <a:r>
              <a:rPr lang="en-US" sz="2800" b="1" i="0" u="none">
                <a:solidFill>
                  <a:schemeClr val="dk2"/>
                </a:solidFill>
                <a:latin typeface="Calibri"/>
                <a:ea typeface="Calibri"/>
                <a:cs typeface="Calibri"/>
                <a:sym typeface="Calibri"/>
              </a:rPr>
              <a:t>Important Notes</a:t>
            </a:r>
            <a:br>
              <a:rPr lang="en-US" sz="2800" b="1" i="0" u="none">
                <a:solidFill>
                  <a:schemeClr val="dk2"/>
                </a:solidFill>
                <a:latin typeface="Calibri"/>
                <a:ea typeface="Calibri"/>
                <a:cs typeface="Calibri"/>
                <a:sym typeface="Calibri"/>
              </a:rPr>
            </a:br>
            <a:endParaRPr>
              <a:solidFill>
                <a:schemeClr val="dk2"/>
              </a:solidFill>
            </a:endParaRPr>
          </a:p>
        </p:txBody>
      </p:sp>
      <p:sp>
        <p:nvSpPr>
          <p:cNvPr id="594" name="Google Shape;594;p54"/>
          <p:cNvSpPr txBox="1">
            <a:spLocks noGrp="1"/>
          </p:cNvSpPr>
          <p:nvPr>
            <p:ph type="subTitle" idx="1"/>
          </p:nvPr>
        </p:nvSpPr>
        <p:spPr>
          <a:xfrm>
            <a:off x="1074737" y="1563687"/>
            <a:ext cx="7613528" cy="4225926"/>
          </a:xfrm>
          <a:prstGeom prst="rect">
            <a:avLst/>
          </a:prstGeom>
          <a:noFill/>
          <a:ln>
            <a:noFill/>
          </a:ln>
        </p:spPr>
        <p:txBody>
          <a:bodyPr spcFirstLastPara="1" wrap="square" lIns="91425" tIns="45700" rIns="91425" bIns="45700" anchor="t" anchorCtr="0">
            <a:noAutofit/>
          </a:bodyPr>
          <a:lstStyle/>
          <a:p>
            <a:pPr marL="800100" lvl="1" indent="-342900" algn="just" rtl="0">
              <a:lnSpc>
                <a:spcPct val="115000"/>
              </a:lnSpc>
              <a:spcBef>
                <a:spcPts val="480"/>
              </a:spcBef>
              <a:spcAft>
                <a:spcPts val="0"/>
              </a:spcAft>
              <a:buClr>
                <a:schemeClr val="accent1"/>
              </a:buClr>
              <a:buSzPts val="2160"/>
              <a:buFont typeface="Arial"/>
              <a:buChar char="•"/>
            </a:pPr>
            <a:r>
              <a:rPr lang="en-US" sz="2000" b="1" i="0" u="none">
                <a:solidFill>
                  <a:schemeClr val="accent1"/>
                </a:solidFill>
                <a:latin typeface="Calibri"/>
                <a:ea typeface="Calibri"/>
                <a:cs typeface="Calibri"/>
                <a:sym typeface="Calibri"/>
              </a:rPr>
              <a:t>Students that hold Scholarships</a:t>
            </a:r>
            <a:endParaRPr sz="2000">
              <a:solidFill>
                <a:schemeClr val="accent1"/>
              </a:solidFill>
            </a:endParaRPr>
          </a:p>
          <a:p>
            <a:pPr marL="1257300" lvl="2" indent="-342900" algn="just" rtl="0">
              <a:lnSpc>
                <a:spcPct val="115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Scholarship students that participate to the program  have </a:t>
            </a:r>
            <a:r>
              <a:rPr lang="en-US" sz="2000" b="0" i="0" u="none">
                <a:solidFill>
                  <a:schemeClr val="accent2"/>
                </a:solidFill>
                <a:latin typeface="Calibri"/>
                <a:ea typeface="Calibri"/>
                <a:cs typeface="Calibri"/>
                <a:sym typeface="Calibri"/>
              </a:rPr>
              <a:t>to pass, at least 4 courses</a:t>
            </a:r>
            <a:r>
              <a:rPr lang="en-US" sz="2000" b="0" i="0" u="none">
                <a:solidFill>
                  <a:schemeClr val="accent1"/>
                </a:solidFill>
                <a:latin typeface="Calibri"/>
                <a:ea typeface="Calibri"/>
                <a:cs typeface="Calibri"/>
                <a:sym typeface="Calibri"/>
              </a:rPr>
              <a:t> for their scholarship to continue. </a:t>
            </a:r>
            <a:endParaRPr sz="2000">
              <a:solidFill>
                <a:schemeClr val="accent1"/>
              </a:solidFill>
            </a:endParaRPr>
          </a:p>
          <a:p>
            <a:pPr marL="1257300" lvl="2" indent="-342900" algn="just" rtl="0">
              <a:lnSpc>
                <a:spcPct val="115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For more information, send e-mail to </a:t>
            </a: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burs@bilkent.edu.tr</a:t>
            </a:r>
            <a:endParaRPr sz="2000">
              <a:solidFill>
                <a:schemeClr val="accent1"/>
              </a:solidFill>
            </a:endParaRPr>
          </a:p>
          <a:p>
            <a:pPr marL="800100" lvl="1" indent="-205740" algn="just" rtl="0">
              <a:lnSpc>
                <a:spcPct val="115000"/>
              </a:lnSpc>
              <a:spcBef>
                <a:spcPts val="480"/>
              </a:spcBef>
              <a:spcAft>
                <a:spcPts val="0"/>
              </a:spcAft>
              <a:buClr>
                <a:schemeClr val="accent1"/>
              </a:buClr>
              <a:buSzPts val="2160"/>
              <a:buFont typeface="Arial"/>
              <a:buNone/>
            </a:pPr>
            <a:endParaRPr sz="2000" b="1" i="0" u="none">
              <a:solidFill>
                <a:schemeClr val="accent1"/>
              </a:solidFill>
              <a:latin typeface="Calibri"/>
              <a:ea typeface="Calibri"/>
              <a:cs typeface="Calibri"/>
              <a:sym typeface="Calibri"/>
            </a:endParaRPr>
          </a:p>
          <a:p>
            <a:pPr marL="800100" lvl="1" indent="-342900" algn="just" rtl="0">
              <a:lnSpc>
                <a:spcPct val="115000"/>
              </a:lnSpc>
              <a:spcBef>
                <a:spcPts val="480"/>
              </a:spcBef>
              <a:spcAft>
                <a:spcPts val="0"/>
              </a:spcAft>
              <a:buClr>
                <a:schemeClr val="accent1"/>
              </a:buClr>
              <a:buSzPts val="2160"/>
              <a:buFont typeface="Arial"/>
              <a:buChar char="•"/>
            </a:pPr>
            <a:r>
              <a:rPr lang="en-US" sz="2000" b="1" i="0" u="none">
                <a:solidFill>
                  <a:schemeClr val="accent1"/>
                </a:solidFill>
                <a:latin typeface="Calibri"/>
                <a:ea typeface="Calibri"/>
                <a:cs typeface="Calibri"/>
                <a:sym typeface="Calibri"/>
              </a:rPr>
              <a:t>Students paying fees to Bilkent University</a:t>
            </a:r>
            <a:endParaRPr sz="2000">
              <a:solidFill>
                <a:schemeClr val="accent1"/>
              </a:solidFill>
            </a:endParaRPr>
          </a:p>
          <a:p>
            <a:pPr marL="1257300" lvl="2" indent="-342900" algn="just" rtl="0">
              <a:lnSpc>
                <a:spcPct val="115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Students participating in the exchange program will continue to </a:t>
            </a:r>
            <a:r>
              <a:rPr lang="en-US" sz="2000" b="0" i="0" u="none">
                <a:solidFill>
                  <a:schemeClr val="accent2"/>
                </a:solidFill>
                <a:latin typeface="Calibri"/>
                <a:ea typeface="Calibri"/>
                <a:cs typeface="Calibri"/>
                <a:sym typeface="Calibri"/>
              </a:rPr>
              <a:t>pay their regular tuition fees </a:t>
            </a:r>
            <a:r>
              <a:rPr lang="en-US" sz="2000" b="0" i="0" u="none">
                <a:solidFill>
                  <a:schemeClr val="accent1"/>
                </a:solidFill>
                <a:latin typeface="Calibri"/>
                <a:ea typeface="Calibri"/>
                <a:cs typeface="Calibri"/>
                <a:sym typeface="Calibri"/>
              </a:rPr>
              <a:t>to Bilkent University for   the duration of their exchange period.</a:t>
            </a:r>
            <a:endParaRPr sz="2000" b="1" i="0" u="none">
              <a:solidFill>
                <a:schemeClr val="accent1"/>
              </a:solidFill>
              <a:latin typeface="Calibri"/>
              <a:ea typeface="Calibri"/>
              <a:cs typeface="Calibri"/>
              <a:sym typeface="Calibri"/>
            </a:endParaRPr>
          </a:p>
          <a:p>
            <a:pPr marL="571500" lvl="0" indent="-297180" algn="just" rtl="0">
              <a:lnSpc>
                <a:spcPct val="80000"/>
              </a:lnSpc>
              <a:spcBef>
                <a:spcPts val="480"/>
              </a:spcBef>
              <a:spcAft>
                <a:spcPts val="0"/>
              </a:spcAft>
              <a:buClr>
                <a:schemeClr val="accent1"/>
              </a:buClr>
              <a:buSzPts val="2160"/>
              <a:buFont typeface="Arial"/>
              <a:buNone/>
            </a:pPr>
            <a:endParaRPr sz="2000" b="1" i="0" u="none">
              <a:solidFill>
                <a:schemeClr val="accent1"/>
              </a:solidFill>
              <a:latin typeface="Calibri"/>
              <a:ea typeface="Calibri"/>
              <a:cs typeface="Calibri"/>
              <a:sym typeface="Calibri"/>
            </a:endParaRPr>
          </a:p>
          <a:p>
            <a:pPr marL="571500" lvl="0" indent="-297180" algn="just" rtl="0">
              <a:lnSpc>
                <a:spcPct val="80000"/>
              </a:lnSpc>
              <a:spcBef>
                <a:spcPts val="480"/>
              </a:spcBef>
              <a:spcAft>
                <a:spcPts val="0"/>
              </a:spcAft>
              <a:buClr>
                <a:schemeClr val="accent1"/>
              </a:buClr>
              <a:buSzPts val="2160"/>
              <a:buFont typeface="Arial"/>
              <a:buNone/>
            </a:pPr>
            <a:endParaRPr sz="2000" b="1" i="0" u="none">
              <a:solidFill>
                <a:schemeClr val="accent1"/>
              </a:solidFill>
              <a:latin typeface="Calibri"/>
              <a:ea typeface="Calibri"/>
              <a:cs typeface="Calibri"/>
              <a:sym typeface="Calibri"/>
            </a:endParaRPr>
          </a:p>
          <a:p>
            <a:pPr marL="571500" lvl="0" indent="-297180" algn="just" rtl="0">
              <a:lnSpc>
                <a:spcPct val="80000"/>
              </a:lnSpc>
              <a:spcBef>
                <a:spcPts val="480"/>
              </a:spcBef>
              <a:spcAft>
                <a:spcPts val="0"/>
              </a:spcAft>
              <a:buClr>
                <a:schemeClr val="accent1"/>
              </a:buClr>
              <a:buSzPts val="2160"/>
              <a:buFont typeface="Arial"/>
              <a:buNone/>
            </a:pPr>
            <a:endParaRPr sz="2000" b="1" i="0" u="none">
              <a:solidFill>
                <a:schemeClr val="accent1"/>
              </a:solidFill>
              <a:latin typeface="Calibri"/>
              <a:ea typeface="Calibri"/>
              <a:cs typeface="Calibri"/>
              <a:sym typeface="Calibri"/>
            </a:endParaRPr>
          </a:p>
          <a:p>
            <a:pPr marL="571500" lvl="0" indent="-419100" algn="just" rtl="0">
              <a:lnSpc>
                <a:spcPct val="80000"/>
              </a:lnSpc>
              <a:spcBef>
                <a:spcPts val="480"/>
              </a:spcBef>
              <a:spcAft>
                <a:spcPts val="0"/>
              </a:spcAft>
              <a:buClr>
                <a:schemeClr val="accent1"/>
              </a:buClr>
              <a:buSzPts val="2400"/>
              <a:buFont typeface="Arial"/>
              <a:buNone/>
            </a:pPr>
            <a:endParaRPr sz="2000" b="1" i="0" u="none">
              <a:solidFill>
                <a:schemeClr val="accent1"/>
              </a:solidFill>
              <a:latin typeface="Calibri"/>
              <a:ea typeface="Calibri"/>
              <a:cs typeface="Calibri"/>
              <a:sym typeface="Calibri"/>
            </a:endParaRPr>
          </a:p>
          <a:p>
            <a:pPr marL="571500" lvl="0" indent="-419100" algn="just" rtl="0">
              <a:lnSpc>
                <a:spcPct val="80000"/>
              </a:lnSpc>
              <a:spcBef>
                <a:spcPts val="480"/>
              </a:spcBef>
              <a:spcAft>
                <a:spcPts val="0"/>
              </a:spcAft>
              <a:buClr>
                <a:schemeClr val="accent1"/>
              </a:buClr>
              <a:buSzPts val="2400"/>
              <a:buFont typeface="Arial"/>
              <a:buNone/>
            </a:pPr>
            <a:endParaRPr sz="2000" b="1" i="0" u="none">
              <a:solidFill>
                <a:schemeClr val="accent1"/>
              </a:solidFill>
              <a:latin typeface="Calibri"/>
              <a:ea typeface="Calibri"/>
              <a:cs typeface="Calibri"/>
              <a:sym typeface="Calibri"/>
            </a:endParaRPr>
          </a:p>
          <a:p>
            <a:pPr marL="342900" lvl="0" indent="-190500" algn="just" rtl="0">
              <a:lnSpc>
                <a:spcPct val="100000"/>
              </a:lnSpc>
              <a:spcBef>
                <a:spcPts val="480"/>
              </a:spcBef>
              <a:spcAft>
                <a:spcPts val="0"/>
              </a:spcAft>
              <a:buClr>
                <a:schemeClr val="accent1"/>
              </a:buClr>
              <a:buSzPts val="2400"/>
              <a:buFont typeface="Arial"/>
              <a:buNone/>
            </a:pPr>
            <a:endParaRPr sz="2000" b="1" i="0" u="none">
              <a:solidFill>
                <a:schemeClr val="accent1"/>
              </a:solidFill>
              <a:latin typeface="Calibri"/>
              <a:ea typeface="Calibri"/>
              <a:cs typeface="Calibri"/>
              <a:sym typeface="Calibri"/>
            </a:endParaRPr>
          </a:p>
        </p:txBody>
      </p:sp>
      <p:pic>
        <p:nvPicPr>
          <p:cNvPr id="595" name="Google Shape;595;p54"/>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596" name="Google Shape;596;p54"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5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02" name="Google Shape;602;p55"/>
          <p:cNvSpPr txBox="1">
            <a:spLocks noGrp="1"/>
          </p:cNvSpPr>
          <p:nvPr>
            <p:ph type="ctrTitle"/>
          </p:nvPr>
        </p:nvSpPr>
        <p:spPr>
          <a:xfrm>
            <a:off x="1619250" y="153193"/>
            <a:ext cx="6264275"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04A7B"/>
              </a:buClr>
              <a:buSzPts val="2800"/>
              <a:buFont typeface="Calibri"/>
              <a:buNone/>
            </a:pPr>
            <a:r>
              <a:rPr lang="en-US" sz="2800" b="1" i="0" u="none">
                <a:solidFill>
                  <a:schemeClr val="dk2"/>
                </a:solidFill>
                <a:latin typeface="Calibri"/>
                <a:ea typeface="Calibri"/>
                <a:cs typeface="Calibri"/>
                <a:sym typeface="Calibri"/>
              </a:rPr>
              <a:t>Important Notes</a:t>
            </a:r>
            <a:endParaRPr>
              <a:solidFill>
                <a:schemeClr val="dk2"/>
              </a:solidFill>
            </a:endParaRPr>
          </a:p>
        </p:txBody>
      </p:sp>
      <p:sp>
        <p:nvSpPr>
          <p:cNvPr id="603" name="Google Shape;603;p55"/>
          <p:cNvSpPr txBox="1">
            <a:spLocks noGrp="1"/>
          </p:cNvSpPr>
          <p:nvPr>
            <p:ph type="subTitle" idx="1"/>
          </p:nvPr>
        </p:nvSpPr>
        <p:spPr>
          <a:xfrm>
            <a:off x="1295400" y="1232021"/>
            <a:ext cx="7311781" cy="5004655"/>
          </a:xfrm>
          <a:prstGeom prst="rect">
            <a:avLst/>
          </a:prstGeom>
          <a:noFill/>
          <a:ln>
            <a:noFill/>
          </a:ln>
        </p:spPr>
        <p:txBody>
          <a:bodyPr spcFirstLastPara="1" wrap="square" lIns="91425" tIns="45700" rIns="91425" bIns="45700" anchor="t" anchorCtr="0">
            <a:noAutofit/>
          </a:bodyPr>
          <a:lstStyle/>
          <a:p>
            <a:pPr marL="571500" lvl="0" indent="-571500" algn="just" rtl="0">
              <a:lnSpc>
                <a:spcPct val="80000"/>
              </a:lnSpc>
              <a:spcBef>
                <a:spcPts val="480"/>
              </a:spcBef>
              <a:spcAft>
                <a:spcPts val="0"/>
              </a:spcAft>
              <a:buClr>
                <a:schemeClr val="accent1"/>
              </a:buClr>
              <a:buSzPts val="2400"/>
              <a:buFont typeface="Arial"/>
              <a:buChar char="•"/>
            </a:pPr>
            <a:r>
              <a:rPr lang="en-US" sz="2000" b="1" i="0" u="none">
                <a:solidFill>
                  <a:schemeClr val="accent1"/>
                </a:solidFill>
                <a:latin typeface="Calibri"/>
                <a:ea typeface="Calibri"/>
                <a:cs typeface="Calibri"/>
                <a:sym typeface="Calibri"/>
              </a:rPr>
              <a:t>Merit Scholarship</a:t>
            </a:r>
            <a:endParaRPr sz="2000">
              <a:solidFill>
                <a:schemeClr val="accent1"/>
              </a:solidFill>
            </a:endParaRPr>
          </a:p>
          <a:p>
            <a:pPr marL="1028700" lvl="1" indent="-571500" algn="just" rtl="0">
              <a:lnSpc>
                <a:spcPct val="100000"/>
              </a:lnSpc>
              <a:spcBef>
                <a:spcPts val="480"/>
              </a:spcBef>
              <a:spcAft>
                <a:spcPts val="0"/>
              </a:spcAft>
              <a:buClr>
                <a:srgbClr val="558ED5"/>
              </a:buClr>
              <a:buSzPts val="2400"/>
              <a:buFont typeface="Arial"/>
              <a:buChar char="•"/>
            </a:pPr>
            <a:r>
              <a:rPr lang="en-US" sz="2000" b="0" i="0" u="none">
                <a:solidFill>
                  <a:schemeClr val="accent1"/>
                </a:solidFill>
                <a:latin typeface="Calibri"/>
                <a:ea typeface="Calibri"/>
                <a:cs typeface="Calibri"/>
                <a:sym typeface="Calibri"/>
              </a:rPr>
              <a:t>If an exchange student is also a candidate for Merit Scholarship, </a:t>
            </a:r>
            <a:r>
              <a:rPr lang="en-US" sz="2000" b="0" i="0" u="none">
                <a:solidFill>
                  <a:schemeClr val="accent2"/>
                </a:solidFill>
                <a:latin typeface="Calibri"/>
                <a:ea typeface="Calibri"/>
                <a:cs typeface="Calibri"/>
                <a:sym typeface="Calibri"/>
              </a:rPr>
              <a:t>the CGPA of the last term </a:t>
            </a:r>
            <a:r>
              <a:rPr lang="en-US" sz="2000" b="0" i="0" u="none">
                <a:solidFill>
                  <a:schemeClr val="accent1"/>
                </a:solidFill>
                <a:latin typeface="Calibri"/>
                <a:ea typeface="Calibri"/>
                <a:cs typeface="Calibri"/>
                <a:sym typeface="Calibri"/>
              </a:rPr>
              <a:t>that they have spent at Bilkent will be taken in to consideration for evaluation. </a:t>
            </a:r>
            <a:endParaRPr sz="2000">
              <a:solidFill>
                <a:schemeClr val="accent1"/>
              </a:solidFill>
            </a:endParaRPr>
          </a:p>
          <a:p>
            <a:pPr marL="1028700" lvl="1" indent="-571500" algn="just" rtl="0">
              <a:lnSpc>
                <a:spcPct val="100000"/>
              </a:lnSpc>
              <a:spcBef>
                <a:spcPts val="480"/>
              </a:spcBef>
              <a:spcAft>
                <a:spcPts val="0"/>
              </a:spcAft>
              <a:buClr>
                <a:srgbClr val="558ED5"/>
              </a:buClr>
              <a:buSzPts val="2400"/>
              <a:buFont typeface="Arial"/>
              <a:buChar char="•"/>
            </a:pPr>
            <a:r>
              <a:rPr lang="en-US" sz="2000" b="0" i="0" u="none">
                <a:solidFill>
                  <a:schemeClr val="accent1"/>
                </a:solidFill>
                <a:latin typeface="Calibri"/>
                <a:ea typeface="Calibri"/>
                <a:cs typeface="Calibri"/>
                <a:sym typeface="Calibri"/>
              </a:rPr>
              <a:t>When they spent one academic semester as an exchange student, they will be considered for Merit Scholarship.</a:t>
            </a:r>
            <a:endParaRPr sz="2000">
              <a:solidFill>
                <a:schemeClr val="accent1"/>
              </a:solidFill>
            </a:endParaRPr>
          </a:p>
          <a:p>
            <a:pPr marL="1028700" lvl="1" indent="-571500" algn="just" rtl="0">
              <a:lnSpc>
                <a:spcPct val="100000"/>
              </a:lnSpc>
              <a:spcBef>
                <a:spcPts val="480"/>
              </a:spcBef>
              <a:spcAft>
                <a:spcPts val="0"/>
              </a:spcAft>
              <a:buClr>
                <a:srgbClr val="558ED5"/>
              </a:buClr>
              <a:buSzPts val="2400"/>
              <a:buFont typeface="Arial"/>
              <a:buChar char="•"/>
            </a:pPr>
            <a:r>
              <a:rPr lang="en-US" sz="2000" b="0" i="0" u="none">
                <a:solidFill>
                  <a:schemeClr val="accent1"/>
                </a:solidFill>
                <a:latin typeface="Calibri"/>
                <a:ea typeface="Calibri"/>
                <a:cs typeface="Calibri"/>
                <a:sym typeface="Calibri"/>
              </a:rPr>
              <a:t>Please also be informed that a student with </a:t>
            </a:r>
            <a:r>
              <a:rPr lang="en-US" sz="2000" b="0" i="0" u="none">
                <a:solidFill>
                  <a:schemeClr val="accent2"/>
                </a:solidFill>
                <a:latin typeface="Calibri"/>
                <a:ea typeface="Calibri"/>
                <a:cs typeface="Calibri"/>
                <a:sym typeface="Calibri"/>
              </a:rPr>
              <a:t>a CGPA below 3.00/4.00</a:t>
            </a:r>
            <a:r>
              <a:rPr lang="en-US" sz="2000" b="0" i="0" u="none">
                <a:solidFill>
                  <a:schemeClr val="accent1"/>
                </a:solidFill>
                <a:latin typeface="Calibri"/>
                <a:ea typeface="Calibri"/>
                <a:cs typeface="Calibri"/>
                <a:sym typeface="Calibri"/>
              </a:rPr>
              <a:t> will </a:t>
            </a:r>
            <a:r>
              <a:rPr lang="en-US" sz="2000" b="0" i="0" u="none">
                <a:solidFill>
                  <a:schemeClr val="accent2"/>
                </a:solidFill>
                <a:latin typeface="Calibri"/>
                <a:ea typeface="Calibri"/>
                <a:cs typeface="Calibri"/>
                <a:sym typeface="Calibri"/>
              </a:rPr>
              <a:t>not be considered </a:t>
            </a:r>
            <a:r>
              <a:rPr lang="en-US" sz="2000" b="0" i="0" u="none">
                <a:solidFill>
                  <a:schemeClr val="accent1"/>
                </a:solidFill>
                <a:latin typeface="Calibri"/>
                <a:ea typeface="Calibri"/>
                <a:cs typeface="Calibri"/>
                <a:sym typeface="Calibri"/>
              </a:rPr>
              <a:t>for Merit Scholarship.</a:t>
            </a:r>
            <a:endParaRPr sz="2000">
              <a:solidFill>
                <a:schemeClr val="accent1"/>
              </a:solidFill>
            </a:endParaRPr>
          </a:p>
          <a:p>
            <a:pPr marL="1028700" lvl="1" indent="-571500" algn="just" rtl="0">
              <a:lnSpc>
                <a:spcPct val="100000"/>
              </a:lnSpc>
              <a:spcBef>
                <a:spcPts val="480"/>
              </a:spcBef>
              <a:spcAft>
                <a:spcPts val="0"/>
              </a:spcAft>
              <a:buClr>
                <a:srgbClr val="558ED5"/>
              </a:buClr>
              <a:buSzPts val="2400"/>
              <a:buFont typeface="Arial"/>
              <a:buChar char="•"/>
            </a:pPr>
            <a:r>
              <a:rPr lang="en-US" sz="2000" b="0" i="0" u="none">
                <a:solidFill>
                  <a:schemeClr val="accent1"/>
                </a:solidFill>
                <a:latin typeface="Calibri"/>
                <a:ea typeface="Calibri"/>
                <a:cs typeface="Calibri"/>
                <a:sym typeface="Calibri"/>
              </a:rPr>
              <a:t>Furthermore the students have to </a:t>
            </a:r>
            <a:r>
              <a:rPr lang="en-US" sz="2000" b="0" i="0" u="none">
                <a:solidFill>
                  <a:schemeClr val="accent2"/>
                </a:solidFill>
                <a:latin typeface="Calibri"/>
                <a:ea typeface="Calibri"/>
                <a:cs typeface="Calibri"/>
                <a:sym typeface="Calibri"/>
              </a:rPr>
              <a:t>pass at least 5 courses </a:t>
            </a:r>
            <a:r>
              <a:rPr lang="en-US" sz="2000" b="0" i="0" u="none">
                <a:solidFill>
                  <a:schemeClr val="accent1"/>
                </a:solidFill>
                <a:latin typeface="Calibri"/>
                <a:ea typeface="Calibri"/>
                <a:cs typeface="Calibri"/>
                <a:sym typeface="Calibri"/>
              </a:rPr>
              <a:t>during their exchange period.  </a:t>
            </a:r>
            <a:endParaRPr sz="2000">
              <a:solidFill>
                <a:schemeClr val="accent1"/>
              </a:solidFill>
            </a:endParaRPr>
          </a:p>
          <a:p>
            <a:pPr marL="571500" lvl="0" indent="-571500" algn="just" rtl="0">
              <a:lnSpc>
                <a:spcPct val="100000"/>
              </a:lnSpc>
              <a:spcBef>
                <a:spcPts val="480"/>
              </a:spcBef>
              <a:spcAft>
                <a:spcPts val="0"/>
              </a:spcAft>
              <a:buClr>
                <a:srgbClr val="558ED5"/>
              </a:buClr>
              <a:buSzPts val="2400"/>
              <a:buNone/>
            </a:pPr>
            <a:endParaRPr sz="2000" b="0" i="0" u="none">
              <a:solidFill>
                <a:schemeClr val="accent1"/>
              </a:solidFill>
              <a:latin typeface="Calibri"/>
              <a:ea typeface="Calibri"/>
              <a:cs typeface="Calibri"/>
              <a:sym typeface="Calibri"/>
            </a:endParaRPr>
          </a:p>
          <a:p>
            <a:pPr marL="571500" lvl="0" indent="-571500" algn="just" rtl="0">
              <a:lnSpc>
                <a:spcPct val="100000"/>
              </a:lnSpc>
              <a:spcBef>
                <a:spcPts val="480"/>
              </a:spcBef>
              <a:spcAft>
                <a:spcPts val="0"/>
              </a:spcAft>
              <a:buClr>
                <a:srgbClr val="558ED5"/>
              </a:buClr>
              <a:buSzPts val="2400"/>
              <a:buNone/>
            </a:pPr>
            <a:r>
              <a:rPr lang="en-US" sz="2000" b="0" i="0" u="none">
                <a:solidFill>
                  <a:schemeClr val="accent1"/>
                </a:solidFill>
                <a:latin typeface="Calibri"/>
                <a:ea typeface="Calibri"/>
                <a:cs typeface="Calibri"/>
                <a:sym typeface="Calibri"/>
              </a:rPr>
              <a:t>	</a:t>
            </a:r>
            <a:r>
              <a:rPr lang="en-US" sz="1800" b="0" i="0" u="none">
                <a:solidFill>
                  <a:schemeClr val="accent1"/>
                </a:solidFill>
                <a:latin typeface="Calibri"/>
                <a:ea typeface="Calibri"/>
                <a:cs typeface="Calibri"/>
                <a:sym typeface="Calibri"/>
              </a:rPr>
              <a:t>For details and more information, you can send e-mail to </a:t>
            </a:r>
            <a:r>
              <a:rPr lang="en-US" sz="18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burs@bilkent.edu.tr</a:t>
            </a:r>
            <a:endParaRPr sz="2000" b="0" i="1" u="none">
              <a:solidFill>
                <a:schemeClr val="accent1"/>
              </a:solidFill>
              <a:latin typeface="Calibri"/>
              <a:ea typeface="Calibri"/>
              <a:cs typeface="Calibri"/>
              <a:sym typeface="Calibri"/>
            </a:endParaRPr>
          </a:p>
          <a:p>
            <a:pPr marL="571500" lvl="0" indent="-571500" algn="just" rtl="0">
              <a:lnSpc>
                <a:spcPct val="80000"/>
              </a:lnSpc>
              <a:spcBef>
                <a:spcPts val="480"/>
              </a:spcBef>
              <a:spcAft>
                <a:spcPts val="0"/>
              </a:spcAft>
              <a:buClr>
                <a:schemeClr val="dk1"/>
              </a:buClr>
              <a:buSzPts val="2400"/>
              <a:buNone/>
            </a:pPr>
            <a:r>
              <a:rPr lang="en-US" sz="2000" b="0" i="1" u="none">
                <a:solidFill>
                  <a:schemeClr val="accent1"/>
                </a:solidFill>
                <a:latin typeface="Calibri"/>
                <a:ea typeface="Calibri"/>
                <a:cs typeface="Calibri"/>
                <a:sym typeface="Calibri"/>
              </a:rPr>
              <a:t>	</a:t>
            </a:r>
            <a:endParaRPr sz="2000">
              <a:solidFill>
                <a:schemeClr val="accent1"/>
              </a:solidFill>
            </a:endParaRPr>
          </a:p>
          <a:p>
            <a:pPr marL="571500" lvl="0" indent="-571500" algn="just" rtl="0">
              <a:lnSpc>
                <a:spcPct val="8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0"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0"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0"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0"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0"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1"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1"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1"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1" i="0" u="none">
              <a:solidFill>
                <a:schemeClr val="accent1"/>
              </a:solidFill>
              <a:latin typeface="Calibri"/>
              <a:ea typeface="Calibri"/>
              <a:cs typeface="Calibri"/>
              <a:sym typeface="Calibri"/>
            </a:endParaRPr>
          </a:p>
          <a:p>
            <a:pPr marL="571500" lvl="0" indent="-434340" algn="just" rtl="0">
              <a:lnSpc>
                <a:spcPct val="80000"/>
              </a:lnSpc>
              <a:spcBef>
                <a:spcPts val="480"/>
              </a:spcBef>
              <a:spcAft>
                <a:spcPts val="0"/>
              </a:spcAft>
              <a:buClr>
                <a:schemeClr val="dk2"/>
              </a:buClr>
              <a:buSzPts val="2160"/>
              <a:buNone/>
            </a:pPr>
            <a:endParaRPr sz="2000" b="1" i="0" u="none">
              <a:solidFill>
                <a:schemeClr val="accent1"/>
              </a:solidFill>
              <a:latin typeface="Calibri"/>
              <a:ea typeface="Calibri"/>
              <a:cs typeface="Calibri"/>
              <a:sym typeface="Calibri"/>
            </a:endParaRPr>
          </a:p>
          <a:p>
            <a:pPr marL="571500" lvl="0" indent="-571500" algn="just" rtl="0">
              <a:lnSpc>
                <a:spcPct val="8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571500" lvl="0" indent="-571500" algn="just" rtl="0">
              <a:lnSpc>
                <a:spcPct val="8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a:p>
            <a:pPr marL="0" lvl="0" indent="0" algn="just" rtl="0">
              <a:lnSpc>
                <a:spcPct val="100000"/>
              </a:lnSpc>
              <a:spcBef>
                <a:spcPts val="480"/>
              </a:spcBef>
              <a:spcAft>
                <a:spcPts val="0"/>
              </a:spcAft>
              <a:buClr>
                <a:srgbClr val="888888"/>
              </a:buClr>
              <a:buSzPts val="2400"/>
              <a:buNone/>
            </a:pPr>
            <a:endParaRPr sz="2000" b="1" i="0" u="none">
              <a:solidFill>
                <a:schemeClr val="accent1"/>
              </a:solidFill>
              <a:latin typeface="Calibri"/>
              <a:ea typeface="Calibri"/>
              <a:cs typeface="Calibri"/>
              <a:sym typeface="Calibri"/>
            </a:endParaRPr>
          </a:p>
        </p:txBody>
      </p:sp>
      <p:pic>
        <p:nvPicPr>
          <p:cNvPr id="604" name="Google Shape;604;p55"/>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605" name="Google Shape;605;p55"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5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11" name="Google Shape;611;p56"/>
          <p:cNvSpPr txBox="1">
            <a:spLocks noGrp="1"/>
          </p:cNvSpPr>
          <p:nvPr>
            <p:ph type="ctrTitle"/>
          </p:nvPr>
        </p:nvSpPr>
        <p:spPr>
          <a:xfrm>
            <a:off x="1439862" y="117475"/>
            <a:ext cx="6264275"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04A7B"/>
              </a:buClr>
              <a:buSzPts val="2800"/>
              <a:buFont typeface="Calibri"/>
              <a:buNone/>
            </a:pPr>
            <a:r>
              <a:rPr lang="en-US" sz="2800" b="1" i="0" u="none">
                <a:solidFill>
                  <a:schemeClr val="dk2"/>
                </a:solidFill>
                <a:latin typeface="Calibri"/>
                <a:ea typeface="Calibri"/>
                <a:cs typeface="Calibri"/>
                <a:sym typeface="Calibri"/>
              </a:rPr>
              <a:t>Important Notes</a:t>
            </a:r>
            <a:endParaRPr>
              <a:solidFill>
                <a:schemeClr val="dk2"/>
              </a:solidFill>
            </a:endParaRPr>
          </a:p>
        </p:txBody>
      </p:sp>
      <p:sp>
        <p:nvSpPr>
          <p:cNvPr id="612" name="Google Shape;612;p56"/>
          <p:cNvSpPr txBox="1">
            <a:spLocks noGrp="1"/>
          </p:cNvSpPr>
          <p:nvPr>
            <p:ph type="subTitle" idx="1"/>
          </p:nvPr>
        </p:nvSpPr>
        <p:spPr>
          <a:xfrm>
            <a:off x="341983" y="1458912"/>
            <a:ext cx="8460032" cy="3947745"/>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480"/>
              </a:spcBef>
              <a:spcAft>
                <a:spcPts val="0"/>
              </a:spcAft>
              <a:buClr>
                <a:schemeClr val="accent1"/>
              </a:buClr>
              <a:buSzPts val="2160"/>
              <a:buFont typeface="Arial"/>
              <a:buChar char="•"/>
            </a:pPr>
            <a:r>
              <a:rPr lang="en-US" sz="2000" b="1" i="0" u="none">
                <a:solidFill>
                  <a:schemeClr val="accent1"/>
                </a:solidFill>
                <a:latin typeface="Calibri"/>
                <a:ea typeface="Calibri"/>
                <a:cs typeface="Calibri"/>
                <a:sym typeface="Calibri"/>
              </a:rPr>
              <a:t>Grades:</a:t>
            </a:r>
            <a:endParaRPr sz="2000">
              <a:solidFill>
                <a:schemeClr val="accent1"/>
              </a:solidFill>
            </a:endParaRPr>
          </a:p>
          <a:p>
            <a:pPr marL="800100" lvl="1" indent="-342900" algn="just" rtl="0">
              <a:lnSpc>
                <a:spcPct val="100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No matter what grade you receive during your exchange period, </a:t>
            </a:r>
            <a:r>
              <a:rPr lang="en-US" sz="2000" b="0" i="0" u="none">
                <a:solidFill>
                  <a:schemeClr val="accent2"/>
                </a:solidFill>
                <a:latin typeface="Calibri"/>
                <a:ea typeface="Calibri"/>
                <a:cs typeface="Calibri"/>
                <a:sym typeface="Calibri"/>
              </a:rPr>
              <a:t>all grades</a:t>
            </a:r>
            <a:r>
              <a:rPr lang="en-US" sz="2000" b="0" i="0" u="none">
                <a:solidFill>
                  <a:schemeClr val="accent1"/>
                </a:solidFill>
                <a:latin typeface="Calibri"/>
                <a:ea typeface="Calibri"/>
                <a:cs typeface="Calibri"/>
                <a:sym typeface="Calibri"/>
              </a:rPr>
              <a:t> taken abroad </a:t>
            </a:r>
            <a:r>
              <a:rPr lang="en-US" sz="2000" b="0" i="0" u="none">
                <a:solidFill>
                  <a:schemeClr val="accent2"/>
                </a:solidFill>
                <a:latin typeface="Calibri"/>
                <a:ea typeface="Calibri"/>
                <a:cs typeface="Calibri"/>
                <a:sym typeface="Calibri"/>
              </a:rPr>
              <a:t>will be shown </a:t>
            </a:r>
            <a:r>
              <a:rPr lang="en-US" sz="2000" b="0" i="0" u="none">
                <a:solidFill>
                  <a:schemeClr val="accent1"/>
                </a:solidFill>
                <a:latin typeface="Calibri"/>
                <a:ea typeface="Calibri"/>
                <a:cs typeface="Calibri"/>
                <a:sym typeface="Calibri"/>
              </a:rPr>
              <a:t>on your Bilkent transcript. </a:t>
            </a:r>
            <a:endParaRPr sz="2000">
              <a:solidFill>
                <a:schemeClr val="accent1"/>
              </a:solidFill>
            </a:endParaRPr>
          </a:p>
          <a:p>
            <a:pPr marL="800100" lvl="1" indent="-342900" algn="just" rtl="0">
              <a:lnSpc>
                <a:spcPct val="100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You </a:t>
            </a:r>
            <a:r>
              <a:rPr lang="en-US" sz="2000" b="0" i="0" u="none">
                <a:solidFill>
                  <a:schemeClr val="accent2"/>
                </a:solidFill>
                <a:latin typeface="Calibri"/>
                <a:ea typeface="Calibri"/>
                <a:cs typeface="Calibri"/>
                <a:sym typeface="Calibri"/>
              </a:rPr>
              <a:t>cannot upgrade </a:t>
            </a:r>
            <a:r>
              <a:rPr lang="en-US" sz="2000" b="0" i="0" u="none">
                <a:solidFill>
                  <a:schemeClr val="accent1"/>
                </a:solidFill>
                <a:latin typeface="Calibri"/>
                <a:ea typeface="Calibri"/>
                <a:cs typeface="Calibri"/>
                <a:sym typeface="Calibri"/>
              </a:rPr>
              <a:t>your grades during your </a:t>
            </a:r>
            <a:r>
              <a:rPr lang="en-US" sz="2000" b="0" i="0" u="none">
                <a:solidFill>
                  <a:schemeClr val="accent2"/>
                </a:solidFill>
                <a:latin typeface="Calibri"/>
                <a:ea typeface="Calibri"/>
                <a:cs typeface="Calibri"/>
                <a:sym typeface="Calibri"/>
              </a:rPr>
              <a:t>exchange period</a:t>
            </a:r>
            <a:r>
              <a:rPr lang="en-US" sz="2000" b="0" i="0" u="none">
                <a:solidFill>
                  <a:schemeClr val="accent1"/>
                </a:solidFill>
                <a:latin typeface="Calibri"/>
                <a:ea typeface="Calibri"/>
                <a:cs typeface="Calibri"/>
                <a:sym typeface="Calibri"/>
              </a:rPr>
              <a:t>. Even if you receive a higher grade for the courses you have received a ‘C’ or below at Bilkent, it will </a:t>
            </a:r>
            <a:r>
              <a:rPr lang="en-US" sz="2000" b="0" i="0" u="none">
                <a:solidFill>
                  <a:schemeClr val="accent2"/>
                </a:solidFill>
                <a:latin typeface="Calibri"/>
                <a:ea typeface="Calibri"/>
                <a:cs typeface="Calibri"/>
                <a:sym typeface="Calibri"/>
              </a:rPr>
              <a:t>not change your grade </a:t>
            </a:r>
            <a:r>
              <a:rPr lang="en-US" sz="2000" b="0" i="0" u="none">
                <a:solidFill>
                  <a:schemeClr val="accent1"/>
                </a:solidFill>
                <a:latin typeface="Calibri"/>
                <a:ea typeface="Calibri"/>
                <a:cs typeface="Calibri"/>
                <a:sym typeface="Calibri"/>
              </a:rPr>
              <a:t>at Bilkent University. You will be exempted from the course but, the grade you have received at </a:t>
            </a:r>
            <a:r>
              <a:rPr lang="en-US" sz="2000" b="0" i="0" u="none">
                <a:solidFill>
                  <a:schemeClr val="accent2"/>
                </a:solidFill>
                <a:latin typeface="Calibri"/>
                <a:ea typeface="Calibri"/>
                <a:cs typeface="Calibri"/>
                <a:sym typeface="Calibri"/>
              </a:rPr>
              <a:t>Bilkent will continue to effect your GPA/CGPA</a:t>
            </a:r>
            <a:r>
              <a:rPr lang="en-US" sz="2000" b="0" i="0" u="none">
                <a:solidFill>
                  <a:schemeClr val="accent1"/>
                </a:solidFill>
                <a:latin typeface="Calibri"/>
                <a:ea typeface="Calibri"/>
                <a:cs typeface="Calibri"/>
                <a:sym typeface="Calibri"/>
              </a:rPr>
              <a:t>.</a:t>
            </a:r>
            <a:endParaRPr sz="2000">
              <a:solidFill>
                <a:schemeClr val="accent1"/>
              </a:solidFill>
            </a:endParaRPr>
          </a:p>
          <a:p>
            <a:pPr marL="800100" lvl="1" indent="-342900" algn="just" rtl="0">
              <a:lnSpc>
                <a:spcPct val="100000"/>
              </a:lnSpc>
              <a:spcBef>
                <a:spcPts val="480"/>
              </a:spcBef>
              <a:spcAft>
                <a:spcPts val="0"/>
              </a:spcAft>
              <a:buClr>
                <a:schemeClr val="accent1"/>
              </a:buClr>
              <a:buSzPts val="2160"/>
              <a:buFont typeface="Arial"/>
              <a:buChar char="•"/>
            </a:pPr>
            <a:r>
              <a:rPr lang="en-US" sz="2000" b="0" i="0" u="none">
                <a:solidFill>
                  <a:schemeClr val="accent1"/>
                </a:solidFill>
                <a:latin typeface="Calibri"/>
                <a:ea typeface="Calibri"/>
                <a:cs typeface="Calibri"/>
                <a:sym typeface="Calibri"/>
              </a:rPr>
              <a:t>As a rule, if you receive a grade below C at Bilkent you can take the course in the next two semesters to increase it. Your </a:t>
            </a:r>
            <a:r>
              <a:rPr lang="en-US" sz="2000" b="0" i="0" u="none">
                <a:solidFill>
                  <a:schemeClr val="accent2"/>
                </a:solidFill>
                <a:latin typeface="Calibri"/>
                <a:ea typeface="Calibri"/>
                <a:cs typeface="Calibri"/>
                <a:sym typeface="Calibri"/>
              </a:rPr>
              <a:t>exchange term will be counted </a:t>
            </a:r>
            <a:r>
              <a:rPr lang="en-US" sz="2000" b="0" i="0" u="none">
                <a:solidFill>
                  <a:schemeClr val="accent1"/>
                </a:solidFill>
                <a:latin typeface="Calibri"/>
                <a:ea typeface="Calibri"/>
                <a:cs typeface="Calibri"/>
                <a:sym typeface="Calibri"/>
              </a:rPr>
              <a:t>towards one of these semesters. </a:t>
            </a:r>
            <a:r>
              <a:rPr lang="en-US" sz="2000" b="0" i="1" u="none">
                <a:solidFill>
                  <a:schemeClr val="accent1"/>
                </a:solidFill>
                <a:latin typeface="Calibri"/>
                <a:ea typeface="Calibri"/>
                <a:cs typeface="Calibri"/>
                <a:sym typeface="Calibri"/>
              </a:rPr>
              <a:t>	</a:t>
            </a:r>
            <a:endParaRPr sz="2000" b="1" i="0" u="none">
              <a:solidFill>
                <a:schemeClr val="accent1"/>
              </a:solidFill>
              <a:latin typeface="Calibri"/>
              <a:ea typeface="Calibri"/>
              <a:cs typeface="Calibri"/>
              <a:sym typeface="Calibri"/>
            </a:endParaRPr>
          </a:p>
          <a:p>
            <a:pPr marL="342900" lvl="0" indent="-215900" algn="just" rtl="0">
              <a:lnSpc>
                <a:spcPct val="100000"/>
              </a:lnSpc>
              <a:spcBef>
                <a:spcPts val="400"/>
              </a:spcBef>
              <a:spcAft>
                <a:spcPts val="0"/>
              </a:spcAft>
              <a:buClr>
                <a:schemeClr val="accent1"/>
              </a:buClr>
              <a:buSzPts val="2000"/>
              <a:buFont typeface="Arial"/>
              <a:buNone/>
            </a:pPr>
            <a:endParaRPr sz="2000" b="1" i="0" u="none">
              <a:solidFill>
                <a:schemeClr val="accent1"/>
              </a:solidFill>
              <a:latin typeface="Calibri"/>
              <a:ea typeface="Calibri"/>
              <a:cs typeface="Calibri"/>
              <a:sym typeface="Calibri"/>
            </a:endParaRPr>
          </a:p>
        </p:txBody>
      </p:sp>
      <p:pic>
        <p:nvPicPr>
          <p:cNvPr id="613" name="Google Shape;613;p56"/>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614" name="Google Shape;614;p56"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4" name="Google Shape;134;p5"/>
          <p:cNvSpPr txBox="1">
            <a:spLocks noGrp="1"/>
          </p:cNvSpPr>
          <p:nvPr>
            <p:ph type="ctrTitle"/>
          </p:nvPr>
        </p:nvSpPr>
        <p:spPr>
          <a:xfrm>
            <a:off x="1655505" y="344832"/>
            <a:ext cx="6477000" cy="790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2300"/>
              <a:buFont typeface="Calibri"/>
              <a:buNone/>
            </a:pPr>
            <a:r>
              <a:rPr lang="en-US" sz="2800" b="1" i="0" u="sng">
                <a:solidFill>
                  <a:schemeClr val="dk2"/>
                </a:solidFill>
                <a:latin typeface="Calibri"/>
                <a:ea typeface="Calibri"/>
                <a:cs typeface="Calibri"/>
                <a:sym typeface="Calibri"/>
              </a:rPr>
              <a:t>Office of International Students and Exchange Programs (OISEP)</a:t>
            </a:r>
            <a:endParaRPr sz="2800">
              <a:solidFill>
                <a:schemeClr val="dk2"/>
              </a:solidFill>
            </a:endParaRPr>
          </a:p>
        </p:txBody>
      </p:sp>
      <p:sp>
        <p:nvSpPr>
          <p:cNvPr id="135" name="Google Shape;135;p5"/>
          <p:cNvSpPr txBox="1">
            <a:spLocks noGrp="1"/>
          </p:cNvSpPr>
          <p:nvPr>
            <p:ph type="subTitle" idx="1"/>
          </p:nvPr>
        </p:nvSpPr>
        <p:spPr>
          <a:xfrm>
            <a:off x="1474786" y="1341437"/>
            <a:ext cx="6838437" cy="4897344"/>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888888"/>
              </a:buClr>
              <a:buSzPts val="1600"/>
              <a:buNone/>
            </a:pPr>
            <a:endParaRPr sz="2000" b="1" i="0" u="none">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Erkin TARHAN – Director</a:t>
            </a:r>
            <a:endParaRPr sz="2000">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Tel: +90 312 290 3108</a:t>
            </a:r>
            <a:endParaRPr sz="2000">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Elif ÜNSAL – Student Advisor</a:t>
            </a:r>
            <a:endParaRPr sz="2000">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Tel: +90 312 290 1129</a:t>
            </a:r>
            <a:endParaRPr sz="2000">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888888"/>
              </a:buClr>
              <a:buSzPts val="2000"/>
              <a:buNone/>
            </a:pPr>
            <a:endParaRPr sz="2000" b="0" i="0" u="none">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Beyza MAKAM – Student Advisor</a:t>
            </a:r>
            <a:endParaRPr sz="2000">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Tel: +90 312 290 31 57</a:t>
            </a:r>
            <a:endParaRPr/>
          </a:p>
          <a:p>
            <a:pPr marL="0" lvl="0" indent="0" algn="ctr" rtl="0">
              <a:lnSpc>
                <a:spcPct val="80000"/>
              </a:lnSpc>
              <a:spcBef>
                <a:spcPts val="400"/>
              </a:spcBef>
              <a:spcAft>
                <a:spcPts val="0"/>
              </a:spcAft>
              <a:buClr>
                <a:srgbClr val="558ED5"/>
              </a:buClr>
              <a:buSzPts val="2000"/>
              <a:buNone/>
            </a:pPr>
            <a:endParaRPr sz="2000" b="0" i="0" u="none">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a:solidFill>
                  <a:schemeClr val="accent1"/>
                </a:solidFill>
              </a:rPr>
              <a:t>Emre GÜNAL</a:t>
            </a:r>
            <a:r>
              <a:rPr lang="en-US" sz="2000">
                <a:solidFill>
                  <a:schemeClr val="accent1"/>
                </a:solidFill>
                <a:latin typeface="Calibri"/>
                <a:ea typeface="Calibri"/>
                <a:cs typeface="Calibri"/>
                <a:sym typeface="Calibri"/>
              </a:rPr>
              <a:t> – Student Advisor</a:t>
            </a:r>
            <a:endParaRPr/>
          </a:p>
          <a:p>
            <a:pPr marL="0" lvl="0" indent="0" algn="ctr" rtl="0">
              <a:lnSpc>
                <a:spcPct val="80000"/>
              </a:lnSpc>
              <a:spcBef>
                <a:spcPts val="400"/>
              </a:spcBef>
              <a:spcAft>
                <a:spcPts val="0"/>
              </a:spcAft>
              <a:buClr>
                <a:srgbClr val="558ED5"/>
              </a:buClr>
              <a:buSzPts val="2000"/>
              <a:buNone/>
            </a:pPr>
            <a:r>
              <a:rPr lang="en-US" sz="2000" b="0" i="0" u="none">
                <a:solidFill>
                  <a:schemeClr val="accent1"/>
                </a:solidFill>
                <a:latin typeface="Calibri"/>
                <a:ea typeface="Calibri"/>
                <a:cs typeface="Calibri"/>
                <a:sym typeface="Calibri"/>
              </a:rPr>
              <a:t>Tel: +90 312 290 3</a:t>
            </a:r>
            <a:r>
              <a:rPr lang="en-US" sz="2000">
                <a:solidFill>
                  <a:schemeClr val="accent1"/>
                </a:solidFill>
              </a:rPr>
              <a:t>0</a:t>
            </a:r>
            <a:r>
              <a:rPr lang="en-US" sz="2000" b="0" i="0" u="none">
                <a:solidFill>
                  <a:schemeClr val="accent1"/>
                </a:solidFill>
                <a:latin typeface="Calibri"/>
                <a:ea typeface="Calibri"/>
                <a:cs typeface="Calibri"/>
                <a:sym typeface="Calibri"/>
              </a:rPr>
              <a:t> 7</a:t>
            </a:r>
            <a:r>
              <a:rPr lang="en-US" sz="2000">
                <a:solidFill>
                  <a:schemeClr val="accent1"/>
                </a:solidFill>
              </a:rPr>
              <a:t>3</a:t>
            </a:r>
            <a:endParaRPr/>
          </a:p>
          <a:p>
            <a:pPr marL="0" lvl="0" indent="0" algn="ctr" rtl="0">
              <a:lnSpc>
                <a:spcPct val="80000"/>
              </a:lnSpc>
              <a:spcBef>
                <a:spcPts val="400"/>
              </a:spcBef>
              <a:spcAft>
                <a:spcPts val="0"/>
              </a:spcAft>
              <a:buClr>
                <a:srgbClr val="558ED5"/>
              </a:buClr>
              <a:buSzPts val="2000"/>
              <a:buNone/>
            </a:pPr>
            <a:endParaRPr sz="2000">
              <a:solidFill>
                <a:schemeClr val="accent1"/>
              </a:solidFill>
              <a:latin typeface="Calibri"/>
              <a:ea typeface="Calibri"/>
              <a:cs typeface="Calibri"/>
              <a:sym typeface="Calibri"/>
            </a:endParaRPr>
          </a:p>
          <a:p>
            <a:pPr marL="0" lvl="0" indent="0" algn="ctr" rtl="0">
              <a:lnSpc>
                <a:spcPct val="80000"/>
              </a:lnSpc>
              <a:spcBef>
                <a:spcPts val="320"/>
              </a:spcBef>
              <a:spcAft>
                <a:spcPts val="0"/>
              </a:spcAft>
              <a:buClr>
                <a:srgbClr val="888888"/>
              </a:buClr>
              <a:buSzPts val="1600"/>
              <a:buNone/>
            </a:pPr>
            <a:endParaRPr sz="2000" b="1" i="0" u="none">
              <a:solidFill>
                <a:schemeClr val="accent1"/>
              </a:solidFill>
              <a:latin typeface="Calibri"/>
              <a:ea typeface="Calibri"/>
              <a:cs typeface="Calibri"/>
              <a:sym typeface="Calibri"/>
            </a:endParaRPr>
          </a:p>
          <a:p>
            <a:pPr marL="0" lvl="0" indent="0" algn="ctr" rtl="0">
              <a:lnSpc>
                <a:spcPct val="80000"/>
              </a:lnSpc>
              <a:spcBef>
                <a:spcPts val="400"/>
              </a:spcBef>
              <a:spcAft>
                <a:spcPts val="0"/>
              </a:spcAft>
              <a:buClr>
                <a:srgbClr val="558ED5"/>
              </a:buClr>
              <a:buSzPts val="2000"/>
              <a:buNone/>
            </a:pPr>
            <a:r>
              <a:rPr lang="en-US" sz="2000" b="1" i="0" u="none">
                <a:solidFill>
                  <a:schemeClr val="accent1"/>
                </a:solidFill>
                <a:latin typeface="Calibri"/>
                <a:ea typeface="Calibri"/>
                <a:cs typeface="Calibri"/>
                <a:sym typeface="Calibri"/>
              </a:rPr>
              <a:t>e-mail: </a:t>
            </a:r>
            <a:r>
              <a:rPr lang="en-US" sz="2000" b="1" i="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a:t>
            </a:r>
            <a:r>
              <a:rPr lang="en-US" sz="2000" b="1"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-out</a:t>
            </a:r>
            <a:r>
              <a:rPr lang="en-US" sz="2000" b="1" i="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@bilkent.edu.tr</a:t>
            </a:r>
            <a:r>
              <a:rPr lang="en-US" sz="2000" b="1" i="0" u="none">
                <a:solidFill>
                  <a:schemeClr val="accent1"/>
                </a:solidFill>
                <a:latin typeface="Calibri"/>
                <a:ea typeface="Calibri"/>
                <a:cs typeface="Calibri"/>
                <a:sym typeface="Calibri"/>
              </a:rPr>
              <a:t> </a:t>
            </a:r>
            <a:endParaRPr sz="2000">
              <a:solidFill>
                <a:schemeClr val="accent1"/>
              </a:solidFill>
              <a:latin typeface="Calibri"/>
              <a:ea typeface="Calibri"/>
              <a:cs typeface="Calibri"/>
              <a:sym typeface="Calibri"/>
            </a:endParaRPr>
          </a:p>
          <a:p>
            <a:pPr marL="0" lvl="0" indent="0" algn="ctr" rtl="0">
              <a:lnSpc>
                <a:spcPct val="80000"/>
              </a:lnSpc>
              <a:spcBef>
                <a:spcPts val="320"/>
              </a:spcBef>
              <a:spcAft>
                <a:spcPts val="0"/>
              </a:spcAft>
              <a:buClr>
                <a:srgbClr val="888888"/>
              </a:buClr>
              <a:buSzPts val="1600"/>
              <a:buNone/>
            </a:pPr>
            <a:endParaRPr sz="2000" b="1" i="0" u="none">
              <a:solidFill>
                <a:schemeClr val="accent1"/>
              </a:solidFill>
              <a:latin typeface="Calibri"/>
              <a:ea typeface="Calibri"/>
              <a:cs typeface="Calibri"/>
              <a:sym typeface="Calibri"/>
            </a:endParaRPr>
          </a:p>
          <a:p>
            <a:pPr marL="0" lvl="0" indent="0" algn="ctr" rtl="0">
              <a:lnSpc>
                <a:spcPct val="80000"/>
              </a:lnSpc>
              <a:spcBef>
                <a:spcPts val="320"/>
              </a:spcBef>
              <a:spcAft>
                <a:spcPts val="0"/>
              </a:spcAft>
              <a:buClr>
                <a:srgbClr val="888888"/>
              </a:buClr>
              <a:buSzPts val="1600"/>
              <a:buNone/>
            </a:pPr>
            <a:endParaRPr sz="2000" b="1" i="0" u="none">
              <a:solidFill>
                <a:schemeClr val="accent1"/>
              </a:solidFill>
              <a:latin typeface="Calibri"/>
              <a:ea typeface="Calibri"/>
              <a:cs typeface="Calibri"/>
              <a:sym typeface="Calibri"/>
            </a:endParaRPr>
          </a:p>
          <a:p>
            <a:pPr marL="0" lvl="0" indent="0" algn="ctr" rtl="0">
              <a:lnSpc>
                <a:spcPct val="80000"/>
              </a:lnSpc>
              <a:spcBef>
                <a:spcPts val="320"/>
              </a:spcBef>
              <a:spcAft>
                <a:spcPts val="0"/>
              </a:spcAft>
              <a:buClr>
                <a:srgbClr val="888888"/>
              </a:buClr>
              <a:buSzPts val="1600"/>
              <a:buNone/>
            </a:pPr>
            <a:endParaRPr sz="2000" b="1" i="0" u="none">
              <a:solidFill>
                <a:schemeClr val="accent1"/>
              </a:solidFill>
              <a:latin typeface="Calibri"/>
              <a:ea typeface="Calibri"/>
              <a:cs typeface="Calibri"/>
              <a:sym typeface="Calibri"/>
            </a:endParaRPr>
          </a:p>
          <a:p>
            <a:pPr marL="0" lvl="0" indent="0" algn="ctr" rtl="0">
              <a:lnSpc>
                <a:spcPct val="80000"/>
              </a:lnSpc>
              <a:spcBef>
                <a:spcPts val="320"/>
              </a:spcBef>
              <a:spcAft>
                <a:spcPts val="0"/>
              </a:spcAft>
              <a:buClr>
                <a:srgbClr val="888888"/>
              </a:buClr>
              <a:buSzPts val="1600"/>
              <a:buNone/>
            </a:pPr>
            <a:endParaRPr sz="2000" b="1" i="0" u="none">
              <a:solidFill>
                <a:schemeClr val="accent1"/>
              </a:solidFill>
              <a:latin typeface="Calibri"/>
              <a:ea typeface="Calibri"/>
              <a:cs typeface="Calibri"/>
              <a:sym typeface="Calibri"/>
            </a:endParaRPr>
          </a:p>
          <a:p>
            <a:pPr marL="0" lvl="0" indent="0" algn="ctr" rtl="0">
              <a:lnSpc>
                <a:spcPct val="80000"/>
              </a:lnSpc>
              <a:spcBef>
                <a:spcPts val="320"/>
              </a:spcBef>
              <a:spcAft>
                <a:spcPts val="0"/>
              </a:spcAft>
              <a:buClr>
                <a:srgbClr val="888888"/>
              </a:buClr>
              <a:buSzPts val="160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320"/>
              </a:spcBef>
              <a:spcAft>
                <a:spcPts val="0"/>
              </a:spcAft>
              <a:buClr>
                <a:srgbClr val="888888"/>
              </a:buClr>
              <a:buSzPts val="1600"/>
              <a:buNone/>
            </a:pPr>
            <a:endParaRPr sz="2000" b="1" i="0" u="none">
              <a:solidFill>
                <a:schemeClr val="accent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a:stretch/>
        </p:blipFill>
        <p:spPr>
          <a:xfrm>
            <a:off x="179387" y="188912"/>
            <a:ext cx="895350" cy="1152525"/>
          </a:xfrm>
          <a:prstGeom prst="rect">
            <a:avLst/>
          </a:prstGeom>
          <a:noFill/>
          <a:ln>
            <a:noFill/>
          </a:ln>
        </p:spPr>
      </p:pic>
      <p:pic>
        <p:nvPicPr>
          <p:cNvPr id="137" name="Google Shape;137;p5" descr="tr-amblem"/>
          <p:cNvPicPr preferRelativeResize="0"/>
          <p:nvPr/>
        </p:nvPicPr>
        <p:blipFill rotWithShape="1">
          <a:blip r:embed="rId6">
            <a:alphaModFix/>
          </a:blip>
          <a:srcRect/>
          <a:stretch/>
        </p:blipFill>
        <p:spPr>
          <a:xfrm>
            <a:off x="107950" y="115887"/>
            <a:ext cx="1187450" cy="1187450"/>
          </a:xfrm>
          <a:prstGeom prst="rect">
            <a:avLst/>
          </a:prstGeom>
          <a:noFill/>
          <a:ln>
            <a:noFill/>
          </a:ln>
        </p:spPr>
      </p:pic>
      <p:pic>
        <p:nvPicPr>
          <p:cNvPr id="138" name="Google Shape;138;p5" descr="C:\Users\PC\AppData\Local\Microsoft\Windows\INetCache\IE\LT2IN9CO\contact-us-1426589_960_720[1].png"/>
          <p:cNvPicPr preferRelativeResize="0"/>
          <p:nvPr/>
        </p:nvPicPr>
        <p:blipFill rotWithShape="1">
          <a:blip r:embed="rId7">
            <a:alphaModFix/>
          </a:blip>
          <a:srcRect/>
          <a:stretch/>
        </p:blipFill>
        <p:spPr>
          <a:xfrm>
            <a:off x="7919756" y="5490975"/>
            <a:ext cx="1149350" cy="11906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5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20" name="Google Shape;620;p57"/>
          <p:cNvSpPr txBox="1">
            <a:spLocks noGrp="1"/>
          </p:cNvSpPr>
          <p:nvPr>
            <p:ph type="subTitle" idx="1"/>
          </p:nvPr>
        </p:nvSpPr>
        <p:spPr>
          <a:xfrm>
            <a:off x="1254124" y="460863"/>
            <a:ext cx="7600705" cy="5936273"/>
          </a:xfrm>
          <a:prstGeom prst="rect">
            <a:avLst/>
          </a:prstGeom>
          <a:noFill/>
          <a:ln>
            <a:noFill/>
          </a:ln>
        </p:spPr>
        <p:txBody>
          <a:bodyPr spcFirstLastPara="1" wrap="square" lIns="91425" tIns="45700" rIns="91425" bIns="45700" anchor="t" anchorCtr="0">
            <a:noAutofit/>
          </a:bodyPr>
          <a:lstStyle/>
          <a:p>
            <a:pPr marL="571500" lvl="0" indent="-444500" algn="just" rtl="0">
              <a:lnSpc>
                <a:spcPct val="80000"/>
              </a:lnSpc>
              <a:spcBef>
                <a:spcPts val="0"/>
              </a:spcBef>
              <a:spcAft>
                <a:spcPts val="0"/>
              </a:spcAft>
              <a:buClr>
                <a:schemeClr val="accent1"/>
              </a:buClr>
              <a:buSzPts val="2000"/>
              <a:buFont typeface="Arial"/>
              <a:buNone/>
            </a:pPr>
            <a:endParaRPr sz="2000" b="1" i="0" u="none">
              <a:solidFill>
                <a:schemeClr val="accent1"/>
              </a:solidFill>
              <a:latin typeface="Calibri"/>
              <a:ea typeface="Calibri"/>
              <a:cs typeface="Calibri"/>
              <a:sym typeface="Calibri"/>
            </a:endParaRPr>
          </a:p>
          <a:p>
            <a:pPr marL="571500" lvl="0" indent="-571500" algn="just" rtl="0">
              <a:lnSpc>
                <a:spcPct val="100000"/>
              </a:lnSpc>
              <a:spcBef>
                <a:spcPts val="400"/>
              </a:spcBef>
              <a:spcAft>
                <a:spcPts val="0"/>
              </a:spcAft>
              <a:buClr>
                <a:schemeClr val="accent1"/>
              </a:buClr>
              <a:buSzPts val="2000"/>
              <a:buFont typeface="Arial"/>
              <a:buChar char="•"/>
            </a:pPr>
            <a:r>
              <a:rPr lang="en-US" sz="2000" b="0" i="0" u="none">
                <a:solidFill>
                  <a:schemeClr val="accent1"/>
                </a:solidFill>
                <a:latin typeface="Calibri"/>
                <a:ea typeface="Calibri"/>
                <a:cs typeface="Calibri"/>
                <a:sym typeface="Calibri"/>
              </a:rPr>
              <a:t>For a student to </a:t>
            </a:r>
            <a:r>
              <a:rPr lang="en-US" sz="2000" b="0" i="0" u="none">
                <a:solidFill>
                  <a:schemeClr val="accent2"/>
                </a:solidFill>
                <a:latin typeface="Calibri"/>
                <a:ea typeface="Calibri"/>
                <a:cs typeface="Calibri"/>
                <a:sym typeface="Calibri"/>
              </a:rPr>
              <a:t>be exempted from a must course </a:t>
            </a:r>
            <a:r>
              <a:rPr lang="en-US" sz="2000" b="0" i="0" u="none">
                <a:solidFill>
                  <a:schemeClr val="accent1"/>
                </a:solidFill>
                <a:latin typeface="Calibri"/>
                <a:ea typeface="Calibri"/>
                <a:cs typeface="Calibri"/>
                <a:sym typeface="Calibri"/>
              </a:rPr>
              <a:t>in Bilkent, the course that has been taken during their exchange period, should be </a:t>
            </a:r>
            <a:r>
              <a:rPr lang="en-US" sz="2000" b="0" i="0" u="none">
                <a:solidFill>
                  <a:schemeClr val="accent2"/>
                </a:solidFill>
                <a:latin typeface="Calibri"/>
                <a:ea typeface="Calibri"/>
                <a:cs typeface="Calibri"/>
                <a:sym typeface="Calibri"/>
              </a:rPr>
              <a:t>close to the must course in Bilkent </a:t>
            </a:r>
            <a:r>
              <a:rPr lang="en-US" sz="2000" b="0" i="0" u="none">
                <a:solidFill>
                  <a:schemeClr val="accent1"/>
                </a:solidFill>
                <a:latin typeface="Calibri"/>
                <a:ea typeface="Calibri"/>
                <a:cs typeface="Calibri"/>
                <a:sym typeface="Calibri"/>
              </a:rPr>
              <a:t>according to its </a:t>
            </a:r>
            <a:r>
              <a:rPr lang="en-US" sz="2000" b="0" i="0" u="none">
                <a:solidFill>
                  <a:schemeClr val="accent2"/>
                </a:solidFill>
                <a:latin typeface="Calibri"/>
                <a:ea typeface="Calibri"/>
                <a:cs typeface="Calibri"/>
                <a:sym typeface="Calibri"/>
              </a:rPr>
              <a:t>subject, scope, level and time period</a:t>
            </a:r>
            <a:r>
              <a:rPr lang="en-US" sz="2000" b="0" i="0" u="none">
                <a:solidFill>
                  <a:schemeClr val="accent1"/>
                </a:solidFill>
                <a:latin typeface="Calibri"/>
                <a:ea typeface="Calibri"/>
                <a:cs typeface="Calibri"/>
                <a:sym typeface="Calibri"/>
              </a:rPr>
              <a:t>. </a:t>
            </a:r>
            <a:endParaRPr sz="2000">
              <a:solidFill>
                <a:schemeClr val="accent1"/>
              </a:solidFill>
            </a:endParaRPr>
          </a:p>
          <a:p>
            <a:pPr marL="571500" lvl="0" indent="-571500" algn="just" rtl="0">
              <a:lnSpc>
                <a:spcPct val="100000"/>
              </a:lnSpc>
              <a:spcBef>
                <a:spcPts val="400"/>
              </a:spcBef>
              <a:spcAft>
                <a:spcPts val="0"/>
              </a:spcAft>
              <a:buClr>
                <a:schemeClr val="accent1"/>
              </a:buClr>
              <a:buSzPts val="2000"/>
              <a:buFont typeface="Arial"/>
              <a:buChar char="•"/>
            </a:pPr>
            <a:r>
              <a:rPr lang="en-US" sz="2000" b="0" i="0" u="none">
                <a:solidFill>
                  <a:schemeClr val="accent1"/>
                </a:solidFill>
                <a:latin typeface="Calibri"/>
                <a:ea typeface="Calibri"/>
                <a:cs typeface="Calibri"/>
                <a:sym typeface="Calibri"/>
              </a:rPr>
              <a:t>For a student to </a:t>
            </a:r>
            <a:r>
              <a:rPr lang="en-US" sz="2000" b="0" i="0" u="none">
                <a:solidFill>
                  <a:schemeClr val="accent2"/>
                </a:solidFill>
                <a:latin typeface="Calibri"/>
                <a:ea typeface="Calibri"/>
                <a:cs typeface="Calibri"/>
                <a:sym typeface="Calibri"/>
              </a:rPr>
              <a:t>be exempted from an elective course </a:t>
            </a:r>
            <a:r>
              <a:rPr lang="en-US" sz="2000" b="0" i="0" u="none">
                <a:solidFill>
                  <a:schemeClr val="accent1"/>
                </a:solidFill>
                <a:latin typeface="Calibri"/>
                <a:ea typeface="Calibri"/>
                <a:cs typeface="Calibri"/>
                <a:sym typeface="Calibri"/>
              </a:rPr>
              <a:t>in Bilkent, the course they have taken during their exchange period should be </a:t>
            </a:r>
            <a:r>
              <a:rPr lang="en-US" sz="2000" b="0" i="0" u="none">
                <a:solidFill>
                  <a:schemeClr val="accent2"/>
                </a:solidFill>
                <a:latin typeface="Calibri"/>
                <a:ea typeface="Calibri"/>
                <a:cs typeface="Calibri"/>
                <a:sym typeface="Calibri"/>
              </a:rPr>
              <a:t>similar to the elective course group </a:t>
            </a:r>
            <a:r>
              <a:rPr lang="en-US" sz="2000" b="0" i="0" u="none">
                <a:solidFill>
                  <a:schemeClr val="accent1"/>
                </a:solidFill>
                <a:latin typeface="Calibri"/>
                <a:ea typeface="Calibri"/>
                <a:cs typeface="Calibri"/>
                <a:sym typeface="Calibri"/>
              </a:rPr>
              <a:t>in Bilkent, according to its </a:t>
            </a:r>
            <a:r>
              <a:rPr lang="en-US" sz="2000" b="0" i="0" u="none">
                <a:solidFill>
                  <a:schemeClr val="accent2"/>
                </a:solidFill>
                <a:latin typeface="Calibri"/>
                <a:ea typeface="Calibri"/>
                <a:cs typeface="Calibri"/>
                <a:sym typeface="Calibri"/>
              </a:rPr>
              <a:t>subject, scope, level and period</a:t>
            </a:r>
            <a:r>
              <a:rPr lang="en-US" sz="2000" b="0" i="0" u="none">
                <a:solidFill>
                  <a:schemeClr val="accent1"/>
                </a:solidFill>
                <a:latin typeface="Calibri"/>
                <a:ea typeface="Calibri"/>
                <a:cs typeface="Calibri"/>
                <a:sym typeface="Calibri"/>
              </a:rPr>
              <a:t>. It is possible for one course to enable the exemption of </a:t>
            </a:r>
            <a:r>
              <a:rPr lang="en-US" sz="2000" b="0" i="0" u="none">
                <a:solidFill>
                  <a:schemeClr val="accent2"/>
                </a:solidFill>
                <a:latin typeface="Calibri"/>
                <a:ea typeface="Calibri"/>
                <a:cs typeface="Calibri"/>
                <a:sym typeface="Calibri"/>
              </a:rPr>
              <a:t>more then one course </a:t>
            </a:r>
            <a:r>
              <a:rPr lang="en-US" sz="2000" b="0" i="0" u="none">
                <a:solidFill>
                  <a:schemeClr val="accent1"/>
                </a:solidFill>
                <a:latin typeface="Calibri"/>
                <a:ea typeface="Calibri"/>
                <a:cs typeface="Calibri"/>
                <a:sym typeface="Calibri"/>
              </a:rPr>
              <a:t>at Bilkent, while two or three courses can  enable exemption for </a:t>
            </a:r>
            <a:r>
              <a:rPr lang="en-US" sz="2000" b="0" i="0" u="none">
                <a:solidFill>
                  <a:schemeClr val="accent2"/>
                </a:solidFill>
                <a:latin typeface="Calibri"/>
                <a:ea typeface="Calibri"/>
                <a:cs typeface="Calibri"/>
                <a:sym typeface="Calibri"/>
              </a:rPr>
              <a:t>only one course </a:t>
            </a:r>
            <a:r>
              <a:rPr lang="en-US" sz="2000" b="0" i="0" u="none">
                <a:solidFill>
                  <a:schemeClr val="accent1"/>
                </a:solidFill>
                <a:latin typeface="Calibri"/>
                <a:ea typeface="Calibri"/>
                <a:cs typeface="Calibri"/>
                <a:sym typeface="Calibri"/>
              </a:rPr>
              <a:t>at Bilkent. For exemption the scope and the level of the courses are compared not the credit values. </a:t>
            </a:r>
            <a:endParaRPr sz="2000" b="0" i="0" u="none">
              <a:solidFill>
                <a:schemeClr val="accent1"/>
              </a:solidFill>
              <a:latin typeface="Calibri"/>
              <a:ea typeface="Calibri"/>
              <a:cs typeface="Calibri"/>
              <a:sym typeface="Calibri"/>
            </a:endParaRPr>
          </a:p>
          <a:p>
            <a:pPr marL="571500" lvl="0" indent="-571500" algn="just" rtl="0">
              <a:lnSpc>
                <a:spcPct val="100000"/>
              </a:lnSpc>
              <a:spcBef>
                <a:spcPts val="400"/>
              </a:spcBef>
              <a:spcAft>
                <a:spcPts val="0"/>
              </a:spcAft>
              <a:buClr>
                <a:schemeClr val="accent1"/>
              </a:buClr>
              <a:buSzPts val="2000"/>
              <a:buFont typeface="Arial"/>
              <a:buChar char="•"/>
            </a:pPr>
            <a:r>
              <a:rPr lang="en-US" sz="2000" b="0" i="0" u="none">
                <a:solidFill>
                  <a:schemeClr val="accent1"/>
                </a:solidFill>
                <a:latin typeface="Calibri"/>
                <a:ea typeface="Calibri"/>
                <a:cs typeface="Calibri"/>
                <a:sym typeface="Calibri"/>
              </a:rPr>
              <a:t>If the passing grade and the grade to graduate is different at the host university, you </a:t>
            </a:r>
            <a:r>
              <a:rPr lang="en-US" sz="2000" b="0" i="0" u="none">
                <a:solidFill>
                  <a:schemeClr val="accent2"/>
                </a:solidFill>
                <a:latin typeface="Calibri"/>
                <a:ea typeface="Calibri"/>
                <a:cs typeface="Calibri"/>
                <a:sym typeface="Calibri"/>
              </a:rPr>
              <a:t>need to get </a:t>
            </a:r>
            <a:r>
              <a:rPr lang="en-US" sz="2000" b="0" i="0" u="none">
                <a:solidFill>
                  <a:schemeClr val="accent1"/>
                </a:solidFill>
                <a:latin typeface="Calibri"/>
                <a:ea typeface="Calibri"/>
                <a:cs typeface="Calibri"/>
                <a:sym typeface="Calibri"/>
              </a:rPr>
              <a:t>the </a:t>
            </a:r>
            <a:r>
              <a:rPr lang="en-US" sz="2000" b="0" i="0" u="none">
                <a:solidFill>
                  <a:schemeClr val="accent2"/>
                </a:solidFill>
                <a:latin typeface="Calibri"/>
                <a:ea typeface="Calibri"/>
                <a:cs typeface="Calibri"/>
                <a:sym typeface="Calibri"/>
              </a:rPr>
              <a:t>grade to graduate </a:t>
            </a:r>
            <a:r>
              <a:rPr lang="en-US" sz="2000" b="0" i="0" u="none">
                <a:solidFill>
                  <a:schemeClr val="accent1"/>
                </a:solidFill>
                <a:latin typeface="Calibri"/>
                <a:ea typeface="Calibri"/>
                <a:cs typeface="Calibri"/>
                <a:sym typeface="Calibri"/>
              </a:rPr>
              <a:t>in order for the course to be transferred. </a:t>
            </a:r>
            <a:endParaRPr sz="2000">
              <a:solidFill>
                <a:schemeClr val="accent1"/>
              </a:solidFill>
            </a:endParaRPr>
          </a:p>
          <a:p>
            <a:pPr marL="571500" lvl="0" indent="-571500" algn="l" rtl="0">
              <a:lnSpc>
                <a:spcPct val="100000"/>
              </a:lnSpc>
              <a:spcBef>
                <a:spcPts val="400"/>
              </a:spcBef>
              <a:spcAft>
                <a:spcPts val="0"/>
              </a:spcAft>
              <a:buClr>
                <a:schemeClr val="accent1"/>
              </a:buClr>
              <a:buSzPts val="2000"/>
              <a:buFont typeface="Arial"/>
              <a:buChar char="•"/>
            </a:pPr>
            <a:r>
              <a:rPr lang="en-US" sz="2000" i="0" u="none">
                <a:solidFill>
                  <a:schemeClr val="accent1"/>
                </a:solidFill>
                <a:latin typeface="Calibri"/>
                <a:ea typeface="Calibri"/>
                <a:cs typeface="Calibri"/>
                <a:sym typeface="Calibri"/>
              </a:rPr>
              <a:t>YOU </a:t>
            </a:r>
            <a:r>
              <a:rPr lang="en-US" sz="2000" i="0" u="none">
                <a:solidFill>
                  <a:schemeClr val="accent2"/>
                </a:solidFill>
                <a:latin typeface="Calibri"/>
                <a:ea typeface="Calibri"/>
                <a:cs typeface="Calibri"/>
                <a:sym typeface="Calibri"/>
              </a:rPr>
              <a:t>CANNOT</a:t>
            </a:r>
            <a:r>
              <a:rPr lang="en-US" sz="2000" i="0" u="none">
                <a:solidFill>
                  <a:schemeClr val="accent1"/>
                </a:solidFill>
                <a:latin typeface="Calibri"/>
                <a:ea typeface="Calibri"/>
                <a:cs typeface="Calibri"/>
                <a:sym typeface="Calibri"/>
              </a:rPr>
              <a:t> TAKE PART IN THE EXCHANGE PROGRAM IN YOUR </a:t>
            </a:r>
            <a:r>
              <a:rPr lang="en-US" sz="2000" i="0" u="none">
                <a:solidFill>
                  <a:schemeClr val="accent2"/>
                </a:solidFill>
                <a:latin typeface="Calibri"/>
                <a:ea typeface="Calibri"/>
                <a:cs typeface="Calibri"/>
                <a:sym typeface="Calibri"/>
              </a:rPr>
              <a:t>GRADUATION TERM</a:t>
            </a:r>
            <a:r>
              <a:rPr lang="en-US" sz="2000" i="0" u="none">
                <a:solidFill>
                  <a:schemeClr val="accent1"/>
                </a:solidFill>
                <a:latin typeface="Calibri"/>
                <a:ea typeface="Calibri"/>
                <a:cs typeface="Calibri"/>
                <a:sym typeface="Calibri"/>
              </a:rPr>
              <a:t>!</a:t>
            </a:r>
            <a:endParaRPr sz="2000">
              <a:solidFill>
                <a:schemeClr val="accent1"/>
              </a:solidFill>
            </a:endParaRPr>
          </a:p>
          <a:p>
            <a:pPr marL="571500" lvl="0" indent="-444500" algn="just" rtl="0">
              <a:lnSpc>
                <a:spcPct val="80000"/>
              </a:lnSpc>
              <a:spcBef>
                <a:spcPts val="400"/>
              </a:spcBef>
              <a:spcAft>
                <a:spcPts val="0"/>
              </a:spcAft>
              <a:buClr>
                <a:schemeClr val="accent1"/>
              </a:buClr>
              <a:buSzPts val="2000"/>
              <a:buFont typeface="Arial"/>
              <a:buNone/>
            </a:pPr>
            <a:endParaRPr sz="2000" b="0"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0"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0"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0"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0"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0"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1" i="0" u="none">
              <a:solidFill>
                <a:schemeClr val="accent1"/>
              </a:solidFill>
              <a:latin typeface="Calibri"/>
              <a:ea typeface="Calibri"/>
              <a:cs typeface="Calibri"/>
              <a:sym typeface="Calibri"/>
            </a:endParaRPr>
          </a:p>
          <a:p>
            <a:pPr marL="571500" lvl="0" indent="-444500" algn="just" rtl="0">
              <a:lnSpc>
                <a:spcPct val="80000"/>
              </a:lnSpc>
              <a:spcBef>
                <a:spcPts val="400"/>
              </a:spcBef>
              <a:spcAft>
                <a:spcPts val="0"/>
              </a:spcAft>
              <a:buClr>
                <a:schemeClr val="accent1"/>
              </a:buClr>
              <a:buSzPts val="20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accent1"/>
              </a:buClr>
              <a:buSzPts val="1800"/>
              <a:buFont typeface="Arial"/>
              <a:buNone/>
            </a:pPr>
            <a:endParaRPr sz="2000" b="1" i="0" u="none">
              <a:solidFill>
                <a:schemeClr val="accent1"/>
              </a:solidFill>
              <a:latin typeface="Calibri"/>
              <a:ea typeface="Calibri"/>
              <a:cs typeface="Calibri"/>
              <a:sym typeface="Calibri"/>
            </a:endParaRPr>
          </a:p>
          <a:p>
            <a:pPr marL="342900" lvl="0" indent="-215900" algn="just" rtl="0">
              <a:lnSpc>
                <a:spcPct val="100000"/>
              </a:lnSpc>
              <a:spcBef>
                <a:spcPts val="400"/>
              </a:spcBef>
              <a:spcAft>
                <a:spcPts val="0"/>
              </a:spcAft>
              <a:buClr>
                <a:schemeClr val="accent1"/>
              </a:buClr>
              <a:buSzPts val="2000"/>
              <a:buFont typeface="Arial"/>
              <a:buNone/>
            </a:pPr>
            <a:endParaRPr sz="2000" b="1" i="0" u="none">
              <a:solidFill>
                <a:schemeClr val="accent1"/>
              </a:solidFill>
              <a:latin typeface="Calibri"/>
              <a:ea typeface="Calibri"/>
              <a:cs typeface="Calibri"/>
              <a:sym typeface="Calibri"/>
            </a:endParaRPr>
          </a:p>
        </p:txBody>
      </p:sp>
      <p:pic>
        <p:nvPicPr>
          <p:cNvPr id="621" name="Google Shape;621;p57"/>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622" name="Google Shape;622;p57"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5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28" name="Google Shape;628;p58"/>
          <p:cNvSpPr txBox="1">
            <a:spLocks noGrp="1"/>
          </p:cNvSpPr>
          <p:nvPr>
            <p:ph type="ctrTitle"/>
          </p:nvPr>
        </p:nvSpPr>
        <p:spPr>
          <a:xfrm>
            <a:off x="1474787" y="153193"/>
            <a:ext cx="6264275"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99FF"/>
              </a:buClr>
              <a:buSzPts val="2800"/>
              <a:buFont typeface="Calibri"/>
              <a:buNone/>
            </a:pPr>
            <a:r>
              <a:rPr lang="en-US" sz="2800" b="1" i="0" u="none">
                <a:solidFill>
                  <a:schemeClr val="dk2"/>
                </a:solidFill>
                <a:latin typeface="Calibri"/>
                <a:ea typeface="Calibri"/>
                <a:cs typeface="Calibri"/>
                <a:sym typeface="Calibri"/>
              </a:rPr>
              <a:t>    Advices from OISEP</a:t>
            </a:r>
            <a:endParaRPr>
              <a:solidFill>
                <a:schemeClr val="dk2"/>
              </a:solidFill>
            </a:endParaRPr>
          </a:p>
        </p:txBody>
      </p:sp>
      <p:sp>
        <p:nvSpPr>
          <p:cNvPr id="629" name="Google Shape;629;p58"/>
          <p:cNvSpPr txBox="1">
            <a:spLocks noGrp="1"/>
          </p:cNvSpPr>
          <p:nvPr>
            <p:ph type="subTitle" idx="1"/>
          </p:nvPr>
        </p:nvSpPr>
        <p:spPr>
          <a:xfrm>
            <a:off x="1074737" y="1301933"/>
            <a:ext cx="7754450" cy="4254134"/>
          </a:xfrm>
          <a:prstGeom prst="rect">
            <a:avLst/>
          </a:prstGeom>
          <a:noFill/>
          <a:ln>
            <a:noFill/>
          </a:ln>
        </p:spPr>
        <p:txBody>
          <a:bodyPr spcFirstLastPara="1" wrap="square" lIns="91425" tIns="45700" rIns="91425" bIns="45700" anchor="t" anchorCtr="0">
            <a:noAutofit/>
          </a:bodyPr>
          <a:lstStyle/>
          <a:p>
            <a:pPr marL="571500" lvl="0" indent="-431800" algn="l" rtl="0">
              <a:lnSpc>
                <a:spcPct val="90000"/>
              </a:lnSpc>
              <a:spcBef>
                <a:spcPts val="0"/>
              </a:spcBef>
              <a:spcAft>
                <a:spcPts val="0"/>
              </a:spcAft>
              <a:buClr>
                <a:srgbClr val="888888"/>
              </a:buClr>
              <a:buSzPts val="2200"/>
              <a:buFont typeface="Arial"/>
              <a:buNone/>
            </a:pPr>
            <a:endParaRPr sz="2000" b="1" i="0" u="none">
              <a:solidFill>
                <a:schemeClr val="accent1"/>
              </a:solidFill>
              <a:latin typeface="Calibri"/>
              <a:ea typeface="Calibri"/>
              <a:cs typeface="Calibri"/>
              <a:sym typeface="Calibri"/>
            </a:endParaRPr>
          </a:p>
          <a:p>
            <a:pPr marL="571500" lvl="0" indent="-571500" algn="l" rtl="0">
              <a:lnSpc>
                <a:spcPct val="90000"/>
              </a:lnSpc>
              <a:spcBef>
                <a:spcPts val="440"/>
              </a:spcBef>
              <a:spcAft>
                <a:spcPts val="0"/>
              </a:spcAft>
              <a:buClr>
                <a:schemeClr val="dk2"/>
              </a:buClr>
              <a:buSzPts val="1980"/>
              <a:buFont typeface="Arial"/>
              <a:buChar char="•"/>
            </a:pPr>
            <a:r>
              <a:rPr lang="en-US" sz="2000" b="0" i="0" u="none">
                <a:solidFill>
                  <a:schemeClr val="accent1"/>
                </a:solidFill>
                <a:latin typeface="Calibri"/>
                <a:ea typeface="Calibri"/>
                <a:cs typeface="Calibri"/>
                <a:sym typeface="Calibri"/>
              </a:rPr>
              <a:t>Take a record of our contact information.</a:t>
            </a:r>
            <a:endParaRPr sz="2000">
              <a:solidFill>
                <a:schemeClr val="accent1"/>
              </a:solidFill>
            </a:endParaRPr>
          </a:p>
          <a:p>
            <a:pPr marL="571500" lvl="0" indent="-320039" algn="l" rtl="0">
              <a:lnSpc>
                <a:spcPct val="90000"/>
              </a:lnSpc>
              <a:spcBef>
                <a:spcPts val="440"/>
              </a:spcBef>
              <a:spcAft>
                <a:spcPts val="0"/>
              </a:spcAft>
              <a:buClr>
                <a:schemeClr val="dk2"/>
              </a:buClr>
              <a:buSzPts val="1980"/>
              <a:buFont typeface="Arial"/>
              <a:buNone/>
            </a:pPr>
            <a:endParaRPr sz="2000" b="0" i="0" u="none">
              <a:solidFill>
                <a:schemeClr val="accent1"/>
              </a:solidFill>
              <a:latin typeface="Calibri"/>
              <a:ea typeface="Calibri"/>
              <a:cs typeface="Calibri"/>
              <a:sym typeface="Calibri"/>
            </a:endParaRPr>
          </a:p>
          <a:p>
            <a:pPr marL="571500" lvl="0" indent="-571500" algn="l" rtl="0">
              <a:lnSpc>
                <a:spcPct val="90000"/>
              </a:lnSpc>
              <a:spcBef>
                <a:spcPts val="440"/>
              </a:spcBef>
              <a:spcAft>
                <a:spcPts val="0"/>
              </a:spcAft>
              <a:buClr>
                <a:schemeClr val="dk2"/>
              </a:buClr>
              <a:buSzPts val="1980"/>
              <a:buFont typeface="Arial"/>
              <a:buChar char="•"/>
            </a:pPr>
            <a:r>
              <a:rPr lang="en-US" sz="2000" b="0" i="0" u="none">
                <a:solidFill>
                  <a:schemeClr val="accent1"/>
                </a:solidFill>
                <a:latin typeface="Calibri"/>
                <a:ea typeface="Calibri"/>
                <a:cs typeface="Calibri"/>
                <a:sym typeface="Calibri"/>
              </a:rPr>
              <a:t>Print the check list on our web page.</a:t>
            </a:r>
            <a:endParaRPr sz="2000">
              <a:solidFill>
                <a:schemeClr val="accent1"/>
              </a:solidFill>
            </a:endParaRPr>
          </a:p>
          <a:p>
            <a:pPr marL="571500" lvl="0" indent="-320039" algn="l" rtl="0">
              <a:lnSpc>
                <a:spcPct val="90000"/>
              </a:lnSpc>
              <a:spcBef>
                <a:spcPts val="440"/>
              </a:spcBef>
              <a:spcAft>
                <a:spcPts val="0"/>
              </a:spcAft>
              <a:buClr>
                <a:schemeClr val="dk2"/>
              </a:buClr>
              <a:buSzPts val="1980"/>
              <a:buFont typeface="Arial"/>
              <a:buNone/>
            </a:pPr>
            <a:endParaRPr sz="2000" b="0" i="0" u="none">
              <a:solidFill>
                <a:schemeClr val="accent1"/>
              </a:solidFill>
              <a:latin typeface="Calibri"/>
              <a:ea typeface="Calibri"/>
              <a:cs typeface="Calibri"/>
              <a:sym typeface="Calibri"/>
            </a:endParaRPr>
          </a:p>
          <a:p>
            <a:pPr marL="571500" lvl="0" indent="-571500" algn="l" rtl="0">
              <a:lnSpc>
                <a:spcPct val="90000"/>
              </a:lnSpc>
              <a:spcBef>
                <a:spcPts val="440"/>
              </a:spcBef>
              <a:spcAft>
                <a:spcPts val="0"/>
              </a:spcAft>
              <a:buClr>
                <a:schemeClr val="dk2"/>
              </a:buClr>
              <a:buSzPts val="1980"/>
              <a:buFont typeface="Arial"/>
              <a:buChar char="•"/>
            </a:pPr>
            <a:r>
              <a:rPr lang="en-US" sz="2000" b="0" i="0" u="none">
                <a:solidFill>
                  <a:schemeClr val="accent1"/>
                </a:solidFill>
                <a:latin typeface="Calibri"/>
                <a:ea typeface="Calibri"/>
                <a:cs typeface="Calibri"/>
                <a:sym typeface="Calibri"/>
              </a:rPr>
              <a:t>Check your Bilkent e-mail account on a regular basis. </a:t>
            </a:r>
            <a:endParaRPr sz="2000">
              <a:solidFill>
                <a:schemeClr val="accent1"/>
              </a:solidFill>
            </a:endParaRPr>
          </a:p>
          <a:p>
            <a:pPr marL="571500" lvl="0" indent="-431800" algn="l" rtl="0">
              <a:lnSpc>
                <a:spcPct val="90000"/>
              </a:lnSpc>
              <a:spcBef>
                <a:spcPts val="440"/>
              </a:spcBef>
              <a:spcAft>
                <a:spcPts val="0"/>
              </a:spcAft>
              <a:buClr>
                <a:srgbClr val="888888"/>
              </a:buClr>
              <a:buSzPts val="2200"/>
              <a:buFont typeface="Arial"/>
              <a:buNone/>
            </a:pPr>
            <a:endParaRPr sz="2000" b="0" i="0" u="none">
              <a:solidFill>
                <a:schemeClr val="accent1"/>
              </a:solidFill>
              <a:latin typeface="Calibri"/>
              <a:ea typeface="Calibri"/>
              <a:cs typeface="Calibri"/>
              <a:sym typeface="Calibri"/>
            </a:endParaRPr>
          </a:p>
          <a:p>
            <a:pPr marL="571500" lvl="0" indent="-571500" algn="l" rtl="0">
              <a:lnSpc>
                <a:spcPct val="90000"/>
              </a:lnSpc>
              <a:spcBef>
                <a:spcPts val="440"/>
              </a:spcBef>
              <a:spcAft>
                <a:spcPts val="0"/>
              </a:spcAft>
              <a:buClr>
                <a:schemeClr val="dk2"/>
              </a:buClr>
              <a:buSzPts val="1980"/>
              <a:buFont typeface="Arial"/>
              <a:buChar char="•"/>
            </a:pPr>
            <a:r>
              <a:rPr lang="en-US" sz="2000" b="0" i="0" u="none">
                <a:solidFill>
                  <a:schemeClr val="accent1"/>
                </a:solidFill>
                <a:latin typeface="Calibri"/>
                <a:ea typeface="Calibri"/>
                <a:cs typeface="Calibri"/>
                <a:sym typeface="Calibri"/>
              </a:rPr>
              <a:t>Make sure to learn who your coordinator at the host university.</a:t>
            </a:r>
            <a:endParaRPr sz="2000">
              <a:solidFill>
                <a:schemeClr val="accent1"/>
              </a:solidFill>
            </a:endParaRPr>
          </a:p>
          <a:p>
            <a:pPr marL="571500" lvl="0" indent="-320039" algn="l" rtl="0">
              <a:lnSpc>
                <a:spcPct val="90000"/>
              </a:lnSpc>
              <a:spcBef>
                <a:spcPts val="440"/>
              </a:spcBef>
              <a:spcAft>
                <a:spcPts val="0"/>
              </a:spcAft>
              <a:buClr>
                <a:schemeClr val="dk2"/>
              </a:buClr>
              <a:buSzPts val="1980"/>
              <a:buFont typeface="Arial"/>
              <a:buNone/>
            </a:pPr>
            <a:endParaRPr sz="2000" b="0" i="0" u="none">
              <a:solidFill>
                <a:schemeClr val="accent1"/>
              </a:solidFill>
              <a:latin typeface="Calibri"/>
              <a:ea typeface="Calibri"/>
              <a:cs typeface="Calibri"/>
              <a:sym typeface="Calibri"/>
            </a:endParaRPr>
          </a:p>
          <a:p>
            <a:pPr marL="571500" lvl="0" indent="-571500" algn="l" rtl="0">
              <a:lnSpc>
                <a:spcPct val="90000"/>
              </a:lnSpc>
              <a:spcBef>
                <a:spcPts val="440"/>
              </a:spcBef>
              <a:spcAft>
                <a:spcPts val="0"/>
              </a:spcAft>
              <a:buClr>
                <a:schemeClr val="dk2"/>
              </a:buClr>
              <a:buSzPts val="1980"/>
              <a:buFont typeface="Arial"/>
              <a:buChar char="•"/>
            </a:pPr>
            <a:r>
              <a:rPr lang="en-US" sz="2000" b="0" i="0" u="none">
                <a:solidFill>
                  <a:schemeClr val="accent1"/>
                </a:solidFill>
                <a:latin typeface="Calibri"/>
                <a:ea typeface="Calibri"/>
                <a:cs typeface="Calibri"/>
                <a:sym typeface="Calibri"/>
              </a:rPr>
              <a:t>Submit the documents you are responsible for, on time. </a:t>
            </a:r>
            <a:endParaRPr sz="2000">
              <a:solidFill>
                <a:schemeClr val="accent1"/>
              </a:solidFill>
            </a:endParaRPr>
          </a:p>
          <a:p>
            <a:pPr marL="571500" lvl="0" indent="-320039" algn="l" rtl="0">
              <a:lnSpc>
                <a:spcPct val="90000"/>
              </a:lnSpc>
              <a:spcBef>
                <a:spcPts val="440"/>
              </a:spcBef>
              <a:spcAft>
                <a:spcPts val="0"/>
              </a:spcAft>
              <a:buClr>
                <a:schemeClr val="dk2"/>
              </a:buClr>
              <a:buSzPts val="1980"/>
              <a:buFont typeface="Arial"/>
              <a:buNone/>
            </a:pPr>
            <a:endParaRPr sz="2000" b="0" i="0" u="none">
              <a:solidFill>
                <a:schemeClr val="accent1"/>
              </a:solidFill>
              <a:latin typeface="Calibri"/>
              <a:ea typeface="Calibri"/>
              <a:cs typeface="Calibri"/>
              <a:sym typeface="Calibri"/>
            </a:endParaRPr>
          </a:p>
          <a:p>
            <a:pPr marL="571500" lvl="0" indent="-571500" algn="l" rtl="0">
              <a:lnSpc>
                <a:spcPct val="90000"/>
              </a:lnSpc>
              <a:spcBef>
                <a:spcPts val="400"/>
              </a:spcBef>
              <a:spcAft>
                <a:spcPts val="0"/>
              </a:spcAft>
              <a:buClr>
                <a:schemeClr val="dk2"/>
              </a:buClr>
              <a:buSzPts val="1800"/>
              <a:buFont typeface="Arial"/>
              <a:buChar char="•"/>
            </a:pPr>
            <a:r>
              <a:rPr lang="en-US" sz="2000" b="0" i="0">
                <a:solidFill>
                  <a:schemeClr val="accent1"/>
                </a:solidFill>
                <a:latin typeface="Calibri"/>
                <a:ea typeface="Calibri"/>
                <a:cs typeface="Calibri"/>
                <a:sym typeface="Calibri"/>
              </a:rPr>
              <a:t>PLEASE DO </a:t>
            </a:r>
            <a:r>
              <a:rPr lang="en-US" sz="2000" b="0" i="0">
                <a:solidFill>
                  <a:schemeClr val="accent2"/>
                </a:solidFill>
                <a:latin typeface="Calibri"/>
                <a:ea typeface="Calibri"/>
                <a:cs typeface="Calibri"/>
                <a:sym typeface="Calibri"/>
              </a:rPr>
              <a:t>NOT</a:t>
            </a:r>
            <a:r>
              <a:rPr lang="en-US" sz="2000" b="0" i="0">
                <a:solidFill>
                  <a:schemeClr val="accent1"/>
                </a:solidFill>
                <a:latin typeface="Calibri"/>
                <a:ea typeface="Calibri"/>
                <a:cs typeface="Calibri"/>
                <a:sym typeface="Calibri"/>
              </a:rPr>
              <a:t> LEAVE ANYTHING TO THE </a:t>
            </a:r>
            <a:r>
              <a:rPr lang="en-US" sz="2000" b="0" i="0">
                <a:solidFill>
                  <a:schemeClr val="accent2"/>
                </a:solidFill>
                <a:latin typeface="Calibri"/>
                <a:ea typeface="Calibri"/>
                <a:cs typeface="Calibri"/>
                <a:sym typeface="Calibri"/>
              </a:rPr>
              <a:t>LAST MINUTE</a:t>
            </a:r>
            <a:r>
              <a:rPr lang="en-US" sz="2000" b="0" i="0">
                <a:solidFill>
                  <a:schemeClr val="accent1"/>
                </a:solidFill>
                <a:latin typeface="Calibri"/>
                <a:ea typeface="Calibri"/>
                <a:cs typeface="Calibri"/>
                <a:sym typeface="Calibri"/>
              </a:rPr>
              <a:t>!</a:t>
            </a:r>
            <a:endParaRPr sz="2000" b="0" i="0">
              <a:solidFill>
                <a:schemeClr val="accent1"/>
              </a:solidFill>
              <a:latin typeface="Calibri"/>
              <a:ea typeface="Calibri"/>
              <a:cs typeface="Calibri"/>
              <a:sym typeface="Calibri"/>
            </a:endParaRPr>
          </a:p>
          <a:p>
            <a:pPr marL="125731"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571500" lvl="0" indent="-320039" algn="l" rtl="0">
              <a:lnSpc>
                <a:spcPct val="90000"/>
              </a:lnSpc>
              <a:spcBef>
                <a:spcPts val="440"/>
              </a:spcBef>
              <a:spcAft>
                <a:spcPts val="0"/>
              </a:spcAft>
              <a:buClr>
                <a:schemeClr val="dk2"/>
              </a:buClr>
              <a:buSzPts val="1980"/>
              <a:buFont typeface="Arial"/>
              <a:buNone/>
            </a:pPr>
            <a:endParaRPr sz="2000" b="1" i="0" u="none">
              <a:solidFill>
                <a:schemeClr val="accent1"/>
              </a:solidFill>
              <a:latin typeface="Calibri"/>
              <a:ea typeface="Calibri"/>
              <a:cs typeface="Calibri"/>
              <a:sym typeface="Calibri"/>
            </a:endParaRPr>
          </a:p>
          <a:p>
            <a:pPr marL="342900" lvl="0" indent="-203200" algn="ctr" rtl="0">
              <a:lnSpc>
                <a:spcPct val="100000"/>
              </a:lnSpc>
              <a:spcBef>
                <a:spcPts val="440"/>
              </a:spcBef>
              <a:spcAft>
                <a:spcPts val="0"/>
              </a:spcAft>
              <a:buClr>
                <a:srgbClr val="888888"/>
              </a:buClr>
              <a:buSzPts val="2200"/>
              <a:buFont typeface="Arial"/>
              <a:buNone/>
            </a:pPr>
            <a:endParaRPr sz="2000" b="1" i="0" u="none">
              <a:solidFill>
                <a:schemeClr val="accent1"/>
              </a:solidFill>
              <a:latin typeface="Calibri"/>
              <a:ea typeface="Calibri"/>
              <a:cs typeface="Calibri"/>
              <a:sym typeface="Calibri"/>
            </a:endParaRPr>
          </a:p>
        </p:txBody>
      </p:sp>
      <p:pic>
        <p:nvPicPr>
          <p:cNvPr id="630" name="Google Shape;630;p58"/>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631" name="Google Shape;631;p58"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5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37" name="Google Shape;637;p59"/>
          <p:cNvSpPr txBox="1">
            <a:spLocks noGrp="1"/>
          </p:cNvSpPr>
          <p:nvPr>
            <p:ph type="ctrTitle"/>
          </p:nvPr>
        </p:nvSpPr>
        <p:spPr>
          <a:xfrm>
            <a:off x="1692275" y="188912"/>
            <a:ext cx="6264275"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99FF"/>
              </a:buClr>
              <a:buSzPts val="2800"/>
              <a:buFont typeface="Calibri"/>
              <a:buNone/>
            </a:pPr>
            <a:r>
              <a:rPr lang="en-US" sz="2800" b="1" i="0" u="none">
                <a:solidFill>
                  <a:schemeClr val="dk2"/>
                </a:solidFill>
                <a:latin typeface="Calibri"/>
                <a:ea typeface="Calibri"/>
                <a:cs typeface="Calibri"/>
                <a:sym typeface="Calibri"/>
              </a:rPr>
              <a:t>... Advices from OISEP</a:t>
            </a:r>
            <a:endParaRPr>
              <a:solidFill>
                <a:schemeClr val="dk2"/>
              </a:solidFill>
            </a:endParaRPr>
          </a:p>
        </p:txBody>
      </p:sp>
      <p:sp>
        <p:nvSpPr>
          <p:cNvPr id="638" name="Google Shape;638;p59"/>
          <p:cNvSpPr txBox="1">
            <a:spLocks noGrp="1"/>
          </p:cNvSpPr>
          <p:nvPr>
            <p:ph type="subTitle" idx="1"/>
          </p:nvPr>
        </p:nvSpPr>
        <p:spPr>
          <a:xfrm>
            <a:off x="1003900" y="1238974"/>
            <a:ext cx="7850100" cy="5545500"/>
          </a:xfrm>
          <a:prstGeom prst="rect">
            <a:avLst/>
          </a:prstGeom>
          <a:noFill/>
          <a:ln>
            <a:noFill/>
          </a:ln>
        </p:spPr>
        <p:txBody>
          <a:bodyPr spcFirstLastPara="1" wrap="square" lIns="91425" tIns="45700" rIns="91425" bIns="45700" anchor="t" anchorCtr="0">
            <a:noAutofit/>
          </a:bodyPr>
          <a:lstStyle/>
          <a:p>
            <a:pPr marL="571500" lvl="0" indent="-444500" algn="just" rtl="0">
              <a:lnSpc>
                <a:spcPct val="80000"/>
              </a:lnSpc>
              <a:spcBef>
                <a:spcPts val="0"/>
              </a:spcBef>
              <a:spcAft>
                <a:spcPts val="0"/>
              </a:spcAft>
              <a:buClr>
                <a:srgbClr val="888888"/>
              </a:buClr>
              <a:buSzPts val="2000"/>
              <a:buFont typeface="Arial"/>
              <a:buNone/>
            </a:pPr>
            <a:endParaRPr sz="2000" b="0" i="0" u="none">
              <a:solidFill>
                <a:schemeClr val="accent1"/>
              </a:solidFill>
              <a:latin typeface="Calibri"/>
              <a:ea typeface="Calibri"/>
              <a:cs typeface="Calibri"/>
              <a:sym typeface="Calibri"/>
            </a:endParaRPr>
          </a:p>
          <a:p>
            <a:pPr marL="571500" lvl="0" indent="-571500" algn="just" rtl="0">
              <a:lnSpc>
                <a:spcPct val="80000"/>
              </a:lnSpc>
              <a:spcBef>
                <a:spcPts val="400"/>
              </a:spcBef>
              <a:spcAft>
                <a:spcPts val="0"/>
              </a:spcAft>
              <a:buClr>
                <a:schemeClr val="dk2"/>
              </a:buClr>
              <a:buSzPts val="1800"/>
              <a:buFont typeface="Arial"/>
              <a:buChar char="•"/>
            </a:pPr>
            <a:r>
              <a:rPr lang="en-US" sz="2000" b="0" i="0" u="none">
                <a:solidFill>
                  <a:schemeClr val="accent1"/>
                </a:solidFill>
                <a:latin typeface="Calibri"/>
                <a:ea typeface="Calibri"/>
                <a:cs typeface="Calibri"/>
                <a:sym typeface="Calibri"/>
              </a:rPr>
              <a:t>Read the History of the country you are visiting.</a:t>
            </a:r>
            <a:endParaRPr sz="2000">
              <a:solidFill>
                <a:schemeClr val="accent1"/>
              </a:solidFill>
            </a:endParaRPr>
          </a:p>
          <a:p>
            <a:pPr marL="571500" lvl="0" indent="-342900" algn="just" rtl="0">
              <a:lnSpc>
                <a:spcPct val="80000"/>
              </a:lnSpc>
              <a:spcBef>
                <a:spcPts val="400"/>
              </a:spcBef>
              <a:spcAft>
                <a:spcPts val="0"/>
              </a:spcAft>
              <a:buClr>
                <a:schemeClr val="dk2"/>
              </a:buClr>
              <a:buSzPts val="1800"/>
              <a:buFont typeface="Arial"/>
              <a:buNone/>
            </a:pPr>
            <a:endParaRPr sz="2000" b="0" i="0" u="none">
              <a:solidFill>
                <a:schemeClr val="accent1"/>
              </a:solidFill>
              <a:latin typeface="Calibri"/>
              <a:ea typeface="Calibri"/>
              <a:cs typeface="Calibri"/>
              <a:sym typeface="Calibri"/>
            </a:endParaRPr>
          </a:p>
          <a:p>
            <a:pPr marL="571500" lvl="0" indent="-571500" algn="just" rtl="0">
              <a:lnSpc>
                <a:spcPct val="115000"/>
              </a:lnSpc>
              <a:spcBef>
                <a:spcPts val="400"/>
              </a:spcBef>
              <a:spcAft>
                <a:spcPts val="0"/>
              </a:spcAft>
              <a:buClr>
                <a:schemeClr val="dk2"/>
              </a:buClr>
              <a:buSzPts val="1800"/>
              <a:buFont typeface="Arial"/>
              <a:buChar char="•"/>
            </a:pPr>
            <a:r>
              <a:rPr lang="en-US" sz="2000" b="0" i="0" u="none">
                <a:solidFill>
                  <a:schemeClr val="accent1"/>
                </a:solidFill>
                <a:latin typeface="Calibri"/>
                <a:ea typeface="Calibri"/>
                <a:cs typeface="Calibri"/>
                <a:sym typeface="Calibri"/>
              </a:rPr>
              <a:t>Prepare yourself for the questions that you might receive about Türkiye/your home country. Make sure you have the relevant knowledge about the topic. Do not take anything personal. </a:t>
            </a:r>
            <a:endParaRPr sz="2000">
              <a:solidFill>
                <a:schemeClr val="accent1"/>
              </a:solidFill>
            </a:endParaRPr>
          </a:p>
          <a:p>
            <a:pPr marL="114300" lvl="0" indent="0" algn="just" rtl="0">
              <a:lnSpc>
                <a:spcPct val="115000"/>
              </a:lnSpc>
              <a:spcBef>
                <a:spcPts val="400"/>
              </a:spcBef>
              <a:spcAft>
                <a:spcPts val="0"/>
              </a:spcAft>
              <a:buClr>
                <a:schemeClr val="dk2"/>
              </a:buClr>
              <a:buSzPts val="1800"/>
              <a:buNone/>
            </a:pPr>
            <a:endParaRPr sz="2000" b="0" i="0" u="none">
              <a:solidFill>
                <a:schemeClr val="accent1"/>
              </a:solidFill>
              <a:latin typeface="Calibri"/>
              <a:ea typeface="Calibri"/>
              <a:cs typeface="Calibri"/>
              <a:sym typeface="Calibri"/>
            </a:endParaRPr>
          </a:p>
          <a:p>
            <a:pPr marL="571500" lvl="0" indent="-571500" algn="just" rtl="0">
              <a:lnSpc>
                <a:spcPct val="80000"/>
              </a:lnSpc>
              <a:spcBef>
                <a:spcPts val="400"/>
              </a:spcBef>
              <a:spcAft>
                <a:spcPts val="0"/>
              </a:spcAft>
              <a:buClr>
                <a:schemeClr val="dk2"/>
              </a:buClr>
              <a:buSzPts val="1800"/>
              <a:buFont typeface="Arial"/>
              <a:buChar char="•"/>
            </a:pPr>
            <a:r>
              <a:rPr lang="en-US" sz="2000" b="0" i="0" u="none">
                <a:solidFill>
                  <a:schemeClr val="accent1"/>
                </a:solidFill>
                <a:latin typeface="Calibri"/>
                <a:ea typeface="Calibri"/>
                <a:cs typeface="Calibri"/>
                <a:sym typeface="Calibri"/>
              </a:rPr>
              <a:t>Follow the written rules of the country you are visiting.</a:t>
            </a:r>
            <a:endParaRPr sz="2000">
              <a:solidFill>
                <a:schemeClr val="accent1"/>
              </a:solidFill>
            </a:endParaRPr>
          </a:p>
          <a:p>
            <a:pPr marL="571500" lvl="0" indent="-342900" algn="just" rtl="0">
              <a:lnSpc>
                <a:spcPct val="80000"/>
              </a:lnSpc>
              <a:spcBef>
                <a:spcPts val="400"/>
              </a:spcBef>
              <a:spcAft>
                <a:spcPts val="0"/>
              </a:spcAft>
              <a:buClr>
                <a:schemeClr val="dk2"/>
              </a:buClr>
              <a:buSzPts val="1800"/>
              <a:buFont typeface="Arial"/>
              <a:buNone/>
            </a:pPr>
            <a:endParaRPr sz="2000" b="0" i="0" u="none">
              <a:solidFill>
                <a:schemeClr val="accent1"/>
              </a:solidFill>
              <a:latin typeface="Calibri"/>
              <a:ea typeface="Calibri"/>
              <a:cs typeface="Calibri"/>
              <a:sym typeface="Calibri"/>
            </a:endParaRPr>
          </a:p>
          <a:p>
            <a:pPr marL="571500" lvl="0" indent="-571500" algn="just" rtl="0">
              <a:lnSpc>
                <a:spcPct val="80000"/>
              </a:lnSpc>
              <a:spcBef>
                <a:spcPts val="400"/>
              </a:spcBef>
              <a:spcAft>
                <a:spcPts val="0"/>
              </a:spcAft>
              <a:buClr>
                <a:schemeClr val="dk2"/>
              </a:buClr>
              <a:buSzPts val="1800"/>
              <a:buFont typeface="Arial"/>
              <a:buChar char="•"/>
            </a:pPr>
            <a:r>
              <a:rPr lang="en-US" sz="2000" b="0" i="0" u="none">
                <a:solidFill>
                  <a:schemeClr val="accent1"/>
                </a:solidFill>
                <a:latin typeface="Calibri"/>
                <a:ea typeface="Calibri"/>
                <a:cs typeface="Calibri"/>
                <a:sym typeface="Calibri"/>
              </a:rPr>
              <a:t>Carry the photocopies of the official documents; passport, residence permit etc. </a:t>
            </a:r>
            <a:endParaRPr sz="2000">
              <a:solidFill>
                <a:schemeClr val="accent1"/>
              </a:solidFill>
            </a:endParaRPr>
          </a:p>
          <a:p>
            <a:pPr marL="571500" lvl="0" indent="-444500" algn="just" rtl="0">
              <a:lnSpc>
                <a:spcPct val="80000"/>
              </a:lnSpc>
              <a:spcBef>
                <a:spcPts val="400"/>
              </a:spcBef>
              <a:spcAft>
                <a:spcPts val="0"/>
              </a:spcAft>
              <a:buClr>
                <a:srgbClr val="888888"/>
              </a:buClr>
              <a:buSzPts val="2000"/>
              <a:buFont typeface="Arial"/>
              <a:buNone/>
            </a:pPr>
            <a:endParaRPr sz="2000" b="0" i="0" u="none">
              <a:solidFill>
                <a:schemeClr val="accent1"/>
              </a:solidFill>
              <a:latin typeface="Calibri"/>
              <a:ea typeface="Calibri"/>
              <a:cs typeface="Calibri"/>
              <a:sym typeface="Calibri"/>
            </a:endParaRPr>
          </a:p>
          <a:p>
            <a:pPr marL="571500" lvl="0" indent="-571500" algn="just" rtl="0">
              <a:lnSpc>
                <a:spcPct val="115000"/>
              </a:lnSpc>
              <a:spcBef>
                <a:spcPts val="400"/>
              </a:spcBef>
              <a:spcAft>
                <a:spcPts val="0"/>
              </a:spcAft>
              <a:buClr>
                <a:schemeClr val="dk2"/>
              </a:buClr>
              <a:buSzPts val="1800"/>
              <a:buFont typeface="Arial"/>
              <a:buChar char="•"/>
            </a:pPr>
            <a:r>
              <a:rPr lang="en-US" sz="2000" b="0" i="0" u="none">
                <a:solidFill>
                  <a:schemeClr val="accent1"/>
                </a:solidFill>
                <a:latin typeface="Calibri"/>
                <a:ea typeface="Calibri"/>
                <a:cs typeface="Calibri"/>
                <a:sym typeface="Calibri"/>
              </a:rPr>
              <a:t>You can find this presentation and the necessary documents at our </a:t>
            </a:r>
            <a:r>
              <a:rPr lang="en-US" sz="2000">
                <a:solidFill>
                  <a:schemeClr val="accent1"/>
                </a:solidFill>
              </a:rPr>
              <a:t>webpage</a:t>
            </a:r>
            <a:r>
              <a:rPr lang="en-US" sz="2000" b="0" i="0" u="none">
                <a:solidFill>
                  <a:schemeClr val="accent1"/>
                </a:solidFill>
                <a:latin typeface="Calibri"/>
                <a:ea typeface="Calibri"/>
                <a:cs typeface="Calibri"/>
                <a:sym typeface="Calibri"/>
              </a:rPr>
              <a:t> </a:t>
            </a:r>
            <a:r>
              <a:rPr lang="en-US" sz="2000">
                <a:solidFill>
                  <a:schemeClr val="accent1"/>
                </a:solidFill>
              </a:rPr>
              <a:t>(Outgoing Student’s Oritentation - please click here)</a:t>
            </a:r>
            <a:endParaRPr sz="2000">
              <a:solidFill>
                <a:schemeClr val="accent1"/>
              </a:solidFill>
            </a:endParaRPr>
          </a:p>
          <a:p>
            <a:pPr marL="0" lvl="0" indent="0" algn="just" rtl="0">
              <a:lnSpc>
                <a:spcPct val="115000"/>
              </a:lnSpc>
              <a:spcBef>
                <a:spcPts val="400"/>
              </a:spcBef>
              <a:spcAft>
                <a:spcPts val="0"/>
              </a:spcAft>
              <a:buNone/>
            </a:pPr>
            <a:r>
              <a:rPr lang="en-US" sz="2000">
                <a:solidFill>
                  <a:schemeClr val="accent1"/>
                </a:solidFill>
              </a:rPr>
              <a:t>        </a:t>
            </a:r>
            <a:r>
              <a:rPr lang="en-US" sz="1600" b="1">
                <a:solidFill>
                  <a:schemeClr val="accent1"/>
                </a:solidFill>
              </a:rPr>
              <a:t>https://w3.bilkent.edu.tr/bilkent/outgoing-students/outgoing-students-oritentation/</a:t>
            </a:r>
            <a:endParaRPr sz="16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dk2"/>
              </a:buClr>
              <a:buSzPts val="1800"/>
              <a:buFont typeface="Arial"/>
              <a:buNone/>
            </a:pPr>
            <a:endParaRPr sz="2000" b="0"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dk2"/>
              </a:buClr>
              <a:buSzPts val="1800"/>
              <a:buFont typeface="Arial"/>
              <a:buNone/>
            </a:pPr>
            <a:endParaRPr sz="2000" b="1" i="0" u="none">
              <a:solidFill>
                <a:schemeClr val="accent1"/>
              </a:solidFill>
              <a:latin typeface="Calibri"/>
              <a:ea typeface="Calibri"/>
              <a:cs typeface="Calibri"/>
              <a:sym typeface="Calibri"/>
            </a:endParaRPr>
          </a:p>
          <a:p>
            <a:pPr marL="571500" lvl="0" indent="-444500" algn="just" rtl="0">
              <a:lnSpc>
                <a:spcPct val="80000"/>
              </a:lnSpc>
              <a:spcBef>
                <a:spcPts val="400"/>
              </a:spcBef>
              <a:spcAft>
                <a:spcPts val="0"/>
              </a:spcAft>
              <a:buClr>
                <a:srgbClr val="888888"/>
              </a:buClr>
              <a:buSzPts val="20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dk2"/>
              </a:buClr>
              <a:buSzPts val="1800"/>
              <a:buFont typeface="Arial"/>
              <a:buNone/>
            </a:pPr>
            <a:endParaRPr sz="2000" b="1" i="0" u="none">
              <a:solidFill>
                <a:schemeClr val="accent1"/>
              </a:solidFill>
              <a:latin typeface="Calibri"/>
              <a:ea typeface="Calibri"/>
              <a:cs typeface="Calibri"/>
              <a:sym typeface="Calibri"/>
            </a:endParaRPr>
          </a:p>
          <a:p>
            <a:pPr marL="571500" lvl="0" indent="-342900" algn="just" rtl="0">
              <a:lnSpc>
                <a:spcPct val="80000"/>
              </a:lnSpc>
              <a:spcBef>
                <a:spcPts val="400"/>
              </a:spcBef>
              <a:spcAft>
                <a:spcPts val="0"/>
              </a:spcAft>
              <a:buClr>
                <a:schemeClr val="dk2"/>
              </a:buClr>
              <a:buSzPts val="1800"/>
              <a:buFont typeface="Arial"/>
              <a:buNone/>
            </a:pPr>
            <a:endParaRPr sz="2000" b="1" i="0" u="none">
              <a:solidFill>
                <a:schemeClr val="accent1"/>
              </a:solidFill>
              <a:latin typeface="Calibri"/>
              <a:ea typeface="Calibri"/>
              <a:cs typeface="Calibri"/>
              <a:sym typeface="Calibri"/>
            </a:endParaRPr>
          </a:p>
          <a:p>
            <a:pPr marL="342900" lvl="0" indent="-215900" algn="just" rtl="0">
              <a:lnSpc>
                <a:spcPct val="100000"/>
              </a:lnSpc>
              <a:spcBef>
                <a:spcPts val="400"/>
              </a:spcBef>
              <a:spcAft>
                <a:spcPts val="0"/>
              </a:spcAft>
              <a:buClr>
                <a:srgbClr val="888888"/>
              </a:buClr>
              <a:buSzPts val="2000"/>
              <a:buFont typeface="Arial"/>
              <a:buNone/>
            </a:pPr>
            <a:endParaRPr sz="2000" b="1" i="0" u="none">
              <a:solidFill>
                <a:schemeClr val="accent1"/>
              </a:solidFill>
              <a:latin typeface="Calibri"/>
              <a:ea typeface="Calibri"/>
              <a:cs typeface="Calibri"/>
              <a:sym typeface="Calibri"/>
            </a:endParaRPr>
          </a:p>
        </p:txBody>
      </p:sp>
      <p:pic>
        <p:nvPicPr>
          <p:cNvPr id="639" name="Google Shape;639;p59"/>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640" name="Google Shape;640;p59"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g304d3342bf3_0_2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46" name="Google Shape;646;g304d3342bf3_0_20"/>
          <p:cNvSpPr txBox="1">
            <a:spLocks noGrp="1"/>
          </p:cNvSpPr>
          <p:nvPr>
            <p:ph type="title"/>
          </p:nvPr>
        </p:nvSpPr>
        <p:spPr>
          <a:xfrm>
            <a:off x="1971155" y="242888"/>
            <a:ext cx="5655714"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04A7B"/>
              </a:buClr>
              <a:buSzPts val="3200"/>
              <a:buFont typeface="Calibri"/>
              <a:buNone/>
            </a:pPr>
            <a:r>
              <a:rPr lang="en-US" sz="2800" b="1" i="0" u="none">
                <a:solidFill>
                  <a:schemeClr val="dk2"/>
                </a:solidFill>
                <a:latin typeface="Calibri"/>
                <a:ea typeface="Calibri"/>
                <a:cs typeface="Calibri"/>
                <a:sym typeface="Calibri"/>
              </a:rPr>
              <a:t>Important Reminder for e-mails and phone calls</a:t>
            </a:r>
            <a:endParaRPr sz="2800">
              <a:solidFill>
                <a:schemeClr val="dk2"/>
              </a:solidFill>
            </a:endParaRPr>
          </a:p>
        </p:txBody>
      </p:sp>
      <p:sp>
        <p:nvSpPr>
          <p:cNvPr id="647" name="Google Shape;647;g304d3342bf3_0_20"/>
          <p:cNvSpPr txBox="1">
            <a:spLocks noGrp="1"/>
          </p:cNvSpPr>
          <p:nvPr>
            <p:ph type="body" idx="1"/>
          </p:nvPr>
        </p:nvSpPr>
        <p:spPr>
          <a:xfrm>
            <a:off x="1971155" y="1699115"/>
            <a:ext cx="6324356" cy="393577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558ED5"/>
              </a:buClr>
              <a:buSzPts val="2800"/>
              <a:buFont typeface="Arial"/>
              <a:buNone/>
            </a:pPr>
            <a:r>
              <a:rPr lang="en-US" sz="2000" b="0" i="0" u="none" strike="noStrike" cap="none">
                <a:solidFill>
                  <a:schemeClr val="accent1"/>
                </a:solidFill>
                <a:latin typeface="Calibri"/>
                <a:ea typeface="Calibri"/>
                <a:cs typeface="Calibri"/>
                <a:sym typeface="Calibri"/>
              </a:rPr>
              <a:t>We kindly request you to write:</a:t>
            </a:r>
            <a:endParaRPr sz="2000">
              <a:solidFill>
                <a:schemeClr val="accent1"/>
              </a:solidFill>
            </a:endParaRPr>
          </a:p>
          <a:p>
            <a:pPr marL="0" marR="0" lvl="0" indent="0" algn="just" rtl="0">
              <a:lnSpc>
                <a:spcPct val="100000"/>
              </a:lnSpc>
              <a:spcBef>
                <a:spcPts val="560"/>
              </a:spcBef>
              <a:spcAft>
                <a:spcPts val="0"/>
              </a:spcAft>
              <a:buClr>
                <a:srgbClr val="558ED5"/>
              </a:buClr>
              <a:buSzPts val="2800"/>
              <a:buFont typeface="Arial"/>
              <a:buChar char="•"/>
            </a:pPr>
            <a:r>
              <a:rPr lang="en-US" sz="2000" b="0" i="0" u="none" strike="noStrike" cap="none">
                <a:solidFill>
                  <a:schemeClr val="accent1"/>
                </a:solidFill>
                <a:latin typeface="Calibri"/>
                <a:ea typeface="Calibri"/>
                <a:cs typeface="Calibri"/>
                <a:sym typeface="Calibri"/>
              </a:rPr>
              <a:t>Your name, </a:t>
            </a:r>
            <a:endParaRPr sz="2000">
              <a:solidFill>
                <a:schemeClr val="accent1"/>
              </a:solidFill>
            </a:endParaRPr>
          </a:p>
          <a:p>
            <a:pPr marL="0" marR="0" lvl="0" indent="0" algn="just" rtl="0">
              <a:lnSpc>
                <a:spcPct val="100000"/>
              </a:lnSpc>
              <a:spcBef>
                <a:spcPts val="560"/>
              </a:spcBef>
              <a:spcAft>
                <a:spcPts val="0"/>
              </a:spcAft>
              <a:buClr>
                <a:srgbClr val="558ED5"/>
              </a:buClr>
              <a:buSzPts val="2800"/>
              <a:buFont typeface="Arial"/>
              <a:buChar char="•"/>
            </a:pPr>
            <a:r>
              <a:rPr lang="en-US" sz="2000" b="0" i="0" u="none" strike="noStrike" cap="none">
                <a:solidFill>
                  <a:schemeClr val="accent1"/>
                </a:solidFill>
                <a:latin typeface="Calibri"/>
                <a:ea typeface="Calibri"/>
                <a:cs typeface="Calibri"/>
                <a:sym typeface="Calibri"/>
              </a:rPr>
              <a:t>Surname, </a:t>
            </a:r>
            <a:endParaRPr sz="2000">
              <a:solidFill>
                <a:schemeClr val="accent1"/>
              </a:solidFill>
            </a:endParaRPr>
          </a:p>
          <a:p>
            <a:pPr marL="0" marR="0" lvl="0" indent="0" algn="just" rtl="0">
              <a:lnSpc>
                <a:spcPct val="100000"/>
              </a:lnSpc>
              <a:spcBef>
                <a:spcPts val="560"/>
              </a:spcBef>
              <a:spcAft>
                <a:spcPts val="0"/>
              </a:spcAft>
              <a:buClr>
                <a:srgbClr val="558ED5"/>
              </a:buClr>
              <a:buSzPts val="2800"/>
              <a:buFont typeface="Arial"/>
              <a:buChar char="•"/>
            </a:pPr>
            <a:r>
              <a:rPr lang="en-US" sz="2000" b="0" i="0" u="none" strike="noStrike" cap="none">
                <a:solidFill>
                  <a:schemeClr val="accent1"/>
                </a:solidFill>
                <a:latin typeface="Calibri"/>
                <a:ea typeface="Calibri"/>
                <a:cs typeface="Calibri"/>
                <a:sym typeface="Calibri"/>
              </a:rPr>
              <a:t>Department</a:t>
            </a:r>
            <a:endParaRPr sz="2000">
              <a:solidFill>
                <a:schemeClr val="accent1"/>
              </a:solidFill>
            </a:endParaRPr>
          </a:p>
          <a:p>
            <a:pPr marL="0" marR="0" lvl="0" indent="0" algn="just" rtl="0">
              <a:lnSpc>
                <a:spcPct val="100000"/>
              </a:lnSpc>
              <a:spcBef>
                <a:spcPts val="560"/>
              </a:spcBef>
              <a:spcAft>
                <a:spcPts val="0"/>
              </a:spcAft>
              <a:buClr>
                <a:srgbClr val="558ED5"/>
              </a:buClr>
              <a:buSzPts val="2800"/>
              <a:buFont typeface="Arial"/>
              <a:buChar char="•"/>
            </a:pPr>
            <a:r>
              <a:rPr lang="en-US" sz="2000" b="0" i="0" u="none" strike="noStrike" cap="none">
                <a:solidFill>
                  <a:schemeClr val="accent1"/>
                </a:solidFill>
                <a:latin typeface="Calibri"/>
                <a:ea typeface="Calibri"/>
                <a:cs typeface="Calibri"/>
                <a:sym typeface="Calibri"/>
              </a:rPr>
              <a:t>ID number at the end of </a:t>
            </a:r>
            <a:r>
              <a:rPr lang="en-US" sz="2000" b="0" i="0" u="sng" strike="noStrike" cap="none">
                <a:solidFill>
                  <a:schemeClr val="accent1"/>
                </a:solidFill>
                <a:latin typeface="Calibri"/>
                <a:ea typeface="Calibri"/>
                <a:cs typeface="Calibri"/>
                <a:sym typeface="Calibri"/>
              </a:rPr>
              <a:t>all your e-mails and also provide it to us during your phone calls</a:t>
            </a:r>
            <a:r>
              <a:rPr lang="en-US" sz="2000" b="0" i="0" u="none" strike="noStrike" cap="none">
                <a:solidFill>
                  <a:schemeClr val="accent1"/>
                </a:solidFill>
                <a:latin typeface="Calibri"/>
                <a:ea typeface="Calibri"/>
                <a:cs typeface="Calibri"/>
                <a:sym typeface="Calibri"/>
              </a:rPr>
              <a:t>! </a:t>
            </a:r>
            <a:endParaRPr sz="2000">
              <a:solidFill>
                <a:schemeClr val="accent1"/>
              </a:solidFill>
            </a:endParaRPr>
          </a:p>
          <a:p>
            <a:pPr marL="0" marR="0" lvl="0" indent="0" algn="just" rtl="0">
              <a:lnSpc>
                <a:spcPct val="100000"/>
              </a:lnSpc>
              <a:spcBef>
                <a:spcPts val="560"/>
              </a:spcBef>
              <a:spcAft>
                <a:spcPts val="0"/>
              </a:spcAft>
              <a:buClr>
                <a:schemeClr val="dk1"/>
              </a:buClr>
              <a:buSzPts val="2800"/>
              <a:buFont typeface="Arial"/>
              <a:buNone/>
            </a:pPr>
            <a:endParaRPr sz="2000" b="0" i="0" u="none" strike="noStrike" cap="none">
              <a:solidFill>
                <a:schemeClr val="accent1"/>
              </a:solidFill>
              <a:latin typeface="Calibri"/>
              <a:ea typeface="Calibri"/>
              <a:cs typeface="Calibri"/>
              <a:sym typeface="Calibri"/>
            </a:endParaRPr>
          </a:p>
          <a:p>
            <a:pPr marL="0" marR="0" lvl="0" indent="0" algn="just" rtl="0">
              <a:lnSpc>
                <a:spcPct val="100000"/>
              </a:lnSpc>
              <a:spcBef>
                <a:spcPts val="560"/>
              </a:spcBef>
              <a:spcAft>
                <a:spcPts val="0"/>
              </a:spcAft>
              <a:buClr>
                <a:srgbClr val="558ED5"/>
              </a:buClr>
              <a:buSzPts val="2800"/>
              <a:buFont typeface="Arial"/>
              <a:buNone/>
            </a:pPr>
            <a:r>
              <a:rPr lang="en-US" sz="2000" b="0" i="0" u="none" strike="noStrike" cap="none">
                <a:solidFill>
                  <a:schemeClr val="accent1"/>
                </a:solidFill>
                <a:latin typeface="Calibri"/>
                <a:ea typeface="Calibri"/>
                <a:cs typeface="Calibri"/>
                <a:sym typeface="Calibri"/>
              </a:rPr>
              <a:t>Also, use </a:t>
            </a:r>
            <a:r>
              <a:rPr lang="en-US" sz="2000" b="0" i="0" u="none" strike="noStrike" cap="none">
                <a:solidFill>
                  <a:schemeClr val="accent2"/>
                </a:solidFill>
                <a:latin typeface="Calibri"/>
                <a:ea typeface="Calibri"/>
                <a:cs typeface="Calibri"/>
                <a:sym typeface="Calibri"/>
              </a:rPr>
              <a:t>@bilkent.edu.tr </a:t>
            </a:r>
            <a:r>
              <a:rPr lang="en-US" sz="2000" b="0" i="0" u="none" strike="noStrike" cap="none">
                <a:solidFill>
                  <a:schemeClr val="accent1"/>
                </a:solidFill>
                <a:latin typeface="Calibri"/>
                <a:ea typeface="Calibri"/>
                <a:cs typeface="Calibri"/>
                <a:sym typeface="Calibri"/>
              </a:rPr>
              <a:t>mail accounts only, for all your correspondence </a:t>
            </a:r>
            <a:r>
              <a:rPr lang="en-US" sz="2000" b="0" i="0" u="sng" strike="noStrike" cap="none">
                <a:solidFill>
                  <a:schemeClr val="accent1"/>
                </a:solidFill>
                <a:latin typeface="Calibri"/>
                <a:ea typeface="Calibri"/>
                <a:cs typeface="Calibri"/>
                <a:sym typeface="Calibri"/>
              </a:rPr>
              <a:t>with us and partner universities.</a:t>
            </a:r>
            <a:endParaRPr sz="2000">
              <a:solidFill>
                <a:schemeClr val="accent1"/>
              </a:solidFill>
            </a:endParaRPr>
          </a:p>
          <a:p>
            <a:pPr marL="342900" marR="0" lvl="0" indent="-165100" algn="l" rtl="0">
              <a:lnSpc>
                <a:spcPct val="100000"/>
              </a:lnSpc>
              <a:spcBef>
                <a:spcPts val="560"/>
              </a:spcBef>
              <a:spcAft>
                <a:spcPts val="0"/>
              </a:spcAft>
              <a:buClr>
                <a:schemeClr val="dk1"/>
              </a:buClr>
              <a:buSzPts val="2800"/>
              <a:buFont typeface="Arial"/>
              <a:buNone/>
            </a:pPr>
            <a:endParaRPr sz="2000" b="0" i="0" u="sng">
              <a:solidFill>
                <a:schemeClr val="accent1"/>
              </a:solidFill>
              <a:latin typeface="Calibri"/>
              <a:ea typeface="Calibri"/>
              <a:cs typeface="Calibri"/>
              <a:sym typeface="Calibri"/>
            </a:endParaRPr>
          </a:p>
        </p:txBody>
      </p:sp>
      <p:pic>
        <p:nvPicPr>
          <p:cNvPr id="648" name="Google Shape;648;g304d3342bf3_0_20" descr="C:\Users\PC\AppData\Local\Microsoft\Windows\INetCache\IE\23HWLN4F\emblem-important[1].png"/>
          <p:cNvPicPr preferRelativeResize="0"/>
          <p:nvPr/>
        </p:nvPicPr>
        <p:blipFill rotWithShape="1">
          <a:blip r:embed="rId4">
            <a:alphaModFix/>
          </a:blip>
          <a:srcRect/>
          <a:stretch/>
        </p:blipFill>
        <p:spPr>
          <a:xfrm>
            <a:off x="7924800" y="77910"/>
            <a:ext cx="1219200" cy="1219200"/>
          </a:xfrm>
          <a:prstGeom prst="rect">
            <a:avLst/>
          </a:prstGeom>
          <a:noFill/>
          <a:ln>
            <a:noFill/>
          </a:ln>
        </p:spPr>
      </p:pic>
      <p:pic>
        <p:nvPicPr>
          <p:cNvPr id="649" name="Google Shape;649;g304d3342bf3_0_20"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6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55" name="Google Shape;655;p61"/>
          <p:cNvSpPr txBox="1">
            <a:spLocks noGrp="1"/>
          </p:cNvSpPr>
          <p:nvPr>
            <p:ph type="title"/>
          </p:nvPr>
        </p:nvSpPr>
        <p:spPr>
          <a:xfrm>
            <a:off x="457200" y="274637"/>
            <a:ext cx="8229600" cy="7064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b="0" i="0" u="none">
                <a:solidFill>
                  <a:schemeClr val="dk1"/>
                </a:solidFill>
                <a:latin typeface="Calibri"/>
                <a:ea typeface="Calibri"/>
                <a:cs typeface="Calibri"/>
                <a:sym typeface="Calibri"/>
              </a:rPr>
              <a:t>CHECKLIST</a:t>
            </a:r>
            <a:endParaRPr/>
          </a:p>
        </p:txBody>
      </p:sp>
      <p:pic>
        <p:nvPicPr>
          <p:cNvPr id="656" name="Google Shape;656;p61"/>
          <p:cNvPicPr preferRelativeResize="0"/>
          <p:nvPr/>
        </p:nvPicPr>
        <p:blipFill rotWithShape="1">
          <a:blip r:embed="rId4">
            <a:alphaModFix/>
          </a:blip>
          <a:srcRect/>
          <a:stretch/>
        </p:blipFill>
        <p:spPr>
          <a:xfrm>
            <a:off x="809469" y="871659"/>
            <a:ext cx="7525062" cy="5625388"/>
          </a:xfrm>
          <a:prstGeom prst="rect">
            <a:avLst/>
          </a:prstGeom>
          <a:noFill/>
          <a:ln>
            <a:noFill/>
          </a:ln>
        </p:spPr>
      </p:pic>
      <p:cxnSp>
        <p:nvCxnSpPr>
          <p:cNvPr id="657" name="Google Shape;657;p61"/>
          <p:cNvCxnSpPr/>
          <p:nvPr/>
        </p:nvCxnSpPr>
        <p:spPr>
          <a:xfrm>
            <a:off x="469650" y="4860125"/>
            <a:ext cx="8204700" cy="31200"/>
          </a:xfrm>
          <a:prstGeom prst="straightConnector1">
            <a:avLst/>
          </a:prstGeom>
          <a:noFill/>
          <a:ln w="38100" cap="flat" cmpd="sng">
            <a:solidFill>
              <a:schemeClr val="dk1"/>
            </a:solidFill>
            <a:prstDash val="solid"/>
            <a:round/>
            <a:headEnd type="none" w="sm" len="sm"/>
            <a:tailEnd type="none" w="sm" len="sm"/>
          </a:ln>
        </p:spPr>
      </p:cxnSp>
      <p:pic>
        <p:nvPicPr>
          <p:cNvPr id="658" name="Google Shape;658;p61"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6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64" name="Google Shape;664;p62"/>
          <p:cNvSpPr txBox="1">
            <a:spLocks noGrp="1"/>
          </p:cNvSpPr>
          <p:nvPr>
            <p:ph type="ctrTitle"/>
          </p:nvPr>
        </p:nvSpPr>
        <p:spPr>
          <a:xfrm>
            <a:off x="539750" y="1196975"/>
            <a:ext cx="8208962" cy="133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479C8"/>
              </a:buClr>
              <a:buSzPts val="4000"/>
              <a:buFont typeface="Calibri"/>
              <a:buNone/>
            </a:pPr>
            <a:r>
              <a:rPr lang="en-US" sz="4000" b="1" i="0" u="none">
                <a:solidFill>
                  <a:schemeClr val="dk2"/>
                </a:solidFill>
                <a:latin typeface="Calibri"/>
                <a:ea typeface="Calibri"/>
                <a:cs typeface="Calibri"/>
                <a:sym typeface="Calibri"/>
              </a:rPr>
              <a:t>WE HOPE YOU HAVE A GREAT </a:t>
            </a:r>
            <a:r>
              <a:rPr lang="en-US" sz="3600" b="1" i="0" u="none">
                <a:solidFill>
                  <a:schemeClr val="dk2"/>
                </a:solidFill>
                <a:latin typeface="Calibri"/>
                <a:ea typeface="Calibri"/>
                <a:cs typeface="Calibri"/>
                <a:sym typeface="Calibri"/>
              </a:rPr>
              <a:t>EXCHANGE</a:t>
            </a:r>
            <a:r>
              <a:rPr lang="en-US" sz="4000" b="1" i="0" u="none">
                <a:solidFill>
                  <a:schemeClr val="dk2"/>
                </a:solidFill>
              </a:rPr>
              <a:t> EXPERIENCE!!!!!</a:t>
            </a:r>
            <a:endParaRPr>
              <a:solidFill>
                <a:schemeClr val="dk2"/>
              </a:solidFill>
            </a:endParaRPr>
          </a:p>
        </p:txBody>
      </p:sp>
      <p:pic>
        <p:nvPicPr>
          <p:cNvPr id="665" name="Google Shape;665;p62"/>
          <p:cNvPicPr preferRelativeResize="0"/>
          <p:nvPr/>
        </p:nvPicPr>
        <p:blipFill rotWithShape="1">
          <a:blip r:embed="rId4">
            <a:alphaModFix/>
          </a:blip>
          <a:srcRect/>
          <a:stretch/>
        </p:blipFill>
        <p:spPr>
          <a:xfrm>
            <a:off x="179387" y="188912"/>
            <a:ext cx="895350" cy="1152525"/>
          </a:xfrm>
          <a:prstGeom prst="rect">
            <a:avLst/>
          </a:prstGeom>
          <a:noFill/>
          <a:ln>
            <a:noFill/>
          </a:ln>
        </p:spPr>
      </p:pic>
      <p:pic>
        <p:nvPicPr>
          <p:cNvPr id="666" name="Google Shape;666;p62" descr="tr-amblem"/>
          <p:cNvPicPr preferRelativeResize="0"/>
          <p:nvPr/>
        </p:nvPicPr>
        <p:blipFill rotWithShape="1">
          <a:blip r:embed="rId5">
            <a:alphaModFix/>
          </a:blip>
          <a:srcRect/>
          <a:stretch/>
        </p:blipFill>
        <p:spPr>
          <a:xfrm>
            <a:off x="107950" y="115887"/>
            <a:ext cx="1187450" cy="1187450"/>
          </a:xfrm>
          <a:prstGeom prst="rect">
            <a:avLst/>
          </a:prstGeom>
          <a:noFill/>
          <a:ln>
            <a:noFill/>
          </a:ln>
        </p:spPr>
      </p:pic>
      <p:pic>
        <p:nvPicPr>
          <p:cNvPr id="667" name="Google Shape;667;p62"/>
          <p:cNvPicPr preferRelativeResize="0"/>
          <p:nvPr/>
        </p:nvPicPr>
        <p:blipFill rotWithShape="1">
          <a:blip r:embed="rId6">
            <a:alphaModFix/>
          </a:blip>
          <a:srcRect/>
          <a:stretch/>
        </p:blipFill>
        <p:spPr>
          <a:xfrm>
            <a:off x="2303462" y="2591045"/>
            <a:ext cx="4537075" cy="368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822"/>
                                        <p:tgtEl>
                                          <p:spTgt spid="664"/>
                                        </p:tgtEl>
                                      </p:cBhvr>
                                    </p:animEffect>
                                    <p:set>
                                      <p:cBhvr>
                                        <p:cTn id="7" dur="1" fill="hold">
                                          <p:stCondLst>
                                            <p:cond delay="1822"/>
                                          </p:stCondLst>
                                        </p:cTn>
                                        <p:tgtEl>
                                          <p:spTgt spid="6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4" name="Google Shape;144;p12"/>
          <p:cNvSpPr txBox="1">
            <a:spLocks noGrp="1"/>
          </p:cNvSpPr>
          <p:nvPr>
            <p:ph type="ctrTitle"/>
          </p:nvPr>
        </p:nvSpPr>
        <p:spPr>
          <a:xfrm>
            <a:off x="1469901" y="340396"/>
            <a:ext cx="6811292" cy="84955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253F"/>
              </a:buClr>
              <a:buSzPts val="2300"/>
              <a:buFont typeface="Calibri"/>
              <a:buNone/>
            </a:pPr>
            <a:r>
              <a:rPr lang="en-US" sz="2800" b="1" i="0" u="sng">
                <a:solidFill>
                  <a:schemeClr val="dk2"/>
                </a:solidFill>
                <a:latin typeface="Calibri"/>
                <a:ea typeface="Calibri"/>
                <a:cs typeface="Calibri"/>
                <a:sym typeface="Calibri"/>
              </a:rPr>
              <a:t>Where is Office of International Students and Exchange Programs ?</a:t>
            </a:r>
            <a:endParaRPr sz="2800">
              <a:solidFill>
                <a:schemeClr val="dk2"/>
              </a:solidFill>
            </a:endParaRPr>
          </a:p>
        </p:txBody>
      </p:sp>
      <p:sp>
        <p:nvSpPr>
          <p:cNvPr id="145" name="Google Shape;145;p12"/>
          <p:cNvSpPr txBox="1">
            <a:spLocks noGrp="1"/>
          </p:cNvSpPr>
          <p:nvPr>
            <p:ph type="subTitle" idx="1"/>
          </p:nvPr>
        </p:nvSpPr>
        <p:spPr>
          <a:xfrm>
            <a:off x="966328" y="1414462"/>
            <a:ext cx="7818437" cy="5043487"/>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400"/>
              </a:spcBef>
              <a:spcAft>
                <a:spcPts val="0"/>
              </a:spcAft>
              <a:buClr>
                <a:srgbClr val="376092"/>
              </a:buClr>
              <a:buSzPts val="2000"/>
              <a:buNone/>
            </a:pPr>
            <a:r>
              <a:rPr lang="en-US" sz="2000" i="0" u="none">
                <a:solidFill>
                  <a:schemeClr val="accent1"/>
                </a:solidFill>
                <a:latin typeface="Calibri"/>
                <a:ea typeface="Calibri"/>
                <a:cs typeface="Calibri"/>
                <a:sym typeface="Calibri"/>
              </a:rPr>
              <a:t>Located in the Registrar’s Office Building</a:t>
            </a:r>
            <a:endParaRPr sz="2000">
              <a:solidFill>
                <a:schemeClr val="accent1"/>
              </a:solidFill>
            </a:endParaRPr>
          </a:p>
          <a:p>
            <a:pPr marL="0" lvl="0" indent="0" algn="ctr" rtl="0">
              <a:lnSpc>
                <a:spcPct val="70000"/>
              </a:lnSpc>
              <a:spcBef>
                <a:spcPts val="400"/>
              </a:spcBef>
              <a:spcAft>
                <a:spcPts val="0"/>
              </a:spcAft>
              <a:buClr>
                <a:srgbClr val="888888"/>
              </a:buClr>
              <a:buSzPts val="2000"/>
              <a:buNone/>
            </a:pPr>
            <a:endParaRPr sz="2000" i="0" u="none">
              <a:solidFill>
                <a:schemeClr val="accent1"/>
              </a:solidFill>
              <a:latin typeface="Calibri"/>
              <a:ea typeface="Calibri"/>
              <a:cs typeface="Calibri"/>
              <a:sym typeface="Calibri"/>
            </a:endParaRPr>
          </a:p>
          <a:p>
            <a:pPr marL="0" lvl="0" indent="0" algn="ctr" rtl="0">
              <a:lnSpc>
                <a:spcPct val="70000"/>
              </a:lnSpc>
              <a:spcBef>
                <a:spcPts val="400"/>
              </a:spcBef>
              <a:spcAft>
                <a:spcPts val="0"/>
              </a:spcAft>
              <a:buClr>
                <a:srgbClr val="376092"/>
              </a:buClr>
              <a:buSzPts val="2000"/>
              <a:buNone/>
            </a:pPr>
            <a:r>
              <a:rPr lang="en-US" sz="200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http://www.bilkent.edu.tr/bilkent/admission/outgoing_exchange/</a:t>
            </a:r>
            <a:endParaRPr sz="2000">
              <a:solidFill>
                <a:schemeClr val="accent1"/>
              </a:solidFill>
            </a:endParaRPr>
          </a:p>
          <a:p>
            <a:pPr marL="0" lvl="0" indent="0" algn="ctr" rtl="0">
              <a:lnSpc>
                <a:spcPct val="70000"/>
              </a:lnSpc>
              <a:spcBef>
                <a:spcPts val="400"/>
              </a:spcBef>
              <a:spcAft>
                <a:spcPts val="0"/>
              </a:spcAft>
              <a:buClr>
                <a:srgbClr val="376092"/>
              </a:buClr>
              <a:buSzPts val="2000"/>
              <a:buNone/>
            </a:pPr>
            <a:r>
              <a:rPr lang="en-US" sz="2000" i="0" u="none">
                <a:solidFill>
                  <a:schemeClr val="accent1"/>
                </a:solidFill>
                <a:latin typeface="Calibri"/>
                <a:ea typeface="Calibri"/>
                <a:cs typeface="Calibri"/>
                <a:sym typeface="Calibri"/>
              </a:rPr>
              <a:t> </a:t>
            </a:r>
            <a:endParaRPr sz="2000">
              <a:solidFill>
                <a:schemeClr val="accent1"/>
              </a:solidFill>
            </a:endParaRPr>
          </a:p>
          <a:p>
            <a:pPr marL="0" lvl="0" indent="0" algn="ctr" rtl="0">
              <a:lnSpc>
                <a:spcPct val="70000"/>
              </a:lnSpc>
              <a:spcBef>
                <a:spcPts val="360"/>
              </a:spcBef>
              <a:spcAft>
                <a:spcPts val="0"/>
              </a:spcAft>
              <a:buClr>
                <a:srgbClr val="888888"/>
              </a:buClr>
              <a:buSzPts val="180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420"/>
              </a:spcBef>
              <a:spcAft>
                <a:spcPts val="0"/>
              </a:spcAft>
              <a:buClr>
                <a:srgbClr val="FF0000"/>
              </a:buClr>
              <a:buSzPts val="2100"/>
              <a:buNone/>
            </a:pPr>
            <a:r>
              <a:rPr lang="en-US" sz="2000" b="1">
                <a:solidFill>
                  <a:schemeClr val="accent2"/>
                </a:solidFill>
                <a:latin typeface="Calibri"/>
                <a:ea typeface="Calibri"/>
                <a:cs typeface="Calibri"/>
                <a:sym typeface="Calibri"/>
              </a:rPr>
              <a:t>Office and Call Hours:</a:t>
            </a:r>
            <a:endParaRPr sz="2000" b="1">
              <a:solidFill>
                <a:schemeClr val="accent2"/>
              </a:solidFill>
            </a:endParaRPr>
          </a:p>
          <a:p>
            <a:pPr marL="0" lvl="0" indent="0" algn="ctr" rtl="0">
              <a:lnSpc>
                <a:spcPct val="100000"/>
              </a:lnSpc>
              <a:spcBef>
                <a:spcPts val="480"/>
              </a:spcBef>
              <a:spcAft>
                <a:spcPts val="0"/>
              </a:spcAft>
              <a:buClr>
                <a:srgbClr val="376092"/>
              </a:buClr>
              <a:buSzPts val="2400"/>
              <a:buNone/>
            </a:pPr>
            <a:r>
              <a:rPr lang="en-US" sz="2000">
                <a:solidFill>
                  <a:schemeClr val="accent1"/>
                </a:solidFill>
                <a:latin typeface="Calibri"/>
                <a:ea typeface="Calibri"/>
                <a:cs typeface="Calibri"/>
                <a:sym typeface="Calibri"/>
              </a:rPr>
              <a:t>Monday: No office or call hours</a:t>
            </a:r>
            <a:endParaRPr sz="2000">
              <a:solidFill>
                <a:schemeClr val="accent1"/>
              </a:solidFill>
            </a:endParaRPr>
          </a:p>
          <a:p>
            <a:pPr marL="0" lvl="0" indent="0" algn="ctr" rtl="0">
              <a:lnSpc>
                <a:spcPct val="100000"/>
              </a:lnSpc>
              <a:spcBef>
                <a:spcPts val="480"/>
              </a:spcBef>
              <a:spcAft>
                <a:spcPts val="0"/>
              </a:spcAft>
              <a:buClr>
                <a:srgbClr val="376092"/>
              </a:buClr>
              <a:buSzPts val="2400"/>
              <a:buNone/>
            </a:pPr>
            <a:r>
              <a:rPr lang="en-US" sz="2000">
                <a:solidFill>
                  <a:schemeClr val="accent1"/>
                </a:solidFill>
                <a:latin typeface="Calibri"/>
                <a:ea typeface="Calibri"/>
                <a:cs typeface="Calibri"/>
                <a:sym typeface="Calibri"/>
              </a:rPr>
              <a:t>Tuesday: 09:00-11:00, 14:00-16:00</a:t>
            </a:r>
            <a:br>
              <a:rPr lang="en-US" sz="2000">
                <a:solidFill>
                  <a:schemeClr val="accent1"/>
                </a:solidFill>
                <a:latin typeface="Calibri"/>
                <a:ea typeface="Calibri"/>
                <a:cs typeface="Calibri"/>
                <a:sym typeface="Calibri"/>
              </a:rPr>
            </a:br>
            <a:r>
              <a:rPr lang="en-US" sz="2000">
                <a:solidFill>
                  <a:schemeClr val="accent1"/>
                </a:solidFill>
                <a:latin typeface="Calibri"/>
                <a:ea typeface="Calibri"/>
                <a:cs typeface="Calibri"/>
                <a:sym typeface="Calibri"/>
              </a:rPr>
              <a:t>Wednesday: 09:00-11:00, 14:00-16:00</a:t>
            </a:r>
            <a:br>
              <a:rPr lang="en-US" sz="2000">
                <a:solidFill>
                  <a:schemeClr val="accent1"/>
                </a:solidFill>
                <a:latin typeface="Calibri"/>
                <a:ea typeface="Calibri"/>
                <a:cs typeface="Calibri"/>
                <a:sym typeface="Calibri"/>
              </a:rPr>
            </a:br>
            <a:r>
              <a:rPr lang="en-US" sz="2000">
                <a:solidFill>
                  <a:schemeClr val="accent1"/>
                </a:solidFill>
                <a:latin typeface="Calibri"/>
                <a:ea typeface="Calibri"/>
                <a:cs typeface="Calibri"/>
                <a:sym typeface="Calibri"/>
              </a:rPr>
              <a:t>Thursday: 14:00-16:30</a:t>
            </a:r>
            <a:br>
              <a:rPr lang="en-US" sz="2000">
                <a:solidFill>
                  <a:schemeClr val="accent1"/>
                </a:solidFill>
                <a:latin typeface="Calibri"/>
                <a:ea typeface="Calibri"/>
                <a:cs typeface="Calibri"/>
                <a:sym typeface="Calibri"/>
              </a:rPr>
            </a:br>
            <a:r>
              <a:rPr lang="en-US" sz="2000">
                <a:solidFill>
                  <a:schemeClr val="accent1"/>
                </a:solidFill>
                <a:latin typeface="Calibri"/>
                <a:ea typeface="Calibri"/>
                <a:cs typeface="Calibri"/>
                <a:sym typeface="Calibri"/>
              </a:rPr>
              <a:t>Friday: 14:00-16:30</a:t>
            </a:r>
            <a:endParaRPr/>
          </a:p>
          <a:p>
            <a:pPr marL="0" lvl="0" indent="0" algn="ctr" rtl="0">
              <a:lnSpc>
                <a:spcPct val="100000"/>
              </a:lnSpc>
              <a:spcBef>
                <a:spcPts val="480"/>
              </a:spcBef>
              <a:spcAft>
                <a:spcPts val="0"/>
              </a:spcAft>
              <a:buClr>
                <a:srgbClr val="376092"/>
              </a:buClr>
              <a:buSzPts val="2400"/>
              <a:buNone/>
            </a:pPr>
            <a:endParaRPr sz="2000">
              <a:solidFill>
                <a:schemeClr val="accent1"/>
              </a:solidFill>
            </a:endParaRPr>
          </a:p>
          <a:p>
            <a:pPr marL="0" lvl="0" indent="0" algn="ctr" rtl="0">
              <a:lnSpc>
                <a:spcPct val="100000"/>
              </a:lnSpc>
              <a:spcBef>
                <a:spcPts val="480"/>
              </a:spcBef>
              <a:spcAft>
                <a:spcPts val="0"/>
              </a:spcAft>
              <a:buClr>
                <a:srgbClr val="376092"/>
              </a:buClr>
              <a:buSzPts val="2400"/>
              <a:buNone/>
            </a:pPr>
            <a:r>
              <a:rPr lang="en-US" sz="2000">
                <a:solidFill>
                  <a:schemeClr val="accent1"/>
                </a:solidFill>
                <a:latin typeface="Calibri"/>
                <a:ea typeface="Calibri"/>
                <a:cs typeface="Calibri"/>
                <a:sym typeface="Calibri"/>
              </a:rPr>
              <a:t>For emergencies, please e-mail to:</a:t>
            </a:r>
            <a:endParaRPr sz="2000">
              <a:solidFill>
                <a:schemeClr val="accent1"/>
              </a:solidFill>
            </a:endParaRPr>
          </a:p>
          <a:p>
            <a:pPr marL="0" lvl="0" indent="0" algn="ctr" rtl="0">
              <a:lnSpc>
                <a:spcPct val="100000"/>
              </a:lnSpc>
              <a:spcBef>
                <a:spcPts val="480"/>
              </a:spcBef>
              <a:spcAft>
                <a:spcPts val="0"/>
              </a:spcAft>
              <a:buClr>
                <a:srgbClr val="376092"/>
              </a:buClr>
              <a:buSzPts val="2400"/>
              <a:buNone/>
            </a:pPr>
            <a:r>
              <a:rPr lang="en-US" sz="2000">
                <a:solidFill>
                  <a:schemeClr val="accent1"/>
                </a:solidFill>
                <a:latin typeface="Calibri"/>
                <a:ea typeface="Calibri"/>
                <a:cs typeface="Calibri"/>
                <a:sym typeface="Calibri"/>
              </a:rPr>
              <a:t> </a:t>
            </a:r>
            <a:r>
              <a:rPr lang="en-US" sz="2000" u="sng">
                <a:solidFill>
                  <a:schemeClr val="accen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exchange-out@bilkent.edu.tr</a:t>
            </a:r>
            <a:endParaRPr sz="2000">
              <a:solidFill>
                <a:schemeClr val="accent1"/>
              </a:solidFill>
            </a:endParaRPr>
          </a:p>
        </p:txBody>
      </p:sp>
      <p:pic>
        <p:nvPicPr>
          <p:cNvPr id="146" name="Google Shape;146;p12"/>
          <p:cNvPicPr preferRelativeResize="0"/>
          <p:nvPr/>
        </p:nvPicPr>
        <p:blipFill rotWithShape="1">
          <a:blip r:embed="rId6">
            <a:alphaModFix/>
          </a:blip>
          <a:srcRect/>
          <a:stretch/>
        </p:blipFill>
        <p:spPr>
          <a:xfrm>
            <a:off x="179387" y="188912"/>
            <a:ext cx="895350" cy="1152525"/>
          </a:xfrm>
          <a:prstGeom prst="rect">
            <a:avLst/>
          </a:prstGeom>
          <a:noFill/>
          <a:ln>
            <a:noFill/>
          </a:ln>
        </p:spPr>
      </p:pic>
      <p:pic>
        <p:nvPicPr>
          <p:cNvPr id="147" name="Google Shape;147;p12" descr="tr-amblem"/>
          <p:cNvPicPr preferRelativeResize="0"/>
          <p:nvPr/>
        </p:nvPicPr>
        <p:blipFill rotWithShape="1">
          <a:blip r:embed="rId7">
            <a:alphaModFix/>
          </a:blip>
          <a:srcRect/>
          <a:stretch/>
        </p:blipFill>
        <p:spPr>
          <a:xfrm>
            <a:off x="107950" y="115887"/>
            <a:ext cx="1187450" cy="1187450"/>
          </a:xfrm>
          <a:prstGeom prst="rect">
            <a:avLst/>
          </a:prstGeom>
          <a:noFill/>
          <a:ln>
            <a:noFill/>
          </a:ln>
        </p:spPr>
      </p:pic>
      <p:pic>
        <p:nvPicPr>
          <p:cNvPr id="148" name="Google Shape;148;p12" descr="C:\Users\PC\AppData\Local\Microsoft\Windows\INetCache\IE\SC35XJOJ\exchange[1].jpg"/>
          <p:cNvPicPr preferRelativeResize="0"/>
          <p:nvPr/>
        </p:nvPicPr>
        <p:blipFill rotWithShape="1">
          <a:blip r:embed="rId8">
            <a:alphaModFix/>
          </a:blip>
          <a:srcRect/>
          <a:stretch/>
        </p:blipFill>
        <p:spPr>
          <a:xfrm>
            <a:off x="170751" y="5720617"/>
            <a:ext cx="1295400" cy="8636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4" name="Google Shape;154;p7"/>
          <p:cNvSpPr txBox="1">
            <a:spLocks noGrp="1"/>
          </p:cNvSpPr>
          <p:nvPr>
            <p:ph type="subTitle" idx="1"/>
          </p:nvPr>
        </p:nvSpPr>
        <p:spPr>
          <a:xfrm>
            <a:off x="1542668" y="1639764"/>
            <a:ext cx="6532655" cy="42754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Faculty of Business Administration students can contact</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Ms. Buket Bıyıklı</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Phone:290 1928</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E-mail: </a:t>
            </a: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buket.biyikli@bilkent.edu.tr</a:t>
            </a:r>
            <a:r>
              <a:rPr lang="en-US" sz="2000" b="0" i="0" u="none">
                <a:solidFill>
                  <a:schemeClr val="accent1"/>
                </a:solidFill>
                <a:latin typeface="Calibri"/>
                <a:ea typeface="Calibri"/>
                <a:cs typeface="Calibri"/>
                <a:sym typeface="Calibri"/>
              </a:rPr>
              <a:t> </a:t>
            </a:r>
            <a:endParaRPr sz="2000">
              <a:solidFill>
                <a:schemeClr val="accent1"/>
              </a:solidFill>
            </a:endParaRPr>
          </a:p>
          <a:p>
            <a:pPr marL="0" lvl="0" indent="0" algn="ctr" rtl="0">
              <a:lnSpc>
                <a:spcPct val="9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Faculty of Economics, Administrative and Social Sciences students can contact</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Ms. Betül Esmer</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Phone: 290 2320</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E-mail: </a:t>
            </a:r>
            <a:r>
              <a:rPr lang="en-US" sz="2000" b="0" i="0" u="sng">
                <a:solidFill>
                  <a:schemeClr val="accen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betul.esmer@bilkent.edu.tr</a:t>
            </a:r>
            <a:endParaRPr sz="2000">
              <a:solidFill>
                <a:schemeClr val="accent1"/>
              </a:solidFill>
            </a:endParaRPr>
          </a:p>
          <a:p>
            <a:pPr marL="0" lvl="0" indent="0" algn="ctr" rtl="0">
              <a:lnSpc>
                <a:spcPct val="9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98989"/>
              </a:buClr>
              <a:buSzPts val="2200"/>
              <a:buNone/>
            </a:pPr>
            <a:r>
              <a:rPr lang="en-US" sz="2000" b="1" i="0" u="none">
                <a:solidFill>
                  <a:schemeClr val="accent1"/>
                </a:solidFill>
                <a:latin typeface="Calibri"/>
                <a:ea typeface="Calibri"/>
                <a:cs typeface="Calibri"/>
                <a:sym typeface="Calibri"/>
              </a:rPr>
              <a:t>	</a:t>
            </a: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440"/>
              </a:spcBef>
              <a:spcAft>
                <a:spcPts val="0"/>
              </a:spcAft>
              <a:buClr>
                <a:srgbClr val="888888"/>
              </a:buClr>
              <a:buSzPts val="2200"/>
              <a:buNone/>
            </a:pPr>
            <a:endParaRPr sz="2000" b="1" i="0" u="none">
              <a:solidFill>
                <a:schemeClr val="accent1"/>
              </a:solidFill>
              <a:latin typeface="Calibri"/>
              <a:ea typeface="Calibri"/>
              <a:cs typeface="Calibri"/>
              <a:sym typeface="Calibri"/>
            </a:endParaRPr>
          </a:p>
        </p:txBody>
      </p:sp>
      <p:pic>
        <p:nvPicPr>
          <p:cNvPr id="155" name="Google Shape;155;p7"/>
          <p:cNvPicPr preferRelativeResize="0"/>
          <p:nvPr/>
        </p:nvPicPr>
        <p:blipFill rotWithShape="1">
          <a:blip r:embed="rId6">
            <a:alphaModFix/>
          </a:blip>
          <a:srcRect/>
          <a:stretch/>
        </p:blipFill>
        <p:spPr>
          <a:xfrm>
            <a:off x="179387" y="188912"/>
            <a:ext cx="895350" cy="1152525"/>
          </a:xfrm>
          <a:prstGeom prst="rect">
            <a:avLst/>
          </a:prstGeom>
          <a:noFill/>
          <a:ln>
            <a:noFill/>
          </a:ln>
        </p:spPr>
      </p:pic>
      <p:pic>
        <p:nvPicPr>
          <p:cNvPr id="156" name="Google Shape;156;p7" descr="tr-amblem"/>
          <p:cNvPicPr preferRelativeResize="0"/>
          <p:nvPr/>
        </p:nvPicPr>
        <p:blipFill rotWithShape="1">
          <a:blip r:embed="rId7">
            <a:alphaModFix/>
          </a:blip>
          <a:srcRect/>
          <a:stretch/>
        </p:blipFill>
        <p:spPr>
          <a:xfrm>
            <a:off x="107950" y="115887"/>
            <a:ext cx="1187450" cy="1187450"/>
          </a:xfrm>
          <a:prstGeom prst="rect">
            <a:avLst/>
          </a:prstGeom>
          <a:noFill/>
          <a:ln>
            <a:noFill/>
          </a:ln>
        </p:spPr>
      </p:pic>
      <p:sp>
        <p:nvSpPr>
          <p:cNvPr id="157" name="Google Shape;157;p7"/>
          <p:cNvSpPr txBox="1">
            <a:spLocks noGrp="1"/>
          </p:cNvSpPr>
          <p:nvPr>
            <p:ph type="ctrTitle"/>
          </p:nvPr>
        </p:nvSpPr>
        <p:spPr>
          <a:xfrm>
            <a:off x="1403350" y="340396"/>
            <a:ext cx="6811292" cy="8495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0253F"/>
              </a:buClr>
              <a:buSzPts val="2300"/>
              <a:buNone/>
            </a:pPr>
            <a:r>
              <a:rPr lang="en-US" sz="2800" b="1" i="0" u="sng">
                <a:solidFill>
                  <a:schemeClr val="dk2"/>
                </a:solidFill>
                <a:latin typeface="Calibri"/>
                <a:ea typeface="Calibri"/>
                <a:cs typeface="Calibri"/>
                <a:sym typeface="Calibri"/>
              </a:rPr>
              <a:t>Academic Department Erasmus Coordinators for Course Approval</a:t>
            </a:r>
            <a:endParaRPr sz="2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3" name="Google Shape;163;p8"/>
          <p:cNvSpPr txBox="1">
            <a:spLocks noGrp="1"/>
          </p:cNvSpPr>
          <p:nvPr>
            <p:ph type="subTitle" idx="1"/>
          </p:nvPr>
        </p:nvSpPr>
        <p:spPr>
          <a:xfrm>
            <a:off x="1872426" y="1857445"/>
            <a:ext cx="5873140" cy="345668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Faculty of Engineering students can contact</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Ms. Yelda İrem Ateş</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Phone: 290 2351</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E-mail: </a:t>
            </a:r>
            <a:r>
              <a:rPr lang="en-US" sz="2000" b="0" i="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yeldaates@bilkent.edu.tr</a:t>
            </a:r>
            <a:r>
              <a:rPr lang="en-US" sz="2000" b="0" i="0" u="none">
                <a:solidFill>
                  <a:schemeClr val="accent1"/>
                </a:solidFill>
                <a:latin typeface="Calibri"/>
                <a:ea typeface="Calibri"/>
                <a:cs typeface="Calibri"/>
                <a:sym typeface="Calibri"/>
              </a:rPr>
              <a:t> </a:t>
            </a:r>
            <a:endParaRPr sz="2000">
              <a:solidFill>
                <a:schemeClr val="accent1"/>
              </a:solidFill>
            </a:endParaRPr>
          </a:p>
          <a:p>
            <a:pPr marL="0" lvl="0" indent="0" algn="ctr" rtl="0">
              <a:lnSpc>
                <a:spcPct val="90000"/>
              </a:lnSpc>
              <a:spcBef>
                <a:spcPts val="480"/>
              </a:spcBef>
              <a:spcAft>
                <a:spcPts val="0"/>
              </a:spcAft>
              <a:buClr>
                <a:srgbClr val="888888"/>
              </a:buClr>
              <a:buSzPts val="2400"/>
              <a:buNone/>
            </a:pPr>
            <a:endParaRPr sz="2000" b="0" i="0" u="none">
              <a:solidFill>
                <a:schemeClr val="accent1"/>
              </a:solidFill>
              <a:latin typeface="Calibri"/>
              <a:ea typeface="Calibri"/>
              <a:cs typeface="Calibri"/>
              <a:sym typeface="Calibri"/>
            </a:endParaRPr>
          </a:p>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Faculty of Art, Design and Architecture students can contact</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Ms. Melek Koca Er</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1" i="0" u="none">
                <a:solidFill>
                  <a:schemeClr val="accent1"/>
                </a:solidFill>
                <a:latin typeface="Calibri"/>
                <a:ea typeface="Calibri"/>
                <a:cs typeface="Calibri"/>
                <a:sym typeface="Calibri"/>
              </a:rPr>
              <a:t>Phone: 290 1486</a:t>
            </a:r>
            <a:endParaRPr sz="2000">
              <a:solidFill>
                <a:schemeClr val="accent1"/>
              </a:solidFill>
            </a:endParaRPr>
          </a:p>
          <a:p>
            <a:pPr marL="0" lvl="0" indent="0" algn="ctr" rtl="0">
              <a:lnSpc>
                <a:spcPct val="90000"/>
              </a:lnSpc>
              <a:spcBef>
                <a:spcPts val="480"/>
              </a:spcBef>
              <a:spcAft>
                <a:spcPts val="0"/>
              </a:spcAft>
              <a:buClr>
                <a:srgbClr val="0070C0"/>
              </a:buClr>
              <a:buSzPts val="2400"/>
              <a:buNone/>
            </a:pPr>
            <a:r>
              <a:rPr lang="en-US" sz="2000" b="0" i="0" u="none">
                <a:solidFill>
                  <a:schemeClr val="accent1"/>
                </a:solidFill>
                <a:latin typeface="Calibri"/>
                <a:ea typeface="Calibri"/>
                <a:cs typeface="Calibri"/>
                <a:sym typeface="Calibri"/>
              </a:rPr>
              <a:t>E-mail: </a:t>
            </a:r>
            <a:r>
              <a:rPr lang="en-US" sz="2000" b="0" i="0" u="sng">
                <a:solidFill>
                  <a:schemeClr val="accen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meleker@bilkent.edu.tr</a:t>
            </a:r>
            <a:r>
              <a:rPr lang="en-US" sz="2000" b="0" i="0" u="none">
                <a:solidFill>
                  <a:schemeClr val="accent1"/>
                </a:solidFill>
                <a:latin typeface="Calibri"/>
                <a:ea typeface="Calibri"/>
                <a:cs typeface="Calibri"/>
                <a:sym typeface="Calibri"/>
              </a:rPr>
              <a:t> </a:t>
            </a:r>
            <a:endParaRPr sz="2000">
              <a:solidFill>
                <a:schemeClr val="accent1"/>
              </a:solidFill>
            </a:endParaRPr>
          </a:p>
          <a:p>
            <a:pPr marL="0" lvl="0" indent="0" algn="ctr"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98989"/>
              </a:buClr>
              <a:buSzPts val="2200"/>
              <a:buNone/>
            </a:pPr>
            <a:r>
              <a:rPr lang="en-US" sz="2000" b="1" i="0" u="none">
                <a:solidFill>
                  <a:schemeClr val="accent1"/>
                </a:solidFill>
                <a:latin typeface="Calibri"/>
                <a:ea typeface="Calibri"/>
                <a:cs typeface="Calibri"/>
                <a:sym typeface="Calibri"/>
              </a:rPr>
              <a:t>	</a:t>
            </a:r>
            <a:endParaRPr sz="2000" b="0"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rgbClr val="888888"/>
              </a:buClr>
              <a:buSzPts val="220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l" rtl="0">
              <a:lnSpc>
                <a:spcPct val="90000"/>
              </a:lnSpc>
              <a:spcBef>
                <a:spcPts val="440"/>
              </a:spcBef>
              <a:spcAft>
                <a:spcPts val="0"/>
              </a:spcAft>
              <a:buClr>
                <a:schemeClr val="dk2"/>
              </a:buClr>
              <a:buSzPts val="1980"/>
              <a:buNone/>
            </a:pPr>
            <a:endParaRPr sz="2000" b="1" i="0" u="none">
              <a:solidFill>
                <a:schemeClr val="accent1"/>
              </a:solidFill>
              <a:latin typeface="Calibri"/>
              <a:ea typeface="Calibri"/>
              <a:cs typeface="Calibri"/>
              <a:sym typeface="Calibri"/>
            </a:endParaRPr>
          </a:p>
          <a:p>
            <a:pPr marL="0" lvl="0" indent="0" algn="ctr" rtl="0">
              <a:lnSpc>
                <a:spcPct val="100000"/>
              </a:lnSpc>
              <a:spcBef>
                <a:spcPts val="440"/>
              </a:spcBef>
              <a:spcAft>
                <a:spcPts val="0"/>
              </a:spcAft>
              <a:buClr>
                <a:srgbClr val="888888"/>
              </a:buClr>
              <a:buSzPts val="2200"/>
              <a:buNone/>
            </a:pPr>
            <a:endParaRPr sz="2000" b="1" i="0" u="none">
              <a:solidFill>
                <a:schemeClr val="accent1"/>
              </a:solidFill>
              <a:latin typeface="Calibri"/>
              <a:ea typeface="Calibri"/>
              <a:cs typeface="Calibri"/>
              <a:sym typeface="Calibri"/>
            </a:endParaRPr>
          </a:p>
        </p:txBody>
      </p:sp>
      <p:pic>
        <p:nvPicPr>
          <p:cNvPr id="164" name="Google Shape;164;p8"/>
          <p:cNvPicPr preferRelativeResize="0"/>
          <p:nvPr/>
        </p:nvPicPr>
        <p:blipFill rotWithShape="1">
          <a:blip r:embed="rId6">
            <a:alphaModFix/>
          </a:blip>
          <a:srcRect/>
          <a:stretch/>
        </p:blipFill>
        <p:spPr>
          <a:xfrm>
            <a:off x="179387" y="188912"/>
            <a:ext cx="895350" cy="1152525"/>
          </a:xfrm>
          <a:prstGeom prst="rect">
            <a:avLst/>
          </a:prstGeom>
          <a:noFill/>
          <a:ln>
            <a:noFill/>
          </a:ln>
        </p:spPr>
      </p:pic>
      <p:pic>
        <p:nvPicPr>
          <p:cNvPr id="165" name="Google Shape;165;p8" descr="tr-amblem"/>
          <p:cNvPicPr preferRelativeResize="0"/>
          <p:nvPr/>
        </p:nvPicPr>
        <p:blipFill rotWithShape="1">
          <a:blip r:embed="rId7">
            <a:alphaModFix/>
          </a:blip>
          <a:srcRect/>
          <a:stretch/>
        </p:blipFill>
        <p:spPr>
          <a:xfrm>
            <a:off x="107950" y="115887"/>
            <a:ext cx="1187450" cy="1187450"/>
          </a:xfrm>
          <a:prstGeom prst="rect">
            <a:avLst/>
          </a:prstGeom>
          <a:noFill/>
          <a:ln>
            <a:noFill/>
          </a:ln>
        </p:spPr>
      </p:pic>
      <p:sp>
        <p:nvSpPr>
          <p:cNvPr id="166" name="Google Shape;166;p8"/>
          <p:cNvSpPr txBox="1">
            <a:spLocks noGrp="1"/>
          </p:cNvSpPr>
          <p:nvPr>
            <p:ph type="ctrTitle"/>
          </p:nvPr>
        </p:nvSpPr>
        <p:spPr>
          <a:xfrm>
            <a:off x="1403350" y="340396"/>
            <a:ext cx="6811292" cy="8495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0253F"/>
              </a:buClr>
              <a:buSzPts val="2300"/>
              <a:buNone/>
            </a:pPr>
            <a:r>
              <a:rPr lang="en-US" sz="2800" b="1" i="0" u="sng">
                <a:solidFill>
                  <a:schemeClr val="dk2"/>
                </a:solidFill>
                <a:latin typeface="Calibri"/>
                <a:ea typeface="Calibri"/>
                <a:cs typeface="Calibri"/>
                <a:sym typeface="Calibri"/>
              </a:rPr>
              <a:t>Academic Department Erasmus Coordinators for Course Approval</a:t>
            </a:r>
            <a:endParaRPr sz="2800">
              <a:solidFill>
                <a:schemeClr val="dk2"/>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4270</Words>
  <Application>Microsoft Office PowerPoint</Application>
  <PresentationFormat>On-screen Show (4:3)</PresentationFormat>
  <Paragraphs>730</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2026-2027 ACADEMIC YEAR ERASMUS+ STUDENT MOBILITY FOR STUDIES PROGRAM   INFORMATION SESSION</vt:lpstr>
      <vt:lpstr>Your attendance is mandatory for this Zoom/ Info Meeting. Otherwise “-5 points”reduction will be applied to the following Erasmus Programme application. </vt:lpstr>
      <vt:lpstr>ERASMUS+ PROGRAM </vt:lpstr>
      <vt:lpstr>ERASMUS+ PROGRAM </vt:lpstr>
      <vt:lpstr>Office of International Students and Exchange Programs (OISEP)</vt:lpstr>
      <vt:lpstr>Office of International Students and Exchange Programs (OISEP)</vt:lpstr>
      <vt:lpstr>Where is Office of International Students and Exchange Programs ?</vt:lpstr>
      <vt:lpstr>Academic Department Erasmus Coordinators for Course Approval</vt:lpstr>
      <vt:lpstr>Academic Department Erasmus Coordinators for Course Approval</vt:lpstr>
      <vt:lpstr>PowerPoint Presentation</vt:lpstr>
      <vt:lpstr>PowerPoint Presentation</vt:lpstr>
      <vt:lpstr>PowerPoint Presentation</vt:lpstr>
      <vt:lpstr>GMAIL/HOTMAIL ETC. Vs BILKENT EMAIL</vt:lpstr>
      <vt:lpstr>ERASMUS GRANTS</vt:lpstr>
      <vt:lpstr>ERASMUS GRANTS</vt:lpstr>
      <vt:lpstr>PowerPoint Presentation</vt:lpstr>
      <vt:lpstr>ERASMUS PROCESS</vt:lpstr>
      <vt:lpstr>ERASMUS PROCESS</vt:lpstr>
      <vt:lpstr>Before you go...</vt:lpstr>
      <vt:lpstr>Before you go...</vt:lpstr>
      <vt:lpstr> </vt:lpstr>
      <vt:lpstr>Learning Agreement/Online Learning Agreement</vt:lpstr>
      <vt:lpstr>PowerPoint Presentation</vt:lpstr>
      <vt:lpstr>Online Learning Agreement</vt:lpstr>
      <vt:lpstr>Online Learning Agreement</vt:lpstr>
      <vt:lpstr>PowerPoint Presentation</vt:lpstr>
      <vt:lpstr>PowerPoint Presentation</vt:lpstr>
      <vt:lpstr>PowerPoint Presentation</vt:lpstr>
      <vt:lpstr>PowerPoint Presentation</vt:lpstr>
      <vt:lpstr>PowerPoint Presentation</vt:lpstr>
      <vt:lpstr>PowerPoint Presentation</vt:lpstr>
      <vt:lpstr>English Certification Letter</vt:lpstr>
      <vt:lpstr>PowerPoint Presentation</vt:lpstr>
      <vt:lpstr> Health Insurance by A/T 11 Document </vt:lpstr>
      <vt:lpstr>PowerPoint Presentation</vt:lpstr>
      <vt:lpstr>PowerPoint Presentation</vt:lpstr>
      <vt:lpstr>PowerPoint Presentation</vt:lpstr>
      <vt:lpstr>PowerPoint Presentation</vt:lpstr>
      <vt:lpstr>Travel Support Grant</vt:lpstr>
      <vt:lpstr>You can access the calculator  at  http://ec.europa.eu/programmes/erasmus-plus/tools/distance_en.htm.   Based on this distance, the travel grants are calculated paid to the students.  Calculation is not based on flight tickets.</vt:lpstr>
      <vt:lpstr>PowerPoint Presentation</vt:lpstr>
      <vt:lpstr>PowerPoint Presentation</vt:lpstr>
      <vt:lpstr>Erasmus+ Student Mobility  Program Grants per Group</vt:lpstr>
      <vt:lpstr>ERASMUS GRANTS The  method and time of payment</vt:lpstr>
      <vt:lpstr>PowerPoint Presentation</vt:lpstr>
      <vt:lpstr>PowerPoint Presentation</vt:lpstr>
      <vt:lpstr>...time and method of payment</vt:lpstr>
      <vt:lpstr>                        SEMP Scholarships </vt:lpstr>
      <vt:lpstr>Under which conditions the grants are not paid or reclaimed?</vt:lpstr>
      <vt:lpstr>PowerPoint Presentation</vt:lpstr>
      <vt:lpstr>...While you are there</vt:lpstr>
      <vt:lpstr>... While you are there</vt:lpstr>
      <vt:lpstr>... While you are there</vt:lpstr>
      <vt:lpstr>PowerPoint Presentation</vt:lpstr>
      <vt:lpstr>Upon Your Return</vt:lpstr>
      <vt:lpstr>Important Notes</vt:lpstr>
      <vt:lpstr> Important Notes </vt:lpstr>
      <vt:lpstr>Important Notes</vt:lpstr>
      <vt:lpstr>Important Notes</vt:lpstr>
      <vt:lpstr>PowerPoint Presentation</vt:lpstr>
      <vt:lpstr>    Advices from OISEP</vt:lpstr>
      <vt:lpstr>... Advices from OISEP</vt:lpstr>
      <vt:lpstr>Important Reminder for e-mails and phone calls</vt:lpstr>
      <vt:lpstr>CHECKLIST</vt:lpstr>
      <vt:lpstr>WE HOPE YOU HAVE A GREAT EXCHANGE EXPERIENCE!!!!!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2026-2027 ACADEMIC YEAR ERASMUS+ STUDENT MOBILITY FOR STUDIES PROGRAM   INFORMATION SESSION</dc:title>
  <dc:creator>Bcc</dc:creator>
  <cp:lastModifiedBy>PC</cp:lastModifiedBy>
  <cp:revision>1</cp:revision>
  <dcterms:created xsi:type="dcterms:W3CDTF">2007-04-09T13:47:23Z</dcterms:created>
  <dcterms:modified xsi:type="dcterms:W3CDTF">2026-03-26T12:35:44Z</dcterms:modified>
</cp:coreProperties>
</file>