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86" r:id="rId4"/>
    <p:sldId id="259" r:id="rId5"/>
    <p:sldId id="261" r:id="rId6"/>
    <p:sldId id="266" r:id="rId7"/>
    <p:sldId id="267" r:id="rId8"/>
    <p:sldId id="262" r:id="rId9"/>
    <p:sldId id="288" r:id="rId10"/>
    <p:sldId id="283" r:id="rId11"/>
    <p:sldId id="287" r:id="rId12"/>
    <p:sldId id="279" r:id="rId13"/>
    <p:sldId id="284" r:id="rId14"/>
    <p:sldId id="285" r:id="rId15"/>
    <p:sldId id="263" r:id="rId16"/>
    <p:sldId id="264" r:id="rId17"/>
    <p:sldId id="265" r:id="rId18"/>
    <p:sldId id="281" r:id="rId19"/>
    <p:sldId id="268" r:id="rId20"/>
    <p:sldId id="269" r:id="rId21"/>
    <p:sldId id="270" r:id="rId22"/>
    <p:sldId id="271" r:id="rId23"/>
    <p:sldId id="272" r:id="rId24"/>
    <p:sldId id="273" r:id="rId25"/>
    <p:sldId id="274" r:id="rId26"/>
    <p:sldId id="275" r:id="rId27"/>
    <p:sldId id="276" r:id="rId28"/>
    <p:sldId id="280" r:id="rId29"/>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20" autoAdjust="0"/>
    <p:restoredTop sz="90057" autoAdjust="0"/>
  </p:normalViewPr>
  <p:slideViewPr>
    <p:cSldViewPr snapToGrid="0">
      <p:cViewPr varScale="1">
        <p:scale>
          <a:sx n="102" d="100"/>
          <a:sy n="102" d="100"/>
        </p:scale>
        <p:origin x="140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tr-TR"/>
          </a:p>
        </p:txBody>
      </p:sp>
      <p:sp>
        <p:nvSpPr>
          <p:cNvPr id="3" name="Date Placeholder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F0EF3D1D-76AF-4A0B-B840-FF86213105FE}" type="datetimeFigureOut">
              <a:rPr lang="tr-TR" smtClean="0"/>
              <a:t>5.09.2025</a:t>
            </a:fld>
            <a:endParaRPr lang="tr-TR"/>
          </a:p>
        </p:txBody>
      </p:sp>
      <p:sp>
        <p:nvSpPr>
          <p:cNvPr id="4" name="Slide Image Placeholder 3"/>
          <p:cNvSpPr>
            <a:spLocks noGrp="1" noRot="1" noChangeAspect="1"/>
          </p:cNvSpPr>
          <p:nvPr>
            <p:ph type="sldImg" idx="2"/>
          </p:nvPr>
        </p:nvSpPr>
        <p:spPr>
          <a:xfrm>
            <a:off x="406400" y="696913"/>
            <a:ext cx="6191250" cy="3482975"/>
          </a:xfrm>
          <a:prstGeom prst="rect">
            <a:avLst/>
          </a:prstGeom>
          <a:noFill/>
          <a:ln w="12700">
            <a:solidFill>
              <a:prstClr val="black"/>
            </a:solidFill>
          </a:ln>
        </p:spPr>
        <p:txBody>
          <a:bodyPr vert="horz" lIns="93104" tIns="46552" rIns="93104" bIns="46552" rtlCol="0" anchor="ctr"/>
          <a:lstStyle/>
          <a:p>
            <a:endParaRPr lang="tr-TR"/>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tr-TR"/>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5BD1649D-A2F4-4BB1-98C2-6A5CEE5E30DB}" type="slidenum">
              <a:rPr lang="tr-TR" smtClean="0"/>
              <a:t>‹#›</a:t>
            </a:fld>
            <a:endParaRPr lang="tr-TR"/>
          </a:p>
        </p:txBody>
      </p:sp>
    </p:spTree>
    <p:extLst>
      <p:ext uri="{BB962C8B-B14F-4D97-AF65-F5344CB8AC3E}">
        <p14:creationId xmlns:p14="http://schemas.microsoft.com/office/powerpoint/2010/main" val="260915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D1649D-A2F4-4BB1-98C2-6A5CEE5E30DB}" type="slidenum">
              <a:rPr lang="tr-TR" smtClean="0"/>
              <a:t>1</a:t>
            </a:fld>
            <a:endParaRPr lang="tr-TR"/>
          </a:p>
        </p:txBody>
      </p:sp>
    </p:spTree>
    <p:extLst>
      <p:ext uri="{BB962C8B-B14F-4D97-AF65-F5344CB8AC3E}">
        <p14:creationId xmlns:p14="http://schemas.microsoft.com/office/powerpoint/2010/main" val="160153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So, all your academical questions please contact with your departmental coordinators.</a:t>
            </a:r>
            <a:endParaRPr lang="en-US" dirty="0"/>
          </a:p>
        </p:txBody>
      </p:sp>
      <p:sp>
        <p:nvSpPr>
          <p:cNvPr id="4" name="Slide Number Placeholder 3"/>
          <p:cNvSpPr>
            <a:spLocks noGrp="1"/>
          </p:cNvSpPr>
          <p:nvPr>
            <p:ph type="sldNum" sz="quarter" idx="5"/>
          </p:nvPr>
        </p:nvSpPr>
        <p:spPr/>
        <p:txBody>
          <a:bodyPr/>
          <a:lstStyle/>
          <a:p>
            <a:fld id="{5BD1649D-A2F4-4BB1-98C2-6A5CEE5E30DB}" type="slidenum">
              <a:rPr lang="tr-TR" smtClean="0"/>
              <a:t>10</a:t>
            </a:fld>
            <a:endParaRPr lang="tr-TR"/>
          </a:p>
        </p:txBody>
      </p:sp>
    </p:spTree>
    <p:extLst>
      <p:ext uri="{BB962C8B-B14F-4D97-AF65-F5344CB8AC3E}">
        <p14:creationId xmlns:p14="http://schemas.microsoft.com/office/powerpoint/2010/main" val="300857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Here</a:t>
            </a:r>
            <a:r>
              <a:rPr lang="tr-TR" baseline="0" dirty="0"/>
              <a:t> are the important dates for the fall semester. I wanna give an important reminder:</a:t>
            </a:r>
          </a:p>
          <a:p>
            <a:r>
              <a:rPr lang="tr-TR" baseline="0" dirty="0"/>
              <a:t>Graduate Students can’t withdraw from courses.</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12</a:t>
            </a:fld>
            <a:endParaRPr lang="tr-TR"/>
          </a:p>
        </p:txBody>
      </p:sp>
    </p:spTree>
    <p:extLst>
      <p:ext uri="{BB962C8B-B14F-4D97-AF65-F5344CB8AC3E}">
        <p14:creationId xmlns:p14="http://schemas.microsoft.com/office/powerpoint/2010/main" val="7274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Here are the holidays . Also I want to give another important info. </a:t>
            </a:r>
            <a:r>
              <a:rPr lang="en-US" dirty="0"/>
              <a:t>Your right to not attend a class is 10%.</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13</a:t>
            </a:fld>
            <a:endParaRPr lang="tr-TR"/>
          </a:p>
        </p:txBody>
      </p:sp>
    </p:spTree>
    <p:extLst>
      <p:ext uri="{BB962C8B-B14F-4D97-AF65-F5344CB8AC3E}">
        <p14:creationId xmlns:p14="http://schemas.microsoft.com/office/powerpoint/2010/main" val="162759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negative events, we experienced during the orientation; We do not recommend </a:t>
            </a:r>
            <a:r>
              <a:rPr lang="tr-TR" dirty="0"/>
              <a:t>going out</a:t>
            </a:r>
            <a:r>
              <a:rPr lang="tr-TR" baseline="0" dirty="0"/>
              <a:t> for</a:t>
            </a:r>
            <a:r>
              <a:rPr lang="en-US" dirty="0"/>
              <a:t> drinking until late at night.</a:t>
            </a:r>
            <a:r>
              <a:rPr lang="tr-TR" dirty="0"/>
              <a:t> Please obey the rules.</a:t>
            </a:r>
          </a:p>
        </p:txBody>
      </p:sp>
      <p:sp>
        <p:nvSpPr>
          <p:cNvPr id="4" name="Slide Number Placeholder 3"/>
          <p:cNvSpPr>
            <a:spLocks noGrp="1"/>
          </p:cNvSpPr>
          <p:nvPr>
            <p:ph type="sldNum" sz="quarter" idx="10"/>
          </p:nvPr>
        </p:nvSpPr>
        <p:spPr/>
        <p:txBody>
          <a:bodyPr/>
          <a:lstStyle/>
          <a:p>
            <a:fld id="{5BD1649D-A2F4-4BB1-98C2-6A5CEE5E30DB}" type="slidenum">
              <a:rPr lang="tr-TR" smtClean="0"/>
              <a:t>14</a:t>
            </a:fld>
            <a:endParaRPr lang="tr-TR"/>
          </a:p>
        </p:txBody>
      </p:sp>
    </p:spTree>
    <p:extLst>
      <p:ext uri="{BB962C8B-B14F-4D97-AF65-F5344CB8AC3E}">
        <p14:creationId xmlns:p14="http://schemas.microsoft.com/office/powerpoint/2010/main" val="71216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For residence permit</a:t>
            </a:r>
            <a:r>
              <a:rPr lang="tr-TR" baseline="0" dirty="0"/>
              <a:t> application you need to bring,passport,health insurance,4 biometric photos. Also residence permit application fee is 850 TL. </a:t>
            </a:r>
          </a:p>
          <a:p>
            <a:r>
              <a:rPr lang="en-US" dirty="0"/>
              <a:t>Since the residence permit application fee is not charged for a short period in the online payment option and this amount is requested as </a:t>
            </a:r>
            <a:r>
              <a:rPr lang="tr-TR" dirty="0"/>
              <a:t>1200</a:t>
            </a:r>
            <a:r>
              <a:rPr lang="en-US" dirty="0"/>
              <a:t>TL. Because of this, you have to go to the immigration office to pay the </a:t>
            </a:r>
            <a:r>
              <a:rPr lang="tr-TR" dirty="0"/>
              <a:t>850</a:t>
            </a:r>
            <a:r>
              <a:rPr lang="en-US" dirty="0"/>
              <a:t>TL fee. If you </a:t>
            </a:r>
            <a:r>
              <a:rPr lang="tr-TR" dirty="0"/>
              <a:t>don’t </a:t>
            </a:r>
            <a:r>
              <a:rPr lang="en-US" dirty="0"/>
              <a:t>want to go to the immigration office</a:t>
            </a:r>
            <a:r>
              <a:rPr lang="tr-TR" dirty="0"/>
              <a:t>,</a:t>
            </a:r>
            <a:r>
              <a:rPr lang="tr-TR" baseline="0" dirty="0"/>
              <a:t> y</a:t>
            </a:r>
            <a:r>
              <a:rPr lang="en-US" dirty="0" err="1"/>
              <a:t>ou</a:t>
            </a:r>
            <a:r>
              <a:rPr lang="en-US" dirty="0"/>
              <a:t> can give </a:t>
            </a:r>
            <a:r>
              <a:rPr lang="tr-TR" dirty="0"/>
              <a:t>600</a:t>
            </a:r>
            <a:r>
              <a:rPr lang="en-US" dirty="0"/>
              <a:t>TL to our ESN group, and they can go to the immigration office for a lump sum payment.</a:t>
            </a:r>
            <a:r>
              <a:rPr lang="tr-TR" dirty="0"/>
              <a:t> Please prepare your redidence permit fee (600TL) in cash</a:t>
            </a:r>
            <a:r>
              <a:rPr lang="tr-TR" baseline="0" dirty="0"/>
              <a:t> on 22 and 24January .</a:t>
            </a:r>
          </a:p>
          <a:p>
            <a:r>
              <a:rPr lang="tr-TR" baseline="0" dirty="0"/>
              <a:t>Insurandce must be in English and must have min 6 months coverage. </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15</a:t>
            </a:fld>
            <a:endParaRPr lang="tr-TR"/>
          </a:p>
        </p:txBody>
      </p:sp>
    </p:spTree>
    <p:extLst>
      <p:ext uri="{BB962C8B-B14F-4D97-AF65-F5344CB8AC3E}">
        <p14:creationId xmlns:p14="http://schemas.microsoft.com/office/powerpoint/2010/main" val="344336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D1649D-A2F4-4BB1-98C2-6A5CEE5E30DB}" type="slidenum">
              <a:rPr lang="tr-TR" smtClean="0"/>
              <a:t>16</a:t>
            </a:fld>
            <a:endParaRPr lang="tr-TR"/>
          </a:p>
        </p:txBody>
      </p:sp>
    </p:spTree>
    <p:extLst>
      <p:ext uri="{BB962C8B-B14F-4D97-AF65-F5344CB8AC3E}">
        <p14:creationId xmlns:p14="http://schemas.microsoft.com/office/powerpoint/2010/main" val="3084004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D1649D-A2F4-4BB1-98C2-6A5CEE5E30DB}" type="slidenum">
              <a:rPr lang="tr-TR" smtClean="0"/>
              <a:t>17</a:t>
            </a:fld>
            <a:endParaRPr lang="tr-TR"/>
          </a:p>
        </p:txBody>
      </p:sp>
    </p:spTree>
    <p:extLst>
      <p:ext uri="{BB962C8B-B14F-4D97-AF65-F5344CB8AC3E}">
        <p14:creationId xmlns:p14="http://schemas.microsoft.com/office/powerpoint/2010/main" val="912567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We hope you won’t face these problems. But if you face one of them please contact us asap.</a:t>
            </a:r>
            <a:endParaRPr lang="en-US" dirty="0"/>
          </a:p>
        </p:txBody>
      </p:sp>
      <p:sp>
        <p:nvSpPr>
          <p:cNvPr id="4" name="Slide Number Placeholder 3"/>
          <p:cNvSpPr>
            <a:spLocks noGrp="1"/>
          </p:cNvSpPr>
          <p:nvPr>
            <p:ph type="sldNum" sz="quarter" idx="5"/>
          </p:nvPr>
        </p:nvSpPr>
        <p:spPr/>
        <p:txBody>
          <a:bodyPr/>
          <a:lstStyle/>
          <a:p>
            <a:fld id="{5BD1649D-A2F4-4BB1-98C2-6A5CEE5E30DB}" type="slidenum">
              <a:rPr lang="tr-TR" smtClean="0"/>
              <a:t>18</a:t>
            </a:fld>
            <a:endParaRPr lang="tr-TR"/>
          </a:p>
        </p:txBody>
      </p:sp>
    </p:spTree>
    <p:extLst>
      <p:ext uri="{BB962C8B-B14F-4D97-AF65-F5344CB8AC3E}">
        <p14:creationId xmlns:p14="http://schemas.microsoft.com/office/powerpoint/2010/main" val="48598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You are</a:t>
            </a:r>
            <a:r>
              <a:rPr lang="tr-TR" baseline="0" dirty="0"/>
              <a:t> gonna do your resiidence permit applications in this building. Also you can use computer labs in here.</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19</a:t>
            </a:fld>
            <a:endParaRPr lang="tr-TR"/>
          </a:p>
        </p:txBody>
      </p:sp>
    </p:spTree>
    <p:extLst>
      <p:ext uri="{BB962C8B-B14F-4D97-AF65-F5344CB8AC3E}">
        <p14:creationId xmlns:p14="http://schemas.microsoft.com/office/powerpoint/2010/main" val="3090289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document about your user accounts and password. We gave this document to you when you came to the campus.</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20</a:t>
            </a:fld>
            <a:endParaRPr lang="tr-TR"/>
          </a:p>
        </p:txBody>
      </p:sp>
    </p:spTree>
    <p:extLst>
      <p:ext uri="{BB962C8B-B14F-4D97-AF65-F5344CB8AC3E}">
        <p14:creationId xmlns:p14="http://schemas.microsoft.com/office/powerpoint/2010/main" val="218180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Welcome to Bilkent University. We are so happy to see you here!</a:t>
            </a:r>
          </a:p>
          <a:p>
            <a:r>
              <a:rPr lang="en-US" dirty="0"/>
              <a:t>I want to introduce myself and my colleagues. </a:t>
            </a:r>
            <a:r>
              <a:rPr lang="tr-TR" dirty="0"/>
              <a:t>I am </a:t>
            </a:r>
            <a:r>
              <a:rPr lang="en-US" dirty="0" err="1"/>
              <a:t>Buket</a:t>
            </a:r>
            <a:r>
              <a:rPr lang="en-US" dirty="0"/>
              <a:t> </a:t>
            </a:r>
            <a:r>
              <a:rPr lang="en-US" dirty="0" err="1"/>
              <a:t>Hatam</a:t>
            </a:r>
            <a:r>
              <a:rPr lang="en-US" dirty="0"/>
              <a:t> . I am </a:t>
            </a:r>
            <a:r>
              <a:rPr lang="tr-TR" dirty="0"/>
              <a:t>the responsible person of Incoming Students</a:t>
            </a:r>
            <a:r>
              <a:rPr lang="en-US" dirty="0"/>
              <a:t>. Elif Unsal is responsible for outgoing students</a:t>
            </a:r>
            <a:r>
              <a:rPr lang="tr-TR" dirty="0"/>
              <a:t>, </a:t>
            </a:r>
            <a:r>
              <a:rPr lang="en-US" dirty="0"/>
              <a:t>my director is Erkin Tarhan</a:t>
            </a:r>
            <a:r>
              <a:rPr lang="tr-TR" dirty="0"/>
              <a:t> and our new member is Beyza. </a:t>
            </a:r>
            <a:r>
              <a:rPr lang="en-US" dirty="0"/>
              <a:t>We are all coming from OISEP.</a:t>
            </a:r>
            <a:endParaRPr lang="tr-TR" dirty="0"/>
          </a:p>
          <a:p>
            <a:r>
              <a:rPr lang="en-US" dirty="0"/>
              <a:t>Also, we have huge support from the ESN group. They are all full-time students of Bilkent University. </a:t>
            </a:r>
            <a:r>
              <a:rPr lang="tr-TR" dirty="0"/>
              <a:t>They help you for adaptation the campus life. Please be kind to them. Because they help you volunteer.</a:t>
            </a:r>
            <a:r>
              <a:rPr lang="en-US" dirty="0"/>
              <a:t> I want to thank them </a:t>
            </a:r>
            <a:r>
              <a:rPr lang="tr-TR" dirty="0"/>
              <a:t>a thousand times for </a:t>
            </a:r>
            <a:r>
              <a:rPr lang="en-US" dirty="0"/>
              <a:t>their help.</a:t>
            </a:r>
          </a:p>
        </p:txBody>
      </p:sp>
      <p:sp>
        <p:nvSpPr>
          <p:cNvPr id="4" name="Slide Number Placeholder 3"/>
          <p:cNvSpPr>
            <a:spLocks noGrp="1"/>
          </p:cNvSpPr>
          <p:nvPr>
            <p:ph type="sldNum" sz="quarter" idx="10"/>
          </p:nvPr>
        </p:nvSpPr>
        <p:spPr/>
        <p:txBody>
          <a:bodyPr/>
          <a:lstStyle/>
          <a:p>
            <a:fld id="{5BD1649D-A2F4-4BB1-98C2-6A5CEE5E30DB}" type="slidenum">
              <a:rPr lang="tr-TR" smtClean="0"/>
              <a:t>2</a:t>
            </a:fld>
            <a:endParaRPr lang="tr-TR"/>
          </a:p>
        </p:txBody>
      </p:sp>
    </p:spTree>
    <p:extLst>
      <p:ext uri="{BB962C8B-B14F-4D97-AF65-F5344CB8AC3E}">
        <p14:creationId xmlns:p14="http://schemas.microsoft.com/office/powerpoint/2010/main" val="895006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D1649D-A2F4-4BB1-98C2-6A5CEE5E30DB}" type="slidenum">
              <a:rPr lang="tr-TR" smtClean="0"/>
              <a:t>21</a:t>
            </a:fld>
            <a:endParaRPr lang="tr-TR"/>
          </a:p>
        </p:txBody>
      </p:sp>
    </p:spTree>
    <p:extLst>
      <p:ext uri="{BB962C8B-B14F-4D97-AF65-F5344CB8AC3E}">
        <p14:creationId xmlns:p14="http://schemas.microsoft.com/office/powerpoint/2010/main" val="1522562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How can use BCC</a:t>
            </a:r>
            <a:r>
              <a:rPr lang="tr-TR" baseline="0" dirty="0"/>
              <a:t> lab acounts?</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22</a:t>
            </a:fld>
            <a:endParaRPr lang="tr-TR"/>
          </a:p>
        </p:txBody>
      </p:sp>
    </p:spTree>
    <p:extLst>
      <p:ext uri="{BB962C8B-B14F-4D97-AF65-F5344CB8AC3E}">
        <p14:creationId xmlns:p14="http://schemas.microsoft.com/office/powerpoint/2010/main" val="300402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Also you can request your enrollment certifictae ( Student Certificate ) from SRS account. You may lost your ID card. You can request your ID card from Stars account. </a:t>
            </a:r>
            <a:endParaRPr lang="en-US" dirty="0"/>
          </a:p>
        </p:txBody>
      </p:sp>
      <p:sp>
        <p:nvSpPr>
          <p:cNvPr id="4" name="Slide Number Placeholder 3"/>
          <p:cNvSpPr>
            <a:spLocks noGrp="1"/>
          </p:cNvSpPr>
          <p:nvPr>
            <p:ph type="sldNum" sz="quarter" idx="5"/>
          </p:nvPr>
        </p:nvSpPr>
        <p:spPr/>
        <p:txBody>
          <a:bodyPr/>
          <a:lstStyle/>
          <a:p>
            <a:fld id="{5BD1649D-A2F4-4BB1-98C2-6A5CEE5E30DB}" type="slidenum">
              <a:rPr lang="tr-TR" smtClean="0"/>
              <a:t>23</a:t>
            </a:fld>
            <a:endParaRPr lang="tr-TR"/>
          </a:p>
        </p:txBody>
      </p:sp>
    </p:spTree>
    <p:extLst>
      <p:ext uri="{BB962C8B-B14F-4D97-AF65-F5344CB8AC3E}">
        <p14:creationId xmlns:p14="http://schemas.microsoft.com/office/powerpoint/2010/main" val="337423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D1649D-A2F4-4BB1-98C2-6A5CEE5E30DB}" type="slidenum">
              <a:rPr lang="tr-TR" smtClean="0"/>
              <a:t>24</a:t>
            </a:fld>
            <a:endParaRPr lang="tr-TR"/>
          </a:p>
        </p:txBody>
      </p:sp>
    </p:spTree>
    <p:extLst>
      <p:ext uri="{BB962C8B-B14F-4D97-AF65-F5344CB8AC3E}">
        <p14:creationId xmlns:p14="http://schemas.microsoft.com/office/powerpoint/2010/main" val="3191605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D1649D-A2F4-4BB1-98C2-6A5CEE5E30DB}" type="slidenum">
              <a:rPr lang="tr-TR" smtClean="0"/>
              <a:t>25</a:t>
            </a:fld>
            <a:endParaRPr lang="tr-TR"/>
          </a:p>
        </p:txBody>
      </p:sp>
    </p:spTree>
    <p:extLst>
      <p:ext uri="{BB962C8B-B14F-4D97-AF65-F5344CB8AC3E}">
        <p14:creationId xmlns:p14="http://schemas.microsoft.com/office/powerpoint/2010/main" val="1277644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D1649D-A2F4-4BB1-98C2-6A5CEE5E30DB}" type="slidenum">
              <a:rPr lang="tr-TR" smtClean="0"/>
              <a:t>26</a:t>
            </a:fld>
            <a:endParaRPr lang="tr-TR"/>
          </a:p>
        </p:txBody>
      </p:sp>
    </p:spTree>
    <p:extLst>
      <p:ext uri="{BB962C8B-B14F-4D97-AF65-F5344CB8AC3E}">
        <p14:creationId xmlns:p14="http://schemas.microsoft.com/office/powerpoint/2010/main" val="507917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D1649D-A2F4-4BB1-98C2-6A5CEE5E30DB}" type="slidenum">
              <a:rPr lang="tr-TR" smtClean="0"/>
              <a:t>27</a:t>
            </a:fld>
            <a:endParaRPr lang="tr-TR"/>
          </a:p>
        </p:txBody>
      </p:sp>
    </p:spTree>
    <p:extLst>
      <p:ext uri="{BB962C8B-B14F-4D97-AF65-F5344CB8AC3E}">
        <p14:creationId xmlns:p14="http://schemas.microsoft.com/office/powerpoint/2010/main" val="4096604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tour of Turkey.</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28</a:t>
            </a:fld>
            <a:endParaRPr lang="tr-TR"/>
          </a:p>
        </p:txBody>
      </p:sp>
    </p:spTree>
    <p:extLst>
      <p:ext uri="{BB962C8B-B14F-4D97-AF65-F5344CB8AC3E}">
        <p14:creationId xmlns:p14="http://schemas.microsoft.com/office/powerpoint/2010/main" val="89819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Our course</a:t>
            </a:r>
            <a:r>
              <a:rPr lang="tr-TR" baseline="0" dirty="0"/>
              <a:t> registrations will be 24 January 2024 at 13.15 You need to apply with your departmental coordinator. ESN group will help you for your course registrartions.</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3</a:t>
            </a:fld>
            <a:endParaRPr lang="tr-TR"/>
          </a:p>
        </p:txBody>
      </p:sp>
    </p:spTree>
    <p:extLst>
      <p:ext uri="{BB962C8B-B14F-4D97-AF65-F5344CB8AC3E}">
        <p14:creationId xmlns:p14="http://schemas.microsoft.com/office/powerpoint/2010/main" val="230877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We just want show you the course registrtion process. After the course selection departmental administrative coordinators will do your registration, </a:t>
            </a:r>
            <a:r>
              <a:rPr lang="en-US" dirty="0"/>
              <a:t>I want to show how can do course </a:t>
            </a:r>
            <a:r>
              <a:rPr lang="tr-TR" dirty="0"/>
              <a:t>selection</a:t>
            </a:r>
            <a:r>
              <a:rPr lang="en-US" dirty="0"/>
              <a:t>. First of all, you need to enter Bilkent University’s web page. Then select STARS menu- All-stars Services. Choose academic units.</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4</a:t>
            </a:fld>
            <a:endParaRPr lang="tr-TR"/>
          </a:p>
        </p:txBody>
      </p:sp>
    </p:spTree>
    <p:extLst>
      <p:ext uri="{BB962C8B-B14F-4D97-AF65-F5344CB8AC3E}">
        <p14:creationId xmlns:p14="http://schemas.microsoft.com/office/powerpoint/2010/main" val="403220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You can see this</a:t>
            </a:r>
            <a:r>
              <a:rPr lang="tr-TR" baseline="0" dirty="0"/>
              <a:t> page. All course offerings are here. </a:t>
            </a:r>
            <a:r>
              <a:rPr lang="en-US" dirty="0"/>
              <a:t>Find your department and select the Course offerings section. </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5</a:t>
            </a:fld>
            <a:endParaRPr lang="tr-TR"/>
          </a:p>
        </p:txBody>
      </p:sp>
    </p:spTree>
    <p:extLst>
      <p:ext uri="{BB962C8B-B14F-4D97-AF65-F5344CB8AC3E}">
        <p14:creationId xmlns:p14="http://schemas.microsoft.com/office/powerpoint/2010/main" val="334405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see this page.</a:t>
            </a:r>
          </a:p>
        </p:txBody>
      </p:sp>
      <p:sp>
        <p:nvSpPr>
          <p:cNvPr id="4" name="Slide Number Placeholder 3"/>
          <p:cNvSpPr>
            <a:spLocks noGrp="1"/>
          </p:cNvSpPr>
          <p:nvPr>
            <p:ph type="sldNum" sz="quarter" idx="10"/>
          </p:nvPr>
        </p:nvSpPr>
        <p:spPr/>
        <p:txBody>
          <a:bodyPr/>
          <a:lstStyle/>
          <a:p>
            <a:fld id="{5BD1649D-A2F4-4BB1-98C2-6A5CEE5E30DB}" type="slidenum">
              <a:rPr lang="tr-TR" smtClean="0"/>
              <a:t>6</a:t>
            </a:fld>
            <a:endParaRPr lang="tr-TR"/>
          </a:p>
        </p:txBody>
      </p:sp>
    </p:spTree>
    <p:extLst>
      <p:ext uri="{BB962C8B-B14F-4D97-AF65-F5344CB8AC3E}">
        <p14:creationId xmlns:p14="http://schemas.microsoft.com/office/powerpoint/2010/main" val="268994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This</a:t>
            </a:r>
            <a:r>
              <a:rPr lang="tr-TR" baseline="0" dirty="0"/>
              <a:t> is an example.</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7</a:t>
            </a:fld>
            <a:endParaRPr lang="tr-TR"/>
          </a:p>
        </p:txBody>
      </p:sp>
    </p:spTree>
    <p:extLst>
      <p:ext uri="{BB962C8B-B14F-4D97-AF65-F5344CB8AC3E}">
        <p14:creationId xmlns:p14="http://schemas.microsoft.com/office/powerpoint/2010/main" val="212449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depends according to the practice of your home university.</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8</a:t>
            </a:fld>
            <a:endParaRPr lang="tr-TR"/>
          </a:p>
        </p:txBody>
      </p:sp>
    </p:spTree>
    <p:extLst>
      <p:ext uri="{BB962C8B-B14F-4D97-AF65-F5344CB8AC3E}">
        <p14:creationId xmlns:p14="http://schemas.microsoft.com/office/powerpoint/2010/main" val="115725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depends according to the practice of your home university.</a:t>
            </a:r>
            <a:endParaRPr lang="tr-TR" dirty="0"/>
          </a:p>
        </p:txBody>
      </p:sp>
      <p:sp>
        <p:nvSpPr>
          <p:cNvPr id="4" name="Slide Number Placeholder 3"/>
          <p:cNvSpPr>
            <a:spLocks noGrp="1"/>
          </p:cNvSpPr>
          <p:nvPr>
            <p:ph type="sldNum" sz="quarter" idx="10"/>
          </p:nvPr>
        </p:nvSpPr>
        <p:spPr/>
        <p:txBody>
          <a:bodyPr/>
          <a:lstStyle/>
          <a:p>
            <a:fld id="{5BD1649D-A2F4-4BB1-98C2-6A5CEE5E30DB}" type="slidenum">
              <a:rPr lang="tr-TR" smtClean="0"/>
              <a:t>9</a:t>
            </a:fld>
            <a:endParaRPr lang="tr-TR"/>
          </a:p>
        </p:txBody>
      </p:sp>
    </p:spTree>
    <p:extLst>
      <p:ext uri="{BB962C8B-B14F-4D97-AF65-F5344CB8AC3E}">
        <p14:creationId xmlns:p14="http://schemas.microsoft.com/office/powerpoint/2010/main" val="403905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E8D540-5B78-47BE-A955-E4181CFFDE5C}"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417548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8D540-5B78-47BE-A955-E4181CFFDE5C}"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176685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8D540-5B78-47BE-A955-E4181CFFDE5C}"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163098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8D540-5B78-47BE-A955-E4181CFFDE5C}"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167795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E8D540-5B78-47BE-A955-E4181CFFDE5C}"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33239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E8D540-5B78-47BE-A955-E4181CFFDE5C}"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161082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E8D540-5B78-47BE-A955-E4181CFFDE5C}" type="datetimeFigureOut">
              <a:rPr lang="en-US" smtClean="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79090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E8D540-5B78-47BE-A955-E4181CFFDE5C}" type="datetimeFigureOut">
              <a:rPr lang="en-US" smtClean="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16258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8D540-5B78-47BE-A955-E4181CFFDE5C}" type="datetimeFigureOut">
              <a:rPr lang="en-US" smtClean="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64178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E8D540-5B78-47BE-A955-E4181CFFDE5C}"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412123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E8D540-5B78-47BE-A955-E4181CFFDE5C}"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CBECB-496B-4DE6-955B-39555FE62125}" type="slidenum">
              <a:rPr lang="en-US" smtClean="0"/>
              <a:t>‹#›</a:t>
            </a:fld>
            <a:endParaRPr lang="en-US"/>
          </a:p>
        </p:txBody>
      </p:sp>
    </p:spTree>
    <p:extLst>
      <p:ext uri="{BB962C8B-B14F-4D97-AF65-F5344CB8AC3E}">
        <p14:creationId xmlns:p14="http://schemas.microsoft.com/office/powerpoint/2010/main" val="216185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8D540-5B78-47BE-A955-E4181CFFDE5C}" type="datetimeFigureOut">
              <a:rPr lang="en-US" smtClean="0"/>
              <a:t>9/5/2025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CBECB-496B-4DE6-955B-39555FE62125}" type="slidenum">
              <a:rPr lang="en-US" smtClean="0"/>
              <a:t>‹#›</a:t>
            </a:fld>
            <a:endParaRPr lang="en-US"/>
          </a:p>
        </p:txBody>
      </p:sp>
    </p:spTree>
    <p:extLst>
      <p:ext uri="{BB962C8B-B14F-4D97-AF65-F5344CB8AC3E}">
        <p14:creationId xmlns:p14="http://schemas.microsoft.com/office/powerpoint/2010/main" val="410364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3.bilkent.edu.tr/bilkent/academic-calenda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6.tiff"/><Relationship Id="rId4" Type="http://schemas.openxmlformats.org/officeDocument/2006/relationships/image" Target="../media/image16.tif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6.tiff"/><Relationship Id="rId4" Type="http://schemas.openxmlformats.org/officeDocument/2006/relationships/image" Target="../media/image16.tif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6.tiff"/><Relationship Id="rId4" Type="http://schemas.openxmlformats.org/officeDocument/2006/relationships/image" Target="../media/image16.tif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tiff"/></Relationships>
</file>

<file path=ppt/slides/_rels/slide17.xml.rels><?xml version="1.0" encoding="UTF-8" standalone="yes"?>
<Relationships xmlns="http://schemas.openxmlformats.org/package/2006/relationships"><Relationship Id="rId3" Type="http://schemas.openxmlformats.org/officeDocument/2006/relationships/hyperlink" Target="mailto:exchange@bilkent.edu.t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john@bilkent.edu.t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john@ug.bilkent.edu.tr" TargetMode="External"/><Relationship Id="rId5" Type="http://schemas.openxmlformats.org/officeDocument/2006/relationships/hyperlink" Target="https://newmail.bilkent.edu.tr/src/login.php" TargetMode="External"/><Relationship Id="rId4"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john@ug.bilkent.edu.tr" TargetMode="External"/><Relationship Id="rId4" Type="http://schemas.openxmlformats.org/officeDocument/2006/relationships/image" Target="../media/image6.tiff"/></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bilnet@bilkent.edu.tr" TargetMode="External"/><Relationship Id="rId5" Type="http://schemas.openxmlformats.org/officeDocument/2006/relationships/hyperlink" Target="mailto:hotline@bilkent.edu.tr" TargetMode="External"/><Relationship Id="rId4" Type="http://schemas.openxmlformats.org/officeDocument/2006/relationships/image" Target="../media/image6.tiff"/></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goturkeytourism.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vvpAI_Y2smU" TargetMode="External"/><Relationship Id="rId5" Type="http://schemas.openxmlformats.org/officeDocument/2006/relationships/hyperlink" Target="https://www.youtube.com/watch?v=8Z4E0mhb6zI" TargetMode="Externa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hyperlink" Target="https://w3.bilkent.edu.tr/bilkent/academic-calend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041400"/>
            <a:ext cx="4995672" cy="4995672"/>
          </a:xfrm>
          <a:prstGeom prst="rect">
            <a:avLst/>
          </a:prstGeom>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1"/>
            <a:ext cx="12192000" cy="69287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2376" y="190500"/>
            <a:ext cx="7755610" cy="166486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5273" y="1382017"/>
            <a:ext cx="5091318" cy="555417"/>
          </a:xfrm>
          <a:prstGeom prst="rect">
            <a:avLst/>
          </a:prstGeom>
        </p:spPr>
      </p:pic>
    </p:spTree>
    <p:extLst>
      <p:ext uri="{BB962C8B-B14F-4D97-AF65-F5344CB8AC3E}">
        <p14:creationId xmlns:p14="http://schemas.microsoft.com/office/powerpoint/2010/main" val="84802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22530" y="520700"/>
            <a:ext cx="9693679" cy="1200329"/>
          </a:xfrm>
          <a:prstGeom prst="rect">
            <a:avLst/>
          </a:prstGeom>
          <a:noFill/>
        </p:spPr>
        <p:txBody>
          <a:bodyPr wrap="none" rtlCol="0">
            <a:spAutoFit/>
          </a:bodyPr>
          <a:lstStyle/>
          <a:p>
            <a:pPr algn="ctr">
              <a:defRPr/>
            </a:pPr>
            <a:r>
              <a:rPr lang="en-US" altLang="tr-TR" sz="7200" dirty="0">
                <a:solidFill>
                  <a:srgbClr val="C00000"/>
                </a:solidFill>
                <a:latin typeface="Eras Bold ITC" panose="020B0907030504020204" pitchFamily="34" charset="0"/>
                <a:cs typeface="Times New Roman" pitchFamily="18" charset="0"/>
              </a:rPr>
              <a:t>Important Reminder</a:t>
            </a:r>
            <a:endParaRPr lang="tr-TR" altLang="tr-TR" sz="3600" dirty="0">
              <a:solidFill>
                <a:srgbClr val="C00000"/>
              </a:solidFill>
              <a:latin typeface="Eras Bold ITC" panose="020B0907030504020204" pitchFamily="34" charset="0"/>
              <a:cs typeface="Times New Roman" pitchFamily="18" charset="0"/>
            </a:endParaRPr>
          </a:p>
        </p:txBody>
      </p:sp>
      <p:sp>
        <p:nvSpPr>
          <p:cNvPr id="8" name="TextBox 7"/>
          <p:cNvSpPr txBox="1"/>
          <p:nvPr/>
        </p:nvSpPr>
        <p:spPr>
          <a:xfrm>
            <a:off x="1374899" y="1721029"/>
            <a:ext cx="10961655" cy="6740307"/>
          </a:xfrm>
          <a:prstGeom prst="rect">
            <a:avLst/>
          </a:prstGeom>
          <a:noFill/>
        </p:spPr>
        <p:txBody>
          <a:bodyPr wrap="none" rtlCol="0">
            <a:spAutoFit/>
          </a:bodyPr>
          <a:lstStyle/>
          <a:p>
            <a:r>
              <a:rPr lang="tr-TR" sz="2400" dirty="0">
                <a:latin typeface="Eras Demi ITC" panose="020B0805030504020804" pitchFamily="34" charset="0"/>
              </a:rPr>
              <a:t>Course Codes start with «4» can be 4th year final projects for resident </a:t>
            </a:r>
          </a:p>
          <a:p>
            <a:r>
              <a:rPr lang="tr-TR" sz="2400" dirty="0">
                <a:latin typeface="Eras Demi ITC" panose="020B0805030504020804" pitchFamily="34" charset="0"/>
              </a:rPr>
              <a:t>students, </a:t>
            </a:r>
            <a:r>
              <a:rPr lang="tr-TR" sz="2400" u="sng" dirty="0">
                <a:solidFill>
                  <a:srgbClr val="FF0000"/>
                </a:solidFill>
                <a:latin typeface="Eras Demi ITC" panose="020B0805030504020804" pitchFamily="34" charset="0"/>
              </a:rPr>
              <a:t>so please consider this to avoid problems!</a:t>
            </a:r>
            <a:endParaRPr lang="en-US" sz="2400" u="sng" dirty="0">
              <a:solidFill>
                <a:srgbClr val="FF0000"/>
              </a:solidFill>
              <a:latin typeface="Eras Demi ITC" panose="020B0805030504020804" pitchFamily="34" charset="0"/>
            </a:endParaRPr>
          </a:p>
          <a:p>
            <a:endParaRPr lang="tr-TR" sz="2400" dirty="0">
              <a:latin typeface="Eras Demi ITC" panose="020B0805030504020804" pitchFamily="34" charset="0"/>
            </a:endParaRPr>
          </a:p>
          <a:p>
            <a:pPr algn="ctr"/>
            <a:r>
              <a:rPr lang="tr-TR" sz="2000" dirty="0">
                <a:latin typeface="Eras Demi ITC" panose="020B0805030504020804" pitchFamily="34" charset="0"/>
              </a:rPr>
              <a:t>Resident Student Course Registrations will be opened </a:t>
            </a:r>
            <a:r>
              <a:rPr lang="tr-TR" sz="2000" u="sng" dirty="0">
                <a:latin typeface="Eras Demi ITC" panose="020B0805030504020804" pitchFamily="34" charset="0"/>
              </a:rPr>
              <a:t>a day after the exchange students.</a:t>
            </a:r>
          </a:p>
          <a:p>
            <a:pPr algn="ctr"/>
            <a:endParaRPr lang="tr-TR" sz="2000" u="sng" dirty="0">
              <a:latin typeface="Eras Demi ITC" panose="020B0805030504020804" pitchFamily="34" charset="0"/>
            </a:endParaRPr>
          </a:p>
          <a:p>
            <a:pPr algn="ctr"/>
            <a:r>
              <a:rPr lang="tr-TR" sz="1600" u="sng" dirty="0">
                <a:solidFill>
                  <a:srgbClr val="FF0000"/>
                </a:solidFill>
                <a:latin typeface="Eras Demi ITC" panose="020B0805030504020804" pitchFamily="34" charset="0"/>
              </a:rPr>
              <a:t>Please keep in mind that you can find emtpy slots on exchange Student Registration day ONLY!</a:t>
            </a:r>
          </a:p>
          <a:p>
            <a:pPr lvl="0" algn="ctr"/>
            <a:endParaRPr lang="tr-TR" sz="1200" b="1" u="sng" dirty="0">
              <a:solidFill>
                <a:schemeClr val="tx1">
                  <a:lumMod val="95000"/>
                  <a:lumOff val="5000"/>
                </a:schemeClr>
              </a:solidFill>
            </a:endParaRPr>
          </a:p>
          <a:p>
            <a:pPr lvl="0" algn="ctr"/>
            <a:r>
              <a:rPr lang="tr-TR" sz="2400" b="1" dirty="0">
                <a:solidFill>
                  <a:schemeClr val="tx1">
                    <a:lumMod val="95000"/>
                    <a:lumOff val="5000"/>
                  </a:schemeClr>
                </a:solidFill>
              </a:rPr>
              <a:t>L</a:t>
            </a:r>
            <a:r>
              <a:rPr lang="en-US" sz="2400" b="1" dirty="0" err="1">
                <a:solidFill>
                  <a:schemeClr val="tx1">
                    <a:lumMod val="95000"/>
                    <a:lumOff val="5000"/>
                  </a:schemeClr>
                </a:solidFill>
              </a:rPr>
              <a:t>ast</a:t>
            </a:r>
            <a:r>
              <a:rPr lang="en-US" sz="2400" b="1" dirty="0">
                <a:solidFill>
                  <a:schemeClr val="tx1">
                    <a:lumMod val="95000"/>
                    <a:lumOff val="5000"/>
                  </a:schemeClr>
                </a:solidFill>
              </a:rPr>
              <a:t> Day for Adding/Dropping Courses</a:t>
            </a:r>
            <a:r>
              <a:rPr lang="tr-TR" sz="2400" b="1" dirty="0">
                <a:solidFill>
                  <a:schemeClr val="tx1">
                    <a:lumMod val="95000"/>
                    <a:lumOff val="5000"/>
                  </a:schemeClr>
                </a:solidFill>
              </a:rPr>
              <a:t> for all students</a:t>
            </a:r>
            <a:r>
              <a:rPr lang="en-US" sz="2400" b="1" dirty="0">
                <a:solidFill>
                  <a:schemeClr val="tx1">
                    <a:lumMod val="95000"/>
                    <a:lumOff val="5000"/>
                  </a:schemeClr>
                </a:solidFill>
              </a:rPr>
              <a:t>: </a:t>
            </a:r>
            <a:r>
              <a:rPr lang="tr-TR" sz="2800" b="1" dirty="0">
                <a:solidFill>
                  <a:schemeClr val="tx1">
                    <a:lumMod val="95000"/>
                    <a:lumOff val="5000"/>
                  </a:schemeClr>
                </a:solidFill>
                <a:effectLst>
                  <a:outerShdw blurRad="38100" dist="38100" dir="2700000" algn="tl">
                    <a:srgbClr val="000000">
                      <a:alpha val="43137"/>
                    </a:srgbClr>
                  </a:outerShdw>
                </a:effectLst>
              </a:rPr>
              <a:t> </a:t>
            </a:r>
          </a:p>
          <a:p>
            <a:pPr lvl="0" algn="ctr"/>
            <a:r>
              <a:rPr lang="tr-TR" sz="2000" b="1" u="sng" dirty="0">
                <a:solidFill>
                  <a:srgbClr val="FF0000"/>
                </a:solidFill>
                <a:effectLst>
                  <a:outerShdw blurRad="38100" dist="38100" dir="2700000" algn="tl">
                    <a:srgbClr val="000000">
                      <a:alpha val="43137"/>
                    </a:srgbClr>
                  </a:outerShdw>
                </a:effectLst>
                <a:hlinkClick r:id="rId3"/>
              </a:rPr>
              <a:t>https://w3.bilkent.edu.tr/bilkent/academic-calendar/</a:t>
            </a:r>
            <a:endParaRPr lang="tr-TR" sz="2000" b="1" u="sng" dirty="0">
              <a:solidFill>
                <a:srgbClr val="FF0000"/>
              </a:solidFill>
              <a:effectLst>
                <a:outerShdw blurRad="38100" dist="38100" dir="2700000" algn="tl">
                  <a:srgbClr val="000000">
                    <a:alpha val="43137"/>
                  </a:srgbClr>
                </a:outerShdw>
              </a:effectLst>
            </a:endParaRPr>
          </a:p>
          <a:p>
            <a:pPr lvl="0" algn="ctr"/>
            <a:r>
              <a:rPr lang="tr-TR" sz="2400" b="1" dirty="0"/>
              <a:t>13</a:t>
            </a:r>
            <a:r>
              <a:rPr lang="en-US" sz="2400" b="1" dirty="0"/>
              <a:t>:</a:t>
            </a:r>
            <a:r>
              <a:rPr lang="tr-TR" sz="2400" b="1" dirty="0"/>
              <a:t>00-Course </a:t>
            </a:r>
            <a:r>
              <a:rPr lang="tr-TR" sz="2400" b="1" dirty="0">
                <a:solidFill>
                  <a:srgbClr val="FF0000"/>
                </a:solidFill>
              </a:rPr>
              <a:t>Drop</a:t>
            </a:r>
            <a:r>
              <a:rPr lang="tr-TR" sz="2400" b="1" dirty="0"/>
              <a:t> Deadline</a:t>
            </a:r>
          </a:p>
          <a:p>
            <a:pPr lvl="0" algn="ctr"/>
            <a:r>
              <a:rPr lang="en-US" sz="2400" b="1" dirty="0"/>
              <a:t>16:00</a:t>
            </a:r>
            <a:r>
              <a:rPr lang="tr-TR" sz="2400" b="1" dirty="0"/>
              <a:t>- Course </a:t>
            </a:r>
            <a:r>
              <a:rPr lang="tr-TR" sz="2400" b="1" dirty="0">
                <a:solidFill>
                  <a:srgbClr val="FF0000"/>
                </a:solidFill>
              </a:rPr>
              <a:t>Add </a:t>
            </a:r>
            <a:r>
              <a:rPr lang="tr-TR" sz="2400" b="1" dirty="0"/>
              <a:t>Deadline</a:t>
            </a:r>
            <a:endParaRPr lang="tr-TR" sz="2400" dirty="0">
              <a:latin typeface="Eras Demi ITC" panose="020B0805030504020804" pitchFamily="34" charset="0"/>
            </a:endParaRPr>
          </a:p>
          <a:p>
            <a:pPr algn="ctr"/>
            <a:endParaRPr lang="tr-TR" sz="2400" dirty="0">
              <a:latin typeface="Eras Demi ITC" panose="020B0805030504020804" pitchFamily="34" charset="0"/>
            </a:endParaRPr>
          </a:p>
          <a:p>
            <a:pPr algn="ctr"/>
            <a:r>
              <a:rPr lang="tr-TR" sz="2800" dirty="0">
                <a:latin typeface="Eras Demi ITC" panose="020B0805030504020804" pitchFamily="34" charset="0"/>
              </a:rPr>
              <a:t>So please finalize your course lists with your universities!</a:t>
            </a:r>
            <a:endParaRPr lang="en-US" sz="2800" dirty="0">
              <a:latin typeface="Eras Demi ITC" panose="020B0805030504020804" pitchFamily="34" charset="0"/>
            </a:endParaRPr>
          </a:p>
          <a:p>
            <a:endParaRPr lang="en-US" sz="2400" dirty="0">
              <a:latin typeface="Eras Demi ITC" panose="020B0805030504020804" pitchFamily="34" charset="0"/>
            </a:endParaRPr>
          </a:p>
          <a:p>
            <a:r>
              <a:rPr lang="en-US" sz="2400" dirty="0">
                <a:latin typeface="Eras Demi ITC" panose="020B0805030504020804" pitchFamily="34" charset="0"/>
              </a:rPr>
              <a:t>	</a:t>
            </a:r>
            <a:endParaRPr lang="tr-TR" sz="2400" dirty="0">
              <a:latin typeface="Eras Demi ITC" panose="020B0805030504020804" pitchFamily="34" charset="0"/>
            </a:endParaRPr>
          </a:p>
          <a:p>
            <a:endParaRPr lang="tr-TR" sz="2400" dirty="0">
              <a:latin typeface="Eras Demi ITC" panose="020B0805030504020804" pitchFamily="34" charset="0"/>
            </a:endParaRPr>
          </a:p>
          <a:p>
            <a:endParaRPr lang="tr-TR" sz="2400" dirty="0">
              <a:latin typeface="Eras Demi ITC" panose="020B0805030504020804" pitchFamily="34" charset="0"/>
            </a:endParaRPr>
          </a:p>
          <a:p>
            <a:endParaRPr lang="tr-TR" sz="2400" dirty="0">
              <a:latin typeface="Eras Demi ITC" panose="020B0805030504020804" pitchFamily="34" charset="0"/>
            </a:endParaRPr>
          </a:p>
          <a:p>
            <a:endParaRPr lang="en-US" sz="2400" dirty="0">
              <a:latin typeface="Eras Demi ITC" panose="020B0805030504020804" pitchFamily="34" charset="0"/>
            </a:endParaRPr>
          </a:p>
        </p:txBody>
      </p:sp>
    </p:spTree>
    <p:extLst>
      <p:ext uri="{BB962C8B-B14F-4D97-AF65-F5344CB8AC3E}">
        <p14:creationId xmlns:p14="http://schemas.microsoft.com/office/powerpoint/2010/main" val="25528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C6D0-07AB-4ABF-87E4-FA93962B2D7E}"/>
              </a:ext>
            </a:extLst>
          </p:cNvPr>
          <p:cNvSpPr>
            <a:spLocks noGrp="1"/>
          </p:cNvSpPr>
          <p:nvPr>
            <p:ph type="title"/>
          </p:nvPr>
        </p:nvSpPr>
        <p:spPr/>
        <p:txBody>
          <a:bodyPr>
            <a:normAutofit fontScale="90000"/>
          </a:bodyPr>
          <a:lstStyle/>
          <a:p>
            <a:pPr algn="ctr"/>
            <a:br>
              <a:rPr lang="tr-TR" sz="5400" b="1" dirty="0">
                <a:solidFill>
                  <a:srgbClr val="FF0000"/>
                </a:solidFill>
                <a:latin typeface="Arial Black" panose="020B0A04020102020204" pitchFamily="34" charset="0"/>
              </a:rPr>
            </a:br>
            <a:r>
              <a:rPr lang="tr-TR" sz="4900" b="1" dirty="0">
                <a:solidFill>
                  <a:srgbClr val="C00000"/>
                </a:solidFill>
                <a:latin typeface="+mn-lt"/>
              </a:rPr>
              <a:t>Reminder for Courses </a:t>
            </a:r>
            <a:br>
              <a:rPr lang="tr-TR" sz="5400" b="1" dirty="0">
                <a:solidFill>
                  <a:srgbClr val="FF0000"/>
                </a:solidFill>
                <a:latin typeface="Arial Black" panose="020B0A04020102020204" pitchFamily="34" charset="0"/>
              </a:rPr>
            </a:br>
            <a:endParaRPr lang="en-US" sz="5400" b="1" dirty="0">
              <a:solidFill>
                <a:srgbClr val="FF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A11CA43-0B82-439E-854D-0398F690A6EA}"/>
              </a:ext>
            </a:extLst>
          </p:cNvPr>
          <p:cNvSpPr>
            <a:spLocks noGrp="1"/>
          </p:cNvSpPr>
          <p:nvPr>
            <p:ph idx="1"/>
          </p:nvPr>
        </p:nvSpPr>
        <p:spPr>
          <a:xfrm>
            <a:off x="1136374" y="2401248"/>
            <a:ext cx="10515600" cy="4351338"/>
          </a:xfrm>
        </p:spPr>
        <p:txBody>
          <a:bodyPr>
            <a:normAutofit/>
          </a:bodyPr>
          <a:lstStyle/>
          <a:p>
            <a:pPr marL="0" lvl="0" indent="0">
              <a:buNone/>
            </a:pPr>
            <a:r>
              <a:rPr lang="tr-TR" sz="1800"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Attendance is obligatory </a:t>
            </a:r>
            <a:r>
              <a:rPr lang="tr-TR" sz="1800" dirty="0">
                <a:effectLst/>
                <a:latin typeface="Calibri" panose="020F0502020204030204" pitchFamily="34" charset="0"/>
                <a:ea typeface="Times New Roman" panose="02020603050405020304" pitchFamily="18" charset="0"/>
              </a:rPr>
              <a:t>for all courses at</a:t>
            </a:r>
            <a:r>
              <a:rPr lang="en-US" sz="1800" dirty="0">
                <a:effectLst/>
                <a:latin typeface="Calibri" panose="020F0502020204030204" pitchFamily="34" charset="0"/>
                <a:ea typeface="Times New Roman" panose="02020603050405020304" pitchFamily="18" charset="0"/>
              </a:rPr>
              <a:t> Bilkent University. Course Syllabuses must be checked for details.</a:t>
            </a:r>
            <a:endParaRPr lang="en-US" sz="1800" dirty="0">
              <a:effectLst/>
              <a:latin typeface="Calibri" panose="020F0502020204030204" pitchFamily="34" charset="0"/>
              <a:ea typeface="Calibri" panose="020F0502020204030204" pitchFamily="34" charset="0"/>
            </a:endParaRPr>
          </a:p>
          <a:p>
            <a:pPr marL="0" lvl="0" indent="0">
              <a:buNone/>
            </a:pPr>
            <a:r>
              <a:rPr lang="tr-TR" sz="1800" dirty="0">
                <a:solidFill>
                  <a:srgbClr val="000000"/>
                </a:solidFill>
                <a:effectLst/>
                <a:latin typeface="Calibri" panose="020F0502020204030204" pitchFamily="34" charset="0"/>
                <a:ea typeface="Times New Roman" panose="02020603050405020304" pitchFamily="18" charset="0"/>
              </a:rPr>
              <a:t>*  Students who have not met the minimum performance and/or attendance requirements to qualify for the final exam receive an FZ grade before the final exams begin. Failing students who have not shown up for the final exam receive an FX grade instead of an F.</a:t>
            </a:r>
            <a:endParaRPr lang="en-US" sz="1800" dirty="0">
              <a:solidFill>
                <a:srgbClr val="000000"/>
              </a:solidFill>
              <a:effectLst/>
              <a:latin typeface="Calibri" panose="020F0502020204030204" pitchFamily="34" charset="0"/>
              <a:ea typeface="Calibri" panose="020F0502020204030204" pitchFamily="34" charset="0"/>
            </a:endParaRPr>
          </a:p>
          <a:p>
            <a:pPr marL="0" lvl="0" indent="0">
              <a:buNone/>
            </a:pPr>
            <a:r>
              <a:rPr lang="tr-TR"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In undergraduate programs, A grade of C or higher (or S for non-credit courses) is a passing grade for the course. Letter grades F, FX, FZ, and U are all failing. Grades C-, D+ and D are considered failing grades when the student's Cumulative Grade Point Average (CGPA) is less than 2.00 and conditionally passing grades when the CGPA is 2.00 or higher. </a:t>
            </a:r>
            <a:endParaRPr lang="en-US" sz="1800" dirty="0">
              <a:effectLst/>
              <a:latin typeface="Calibri" panose="020F0502020204030204" pitchFamily="34" charset="0"/>
              <a:ea typeface="Calibri" panose="020F0502020204030204" pitchFamily="34" charset="0"/>
            </a:endParaRPr>
          </a:p>
          <a:p>
            <a:pPr marL="0" lvl="0" indent="0">
              <a:buNone/>
            </a:pPr>
            <a:r>
              <a:rPr lang="tr-TR"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In graduate programs, in addition to grade S, a grade of C or higher is a passing grade in master's programs</a:t>
            </a:r>
            <a:r>
              <a:rPr lang="tr-TR" sz="1800" dirty="0">
                <a:solidFill>
                  <a:srgbClr val="000000"/>
                </a:solidFill>
                <a:effectLst/>
                <a:latin typeface="Calibri" panose="020F0502020204030204" pitchFamily="34" charset="0"/>
                <a:ea typeface="Times New Roman" panose="02020603050405020304" pitchFamily="18" charset="0"/>
              </a:rPr>
              <a:t>,</a:t>
            </a:r>
            <a:r>
              <a:rPr lang="en-US" sz="1800" dirty="0">
                <a:solidFill>
                  <a:srgbClr val="000000"/>
                </a:solidFill>
                <a:effectLst/>
                <a:latin typeface="Calibri" panose="020F0502020204030204" pitchFamily="34" charset="0"/>
                <a:ea typeface="Times New Roman" panose="02020603050405020304" pitchFamily="18" charset="0"/>
              </a:rPr>
              <a:t> and a grade of B or higher is a passing grade in Ph.D. Programs. Letter grades lower than C and grade U are failing grades in master’s programs</a:t>
            </a:r>
            <a:r>
              <a:rPr lang="tr-TR" sz="1800" dirty="0">
                <a:solidFill>
                  <a:srgbClr val="000000"/>
                </a:solidFill>
                <a:effectLst/>
                <a:latin typeface="Calibri" panose="020F0502020204030204" pitchFamily="34" charset="0"/>
                <a:ea typeface="Times New Roman" panose="02020603050405020304" pitchFamily="18" charset="0"/>
              </a:rPr>
              <a:t>,</a:t>
            </a:r>
            <a:r>
              <a:rPr lang="en-US" sz="1800" dirty="0">
                <a:solidFill>
                  <a:srgbClr val="000000"/>
                </a:solidFill>
                <a:effectLst/>
                <a:latin typeface="Calibri" panose="020F0502020204030204" pitchFamily="34" charset="0"/>
                <a:ea typeface="Times New Roman" panose="02020603050405020304" pitchFamily="18" charset="0"/>
              </a:rPr>
              <a:t> and grades lower than B and grade U are failing grades in Ph.D. programs.</a:t>
            </a:r>
            <a:endParaRPr lang="en-US" sz="1800" dirty="0">
              <a:effectLst/>
              <a:latin typeface="Calibri" panose="020F0502020204030204" pitchFamily="34" charset="0"/>
              <a:ea typeface="Calibri" panose="020F0502020204030204" pitchFamily="34" charset="0"/>
            </a:endParaRPr>
          </a:p>
          <a:p>
            <a:pPr marL="0" lvl="0" indent="0">
              <a:buNone/>
            </a:pPr>
            <a:r>
              <a:rPr lang="tr-TR"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No remote exams for all students!</a:t>
            </a:r>
            <a:endParaRPr lang="en-US" sz="1800" dirty="0">
              <a:effectLst/>
              <a:latin typeface="Calibri" panose="020F0502020204030204" pitchFamily="34" charset="0"/>
              <a:ea typeface="Calibri" panose="020F0502020204030204" pitchFamily="34" charset="0"/>
            </a:endParaRPr>
          </a:p>
          <a:p>
            <a:pPr marL="0" lvl="0" indent="0">
              <a:buNone/>
            </a:pPr>
            <a:r>
              <a:rPr lang="tr-TR"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Make-up </a:t>
            </a:r>
            <a:r>
              <a:rPr lang="tr-TR" sz="1800" dirty="0">
                <a:solidFill>
                  <a:srgbClr val="000000"/>
                </a:solidFill>
                <a:effectLst/>
                <a:latin typeface="Calibri" panose="020F0502020204030204" pitchFamily="34" charset="0"/>
                <a:ea typeface="Times New Roman" panose="02020603050405020304" pitchFamily="18" charset="0"/>
              </a:rPr>
              <a:t>exam</a:t>
            </a:r>
            <a:r>
              <a:rPr lang="en-US" sz="1800" dirty="0">
                <a:solidFill>
                  <a:srgbClr val="000000"/>
                </a:solidFill>
                <a:effectLst/>
                <a:latin typeface="Calibri" panose="020F0502020204030204" pitchFamily="34" charset="0"/>
                <a:ea typeface="Times New Roman" panose="02020603050405020304" pitchFamily="18" charset="0"/>
              </a:rPr>
              <a:t> decisions can be made by the academic departments through </a:t>
            </a:r>
            <a:r>
              <a:rPr lang="en-US" sz="1800" u="sng" dirty="0">
                <a:solidFill>
                  <a:srgbClr val="000000"/>
                </a:solidFill>
                <a:effectLst/>
                <a:latin typeface="Calibri" panose="020F0502020204030204" pitchFamily="34" charset="0"/>
                <a:ea typeface="Times New Roman" panose="02020603050405020304" pitchFamily="18" charset="0"/>
              </a:rPr>
              <a:t>a valid Health Report taken from Bilkent University Health Center only. </a:t>
            </a:r>
            <a:endParaRPr lang="en-US" sz="1800" u="sng" dirty="0">
              <a:effectLst/>
              <a:latin typeface="Calibri" panose="020F0502020204030204" pitchFamily="34" charset="0"/>
              <a:ea typeface="Calibri" panose="020F0502020204030204" pitchFamily="34" charset="0"/>
            </a:endParaRPr>
          </a:p>
          <a:p>
            <a:pPr marL="0" indent="0">
              <a:buNone/>
            </a:pPr>
            <a:endParaRPr lang="en-US" dirty="0"/>
          </a:p>
        </p:txBody>
      </p:sp>
      <p:pic>
        <p:nvPicPr>
          <p:cNvPr id="5" name="Picture 4">
            <a:extLst>
              <a:ext uri="{FF2B5EF4-FFF2-40B4-BE49-F238E27FC236}">
                <a16:creationId xmlns:a16="http://schemas.microsoft.com/office/drawing/2014/main" id="{A65F158A-CDC7-4AB6-8788-5D4BF8D04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08" y="30837"/>
            <a:ext cx="2837674" cy="2837674"/>
          </a:xfrm>
          <a:prstGeom prst="rect">
            <a:avLst/>
          </a:prstGeom>
        </p:spPr>
      </p:pic>
      <p:pic>
        <p:nvPicPr>
          <p:cNvPr id="9" name="Picture 8">
            <a:extLst>
              <a:ext uri="{FF2B5EF4-FFF2-40B4-BE49-F238E27FC236}">
                <a16:creationId xmlns:a16="http://schemas.microsoft.com/office/drawing/2014/main" id="{5EA78E7B-6150-41DF-A5DC-87BA2E091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577" y="103396"/>
            <a:ext cx="2509239" cy="2177688"/>
          </a:xfrm>
          <a:prstGeom prst="rect">
            <a:avLst/>
          </a:prstGeom>
        </p:spPr>
      </p:pic>
      <p:sp>
        <p:nvSpPr>
          <p:cNvPr id="10" name="Rectangle 9">
            <a:extLst>
              <a:ext uri="{FF2B5EF4-FFF2-40B4-BE49-F238E27FC236}">
                <a16:creationId xmlns:a16="http://schemas.microsoft.com/office/drawing/2014/main" id="{FDDA9DF7-F919-4F2D-9406-2142A9FA70E6}"/>
              </a:ext>
            </a:extLst>
          </p:cNvPr>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78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22530" y="520700"/>
            <a:ext cx="9693679" cy="1200329"/>
          </a:xfrm>
          <a:prstGeom prst="rect">
            <a:avLst/>
          </a:prstGeom>
          <a:noFill/>
        </p:spPr>
        <p:txBody>
          <a:bodyPr wrap="none" rtlCol="0">
            <a:spAutoFit/>
          </a:bodyPr>
          <a:lstStyle/>
          <a:p>
            <a:pPr algn="ctr">
              <a:defRPr/>
            </a:pPr>
            <a:r>
              <a:rPr lang="en-US" altLang="tr-TR" sz="7200" dirty="0">
                <a:solidFill>
                  <a:srgbClr val="C00000"/>
                </a:solidFill>
                <a:latin typeface="Eras Bold ITC" panose="020B0907030504020204" pitchFamily="34" charset="0"/>
                <a:cs typeface="Times New Roman" pitchFamily="18" charset="0"/>
              </a:rPr>
              <a:t>Important Reminder</a:t>
            </a:r>
            <a:endParaRPr lang="tr-TR" altLang="tr-TR" sz="3600" dirty="0">
              <a:solidFill>
                <a:srgbClr val="C00000"/>
              </a:solidFill>
              <a:latin typeface="Eras Bold ITC" panose="020B0907030504020204" pitchFamily="34" charset="0"/>
              <a:cs typeface="Times New Roman" pitchFamily="18" charset="0"/>
            </a:endParaRPr>
          </a:p>
        </p:txBody>
      </p:sp>
      <p:sp>
        <p:nvSpPr>
          <p:cNvPr id="8" name="TextBox 7"/>
          <p:cNvSpPr txBox="1"/>
          <p:nvPr/>
        </p:nvSpPr>
        <p:spPr>
          <a:xfrm>
            <a:off x="1563034" y="1721029"/>
            <a:ext cx="5497724" cy="5324535"/>
          </a:xfrm>
          <a:prstGeom prst="rect">
            <a:avLst/>
          </a:prstGeom>
          <a:noFill/>
        </p:spPr>
        <p:txBody>
          <a:bodyPr wrap="square" rtlCol="0">
            <a:spAutoFit/>
          </a:bodyPr>
          <a:lstStyle/>
          <a:p>
            <a:r>
              <a:rPr lang="tr-TR" sz="1000" b="1" i="0" dirty="0">
                <a:solidFill>
                  <a:srgbClr val="000000"/>
                </a:solidFill>
                <a:effectLst/>
                <a:latin typeface="Verdana" panose="020B0604030504040204" pitchFamily="34" charset="0"/>
              </a:rPr>
              <a:t>Example </a:t>
            </a:r>
            <a:r>
              <a:rPr lang="tr-TR" sz="1000" b="1" i="0" dirty="0" err="1">
                <a:solidFill>
                  <a:srgbClr val="000000"/>
                </a:solidFill>
                <a:effectLst/>
                <a:latin typeface="Verdana" panose="020B0604030504040204" pitchFamily="34" charset="0"/>
              </a:rPr>
              <a:t>for</a:t>
            </a:r>
            <a:r>
              <a:rPr lang="tr-TR" sz="1000" b="1" i="0" dirty="0">
                <a:solidFill>
                  <a:srgbClr val="000000"/>
                </a:solidFill>
                <a:effectLst/>
                <a:latin typeface="Verdana" panose="020B0604030504040204" pitchFamily="34" charset="0"/>
              </a:rPr>
              <a:t> </a:t>
            </a:r>
            <a:r>
              <a:rPr lang="en-US" sz="1000" b="1" i="0" dirty="0">
                <a:solidFill>
                  <a:srgbClr val="000000"/>
                </a:solidFill>
                <a:effectLst/>
                <a:latin typeface="Verdana" panose="020B0604030504040204" pitchFamily="34" charset="0"/>
              </a:rPr>
              <a:t>202</a:t>
            </a:r>
            <a:r>
              <a:rPr lang="tr-TR" sz="1000" b="1" i="0" dirty="0">
                <a:solidFill>
                  <a:srgbClr val="000000"/>
                </a:solidFill>
                <a:effectLst/>
                <a:latin typeface="Verdana" panose="020B0604030504040204" pitchFamily="34" charset="0"/>
              </a:rPr>
              <a:t>5</a:t>
            </a:r>
            <a:r>
              <a:rPr lang="en-US" sz="1000" b="1" i="0" dirty="0">
                <a:solidFill>
                  <a:srgbClr val="000000"/>
                </a:solidFill>
                <a:effectLst/>
                <a:latin typeface="Verdana" panose="020B0604030504040204" pitchFamily="34" charset="0"/>
              </a:rPr>
              <a:t> - 202</a:t>
            </a:r>
            <a:r>
              <a:rPr lang="tr-TR" sz="1000" b="1" i="0" dirty="0">
                <a:solidFill>
                  <a:srgbClr val="000000"/>
                </a:solidFill>
                <a:effectLst/>
                <a:latin typeface="Verdana" panose="020B0604030504040204" pitchFamily="34" charset="0"/>
              </a:rPr>
              <a:t>6</a:t>
            </a:r>
            <a:r>
              <a:rPr lang="en-US" sz="1000" b="1" i="0" dirty="0">
                <a:solidFill>
                  <a:srgbClr val="000000"/>
                </a:solidFill>
                <a:effectLst/>
                <a:latin typeface="Verdana" panose="020B0604030504040204" pitchFamily="34" charset="0"/>
              </a:rPr>
              <a:t> ACADEMIC CALENDAR</a:t>
            </a:r>
            <a:br>
              <a:rPr lang="en-US" sz="1000" dirty="0"/>
            </a:br>
            <a:br>
              <a:rPr lang="en-US" sz="1000" dirty="0"/>
            </a:br>
            <a:r>
              <a:rPr lang="tr-TR" sz="1000" b="1" dirty="0">
                <a:latin typeface="Verdana" panose="020B0604030504040204" pitchFamily="34" charset="0"/>
                <a:ea typeface="Verdana" panose="020B0604030504040204" pitchFamily="34" charset="0"/>
                <a:cs typeface="Arial" panose="020B0604020202020204" pitchFamily="34" charset="0"/>
              </a:rPr>
              <a:t>Fall</a:t>
            </a:r>
            <a:r>
              <a:rPr lang="tr-TR" sz="1000" dirty="0"/>
              <a:t> </a:t>
            </a:r>
            <a:r>
              <a:rPr lang="en-US" sz="1000" b="1" i="0" dirty="0">
                <a:solidFill>
                  <a:srgbClr val="000000"/>
                </a:solidFill>
                <a:effectLst/>
                <a:latin typeface="Verdana" panose="020B0604030504040204" pitchFamily="34" charset="0"/>
              </a:rPr>
              <a:t>SEMESTER</a:t>
            </a:r>
            <a:br>
              <a:rPr lang="en-US" sz="1000" dirty="0"/>
            </a:br>
            <a:br>
              <a:rPr lang="en-US" sz="1000" dirty="0"/>
            </a:br>
            <a:r>
              <a:rPr lang="en-US" sz="1000" b="1" i="0" dirty="0">
                <a:solidFill>
                  <a:srgbClr val="000000"/>
                </a:solidFill>
                <a:effectLst/>
                <a:latin typeface="Verdana" panose="020B0604030504040204" pitchFamily="34" charset="0"/>
              </a:rPr>
              <a:t>Official Arrival Dates</a:t>
            </a:r>
            <a:r>
              <a:rPr lang="en-US" sz="1000" b="0" i="0" dirty="0">
                <a:solidFill>
                  <a:srgbClr val="000000"/>
                </a:solidFill>
                <a:effectLst/>
                <a:latin typeface="Verdana" panose="020B0604030504040204" pitchFamily="34" charset="0"/>
              </a:rPr>
              <a:t>: </a:t>
            </a:r>
            <a:r>
              <a:rPr lang="tr-TR" sz="1000" dirty="0">
                <a:solidFill>
                  <a:srgbClr val="000000"/>
                </a:solidFill>
                <a:latin typeface="Verdana" panose="020B0604030504040204" pitchFamily="34" charset="0"/>
              </a:rPr>
              <a:t>6-7 </a:t>
            </a:r>
            <a:r>
              <a:rPr lang="tr-TR" sz="1000" dirty="0" err="1">
                <a:solidFill>
                  <a:srgbClr val="000000"/>
                </a:solidFill>
                <a:latin typeface="Verdana" panose="020B0604030504040204" pitchFamily="34" charset="0"/>
              </a:rPr>
              <a:t>September</a:t>
            </a:r>
            <a:r>
              <a:rPr lang="tr-TR" sz="1000" dirty="0">
                <a:solidFill>
                  <a:srgbClr val="000000"/>
                </a:solidFill>
                <a:latin typeface="Verdana" panose="020B0604030504040204" pitchFamily="34" charset="0"/>
              </a:rPr>
              <a:t> </a:t>
            </a:r>
            <a:r>
              <a:rPr lang="tr-TR" sz="1000" b="0" i="0" dirty="0">
                <a:solidFill>
                  <a:srgbClr val="000000"/>
                </a:solidFill>
                <a:effectLst/>
                <a:latin typeface="Verdana" panose="020B0604030504040204" pitchFamily="34" charset="0"/>
              </a:rPr>
              <a:t>2025</a:t>
            </a:r>
            <a:br>
              <a:rPr lang="en-US" sz="1000" dirty="0"/>
            </a:br>
            <a:br>
              <a:rPr lang="en-US" sz="1000" dirty="0"/>
            </a:br>
            <a:r>
              <a:rPr lang="en-US" sz="1000" b="1" i="0" dirty="0">
                <a:solidFill>
                  <a:srgbClr val="000000"/>
                </a:solidFill>
                <a:effectLst/>
                <a:latin typeface="Verdana" panose="020B0604030504040204" pitchFamily="34" charset="0"/>
              </a:rPr>
              <a:t>Orientation</a:t>
            </a:r>
            <a:r>
              <a:rPr lang="tr-TR" sz="1000" b="0" i="0" dirty="0">
                <a:solidFill>
                  <a:srgbClr val="000000"/>
                </a:solidFill>
                <a:effectLst/>
                <a:latin typeface="Verdana" panose="020B0604030504040204" pitchFamily="34" charset="0"/>
              </a:rPr>
              <a:t>8-14 September 2025</a:t>
            </a:r>
            <a:br>
              <a:rPr lang="en-US" sz="1000" dirty="0"/>
            </a:br>
            <a:br>
              <a:rPr lang="en-US" sz="1000" dirty="0"/>
            </a:br>
            <a:r>
              <a:rPr lang="en-US" sz="1000" b="1" i="0" dirty="0">
                <a:solidFill>
                  <a:srgbClr val="000000"/>
                </a:solidFill>
                <a:effectLst/>
                <a:latin typeface="Verdana" panose="020B0604030504040204" pitchFamily="34" charset="0"/>
              </a:rPr>
              <a:t>Course Registrations</a:t>
            </a:r>
            <a:r>
              <a:rPr lang="en-US" sz="1000" b="0" i="0" dirty="0">
                <a:solidFill>
                  <a:srgbClr val="000000"/>
                </a:solidFill>
                <a:effectLst/>
                <a:latin typeface="Verdana" panose="020B0604030504040204" pitchFamily="34" charset="0"/>
              </a:rPr>
              <a:t>: </a:t>
            </a:r>
            <a:r>
              <a:rPr lang="tr-TR" sz="1000" b="0" i="0" dirty="0">
                <a:solidFill>
                  <a:srgbClr val="000000"/>
                </a:solidFill>
                <a:effectLst/>
                <a:latin typeface="Verdana" panose="020B0604030504040204" pitchFamily="34" charset="0"/>
              </a:rPr>
              <a:t>10 </a:t>
            </a:r>
            <a:r>
              <a:rPr lang="tr-TR" sz="1000" b="0" i="0" dirty="0" err="1">
                <a:solidFill>
                  <a:srgbClr val="000000"/>
                </a:solidFill>
                <a:effectLst/>
                <a:latin typeface="Verdana" panose="020B0604030504040204" pitchFamily="34" charset="0"/>
              </a:rPr>
              <a:t>September</a:t>
            </a:r>
            <a:r>
              <a:rPr lang="tr-TR" sz="1000" b="0" i="0" dirty="0">
                <a:solidFill>
                  <a:srgbClr val="000000"/>
                </a:solidFill>
                <a:effectLst/>
                <a:latin typeface="Verdana" panose="020B0604030504040204" pitchFamily="34" charset="0"/>
              </a:rPr>
              <a:t> 2025</a:t>
            </a:r>
            <a:br>
              <a:rPr lang="en-US" sz="1000" dirty="0"/>
            </a:br>
            <a:br>
              <a:rPr lang="en-US" sz="1000" dirty="0"/>
            </a:br>
            <a:r>
              <a:rPr lang="en-US" sz="1000" b="1" i="0" dirty="0">
                <a:solidFill>
                  <a:srgbClr val="000000"/>
                </a:solidFill>
                <a:effectLst/>
                <a:latin typeface="Verdana" panose="020B0604030504040204" pitchFamily="34" charset="0"/>
              </a:rPr>
              <a:t>Course Registration for Department Students</a:t>
            </a:r>
            <a:r>
              <a:rPr lang="en-US" sz="1000" b="0" i="0" dirty="0">
                <a:solidFill>
                  <a:srgbClr val="000000"/>
                </a:solidFill>
                <a:effectLst/>
                <a:latin typeface="Verdana" panose="020B0604030504040204" pitchFamily="34" charset="0"/>
              </a:rPr>
              <a:t>: </a:t>
            </a:r>
            <a:r>
              <a:rPr lang="tr-TR" sz="1000" dirty="0">
                <a:solidFill>
                  <a:srgbClr val="000000"/>
                </a:solidFill>
                <a:latin typeface="Verdana" panose="020B0604030504040204" pitchFamily="34" charset="0"/>
              </a:rPr>
              <a:t>12</a:t>
            </a:r>
            <a:r>
              <a:rPr lang="tr-TR" sz="1000" b="0" i="0" dirty="0">
                <a:solidFill>
                  <a:srgbClr val="000000"/>
                </a:solidFill>
                <a:effectLst/>
                <a:latin typeface="Verdana" panose="020B0604030504040204" pitchFamily="34" charset="0"/>
              </a:rPr>
              <a:t> </a:t>
            </a:r>
            <a:r>
              <a:rPr lang="tr-TR" sz="1000" b="0" i="0" dirty="0" err="1">
                <a:solidFill>
                  <a:srgbClr val="000000"/>
                </a:solidFill>
                <a:effectLst/>
                <a:latin typeface="Verdana" panose="020B0604030504040204" pitchFamily="34" charset="0"/>
              </a:rPr>
              <a:t>September</a:t>
            </a:r>
            <a:r>
              <a:rPr lang="tr-TR" sz="1000" b="0" i="0" dirty="0">
                <a:solidFill>
                  <a:srgbClr val="000000"/>
                </a:solidFill>
                <a:effectLst/>
                <a:latin typeface="Verdana" panose="020B0604030504040204" pitchFamily="34" charset="0"/>
              </a:rPr>
              <a:t> 2025</a:t>
            </a:r>
            <a:br>
              <a:rPr lang="en-US" sz="1000" dirty="0"/>
            </a:br>
            <a:br>
              <a:rPr lang="en-US" sz="1000" dirty="0"/>
            </a:br>
            <a:r>
              <a:rPr lang="en-US" sz="1000" b="1" i="0" dirty="0">
                <a:solidFill>
                  <a:srgbClr val="000000"/>
                </a:solidFill>
                <a:effectLst/>
                <a:latin typeface="Verdana" panose="020B0604030504040204" pitchFamily="34" charset="0"/>
              </a:rPr>
              <a:t>Residence Permit Application</a:t>
            </a:r>
            <a:r>
              <a:rPr lang="en-US" sz="1000" b="0" i="0" dirty="0">
                <a:solidFill>
                  <a:srgbClr val="000000"/>
                </a:solidFill>
                <a:effectLst/>
                <a:latin typeface="Verdana" panose="020B0604030504040204" pitchFamily="34" charset="0"/>
              </a:rPr>
              <a:t>: </a:t>
            </a:r>
            <a:r>
              <a:rPr lang="tr-TR" sz="1000" dirty="0">
                <a:solidFill>
                  <a:srgbClr val="000000"/>
                </a:solidFill>
                <a:latin typeface="Verdana" panose="020B0604030504040204" pitchFamily="34" charset="0"/>
              </a:rPr>
              <a:t>11-12 </a:t>
            </a:r>
            <a:r>
              <a:rPr lang="tr-TR" sz="1000" dirty="0" err="1">
                <a:solidFill>
                  <a:srgbClr val="000000"/>
                </a:solidFill>
                <a:latin typeface="Verdana" panose="020B0604030504040204" pitchFamily="34" charset="0"/>
              </a:rPr>
              <a:t>September</a:t>
            </a:r>
            <a:r>
              <a:rPr lang="tr-TR" sz="1000" dirty="0">
                <a:solidFill>
                  <a:srgbClr val="000000"/>
                </a:solidFill>
                <a:latin typeface="Verdana" panose="020B0604030504040204" pitchFamily="34" charset="0"/>
              </a:rPr>
              <a:t> </a:t>
            </a:r>
            <a:r>
              <a:rPr lang="tr-TR" sz="1000" b="0" i="0" dirty="0">
                <a:solidFill>
                  <a:srgbClr val="000000"/>
                </a:solidFill>
                <a:effectLst/>
                <a:latin typeface="Verdana" panose="020B0604030504040204" pitchFamily="34" charset="0"/>
              </a:rPr>
              <a:t>2025</a:t>
            </a:r>
            <a:br>
              <a:rPr lang="en-US" sz="1000" dirty="0"/>
            </a:br>
            <a:br>
              <a:rPr lang="en-US" sz="1000" dirty="0"/>
            </a:br>
            <a:r>
              <a:rPr lang="en-US" sz="1000" b="1" i="0" dirty="0">
                <a:solidFill>
                  <a:srgbClr val="000000"/>
                </a:solidFill>
                <a:effectLst/>
                <a:latin typeface="Verdana" panose="020B0604030504040204" pitchFamily="34" charset="0"/>
              </a:rPr>
              <a:t>Classes Begin</a:t>
            </a:r>
            <a:r>
              <a:rPr lang="en-US" sz="1000" b="0" i="0" dirty="0">
                <a:solidFill>
                  <a:srgbClr val="000000"/>
                </a:solidFill>
                <a:effectLst/>
                <a:latin typeface="Verdana" panose="020B0604030504040204" pitchFamily="34" charset="0"/>
              </a:rPr>
              <a:t>: </a:t>
            </a:r>
            <a:r>
              <a:rPr lang="tr-TR" sz="1000" b="0" i="0" dirty="0">
                <a:solidFill>
                  <a:srgbClr val="000000"/>
                </a:solidFill>
                <a:effectLst/>
                <a:latin typeface="Verdana" panose="020B0604030504040204" pitchFamily="34" charset="0"/>
              </a:rPr>
              <a:t>15 </a:t>
            </a:r>
            <a:r>
              <a:rPr lang="tr-TR" sz="1000" b="0" i="0" dirty="0" err="1">
                <a:solidFill>
                  <a:srgbClr val="000000"/>
                </a:solidFill>
                <a:effectLst/>
                <a:latin typeface="Verdana" panose="020B0604030504040204" pitchFamily="34" charset="0"/>
              </a:rPr>
              <a:t>September</a:t>
            </a:r>
            <a:r>
              <a:rPr lang="tr-TR" sz="1000" b="0" i="0" dirty="0">
                <a:solidFill>
                  <a:srgbClr val="000000"/>
                </a:solidFill>
                <a:effectLst/>
                <a:latin typeface="Verdana" panose="020B0604030504040204" pitchFamily="34" charset="0"/>
              </a:rPr>
              <a:t> 2025</a:t>
            </a:r>
            <a:br>
              <a:rPr lang="en-US" sz="1000" dirty="0"/>
            </a:br>
            <a:br>
              <a:rPr lang="en-US" sz="1000" dirty="0"/>
            </a:br>
            <a:r>
              <a:rPr lang="en-US" sz="1000" b="1" i="0" dirty="0">
                <a:solidFill>
                  <a:srgbClr val="000000"/>
                </a:solidFill>
                <a:effectLst/>
                <a:latin typeface="Verdana" panose="020B0604030504040204" pitchFamily="34" charset="0"/>
              </a:rPr>
              <a:t>Course drop deadline  for exchange students (13:00) </a:t>
            </a:r>
            <a:r>
              <a:rPr lang="en-US" sz="1000" b="0" i="0" dirty="0">
                <a:solidFill>
                  <a:srgbClr val="000000"/>
                </a:solidFill>
                <a:effectLst/>
                <a:latin typeface="Verdana" panose="020B0604030504040204" pitchFamily="34" charset="0"/>
              </a:rPr>
              <a:t>: </a:t>
            </a:r>
            <a:r>
              <a:rPr lang="tr-TR" sz="1000" dirty="0">
                <a:solidFill>
                  <a:srgbClr val="000000"/>
                </a:solidFill>
                <a:latin typeface="Verdana" panose="020B0604030504040204" pitchFamily="34" charset="0"/>
              </a:rPr>
              <a:t>19</a:t>
            </a:r>
            <a:r>
              <a:rPr lang="tr-TR" sz="1000" b="0" i="0" dirty="0">
                <a:solidFill>
                  <a:srgbClr val="000000"/>
                </a:solidFill>
                <a:effectLst/>
                <a:latin typeface="Verdana" panose="020B0604030504040204" pitchFamily="34" charset="0"/>
              </a:rPr>
              <a:t> </a:t>
            </a:r>
            <a:r>
              <a:rPr lang="tr-TR" sz="1000" b="0" i="0" dirty="0" err="1">
                <a:solidFill>
                  <a:srgbClr val="000000"/>
                </a:solidFill>
                <a:effectLst/>
                <a:latin typeface="Verdana" panose="020B0604030504040204" pitchFamily="34" charset="0"/>
              </a:rPr>
              <a:t>Sptember</a:t>
            </a:r>
            <a:r>
              <a:rPr lang="tr-TR" sz="1000" b="0" i="0" dirty="0">
                <a:solidFill>
                  <a:srgbClr val="000000"/>
                </a:solidFill>
                <a:effectLst/>
                <a:latin typeface="Verdana" panose="020B0604030504040204" pitchFamily="34" charset="0"/>
              </a:rPr>
              <a:t> 2025</a:t>
            </a:r>
            <a:br>
              <a:rPr lang="en-US" sz="1000" dirty="0"/>
            </a:br>
            <a:r>
              <a:rPr lang="en-US" sz="1000" b="1" i="0" dirty="0">
                <a:solidFill>
                  <a:srgbClr val="000000"/>
                </a:solidFill>
                <a:effectLst/>
                <a:latin typeface="Verdana" panose="020B0604030504040204" pitchFamily="34" charset="0"/>
              </a:rPr>
              <a:t>Course add deadline for exchange students (16:00) :</a:t>
            </a:r>
            <a:r>
              <a:rPr lang="en-US" sz="1000" b="0" i="0" dirty="0">
                <a:solidFill>
                  <a:srgbClr val="000000"/>
                </a:solidFill>
                <a:effectLst/>
                <a:latin typeface="Verdana" panose="020B0604030504040204" pitchFamily="34" charset="0"/>
              </a:rPr>
              <a:t> </a:t>
            </a:r>
            <a:r>
              <a:rPr lang="tr-TR" sz="1000" b="0" i="0" dirty="0">
                <a:solidFill>
                  <a:srgbClr val="000000"/>
                </a:solidFill>
                <a:effectLst/>
                <a:latin typeface="Verdana" panose="020B0604030504040204" pitchFamily="34" charset="0"/>
              </a:rPr>
              <a:t> </a:t>
            </a:r>
            <a:r>
              <a:rPr lang="tr-TR" sz="1000" dirty="0">
                <a:solidFill>
                  <a:srgbClr val="000000"/>
                </a:solidFill>
                <a:latin typeface="Verdana" panose="020B0604030504040204" pitchFamily="34" charset="0"/>
              </a:rPr>
              <a:t>19 </a:t>
            </a:r>
            <a:r>
              <a:rPr lang="tr-TR" sz="1000" dirty="0" err="1">
                <a:solidFill>
                  <a:srgbClr val="000000"/>
                </a:solidFill>
                <a:latin typeface="Verdana" panose="020B0604030504040204" pitchFamily="34" charset="0"/>
              </a:rPr>
              <a:t>September</a:t>
            </a:r>
            <a:r>
              <a:rPr lang="tr-TR" sz="1000" b="0" i="0" dirty="0">
                <a:solidFill>
                  <a:srgbClr val="000000"/>
                </a:solidFill>
                <a:effectLst/>
                <a:latin typeface="Verdana" panose="020B0604030504040204" pitchFamily="34" charset="0"/>
              </a:rPr>
              <a:t> 2025</a:t>
            </a:r>
          </a:p>
          <a:p>
            <a:r>
              <a:rPr lang="tr-TR" sz="1000" dirty="0">
                <a:solidFill>
                  <a:srgbClr val="000000"/>
                </a:solidFill>
                <a:latin typeface="Verdana" panose="020B0604030504040204" pitchFamily="34" charset="0"/>
              </a:rPr>
              <a:t>* </a:t>
            </a:r>
            <a:r>
              <a:rPr lang="tr-TR" sz="1000" dirty="0" err="1">
                <a:solidFill>
                  <a:srgbClr val="000000"/>
                </a:solidFill>
                <a:latin typeface="Verdana" panose="020B0604030504040204" pitchFamily="34" charset="0"/>
              </a:rPr>
              <a:t>This</a:t>
            </a:r>
            <a:r>
              <a:rPr lang="tr-TR" sz="1000" dirty="0">
                <a:solidFill>
                  <a:srgbClr val="000000"/>
                </a:solidFill>
                <a:latin typeface="Verdana" panose="020B0604030504040204" pitchFamily="34" charset="0"/>
              </a:rPr>
              <a:t> can </a:t>
            </a:r>
            <a:r>
              <a:rPr lang="tr-TR" sz="1000" dirty="0" err="1">
                <a:solidFill>
                  <a:srgbClr val="000000"/>
                </a:solidFill>
                <a:latin typeface="Verdana" panose="020B0604030504040204" pitchFamily="34" charset="0"/>
              </a:rPr>
              <a:t>only</a:t>
            </a:r>
            <a:r>
              <a:rPr lang="tr-TR" sz="1000" dirty="0">
                <a:solidFill>
                  <a:srgbClr val="000000"/>
                </a:solidFill>
                <a:latin typeface="Verdana" panose="020B0604030504040204" pitchFamily="34" charset="0"/>
              </a:rPr>
              <a:t> be done </a:t>
            </a:r>
            <a:r>
              <a:rPr lang="tr-TR" sz="1000" dirty="0" err="1">
                <a:solidFill>
                  <a:srgbClr val="000000"/>
                </a:solidFill>
                <a:latin typeface="Verdana" panose="020B0604030504040204" pitchFamily="34" charset="0"/>
              </a:rPr>
              <a:t>with</a:t>
            </a:r>
            <a:r>
              <a:rPr lang="tr-TR" sz="1000" dirty="0">
                <a:solidFill>
                  <a:srgbClr val="000000"/>
                </a:solidFill>
                <a:latin typeface="Verdana" panose="020B0604030504040204" pitchFamily="34" charset="0"/>
              </a:rPr>
              <a:t> </a:t>
            </a:r>
            <a:r>
              <a:rPr lang="tr-TR" sz="1000" dirty="0" err="1">
                <a:solidFill>
                  <a:srgbClr val="000000"/>
                </a:solidFill>
                <a:latin typeface="Verdana" panose="020B0604030504040204" pitchFamily="34" charset="0"/>
              </a:rPr>
              <a:t>course</a:t>
            </a:r>
            <a:r>
              <a:rPr lang="tr-TR" sz="1000" dirty="0">
                <a:solidFill>
                  <a:srgbClr val="000000"/>
                </a:solidFill>
                <a:latin typeface="Verdana" panose="020B0604030504040204" pitchFamily="34" charset="0"/>
              </a:rPr>
              <a:t> </a:t>
            </a:r>
            <a:r>
              <a:rPr lang="tr-TR" sz="1000" dirty="0" err="1">
                <a:solidFill>
                  <a:srgbClr val="000000"/>
                </a:solidFill>
                <a:latin typeface="Verdana" panose="020B0604030504040204" pitchFamily="34" charset="0"/>
              </a:rPr>
              <a:t>coordinators</a:t>
            </a:r>
            <a:r>
              <a:rPr lang="tr-TR" sz="1000" dirty="0">
                <a:solidFill>
                  <a:srgbClr val="000000"/>
                </a:solidFill>
                <a:latin typeface="Verdana" panose="020B0604030504040204" pitchFamily="34" charset="0"/>
              </a:rPr>
              <a:t> </a:t>
            </a:r>
            <a:r>
              <a:rPr lang="tr-TR" sz="1000" dirty="0" err="1">
                <a:solidFill>
                  <a:srgbClr val="000000"/>
                </a:solidFill>
                <a:latin typeface="Verdana" panose="020B0604030504040204" pitchFamily="34" charset="0"/>
              </a:rPr>
              <a:t>and</a:t>
            </a:r>
            <a:r>
              <a:rPr lang="tr-TR" sz="1000" dirty="0">
                <a:solidFill>
                  <a:srgbClr val="000000"/>
                </a:solidFill>
                <a:latin typeface="Verdana" panose="020B0604030504040204" pitchFamily="34" charset="0"/>
              </a:rPr>
              <a:t> </a:t>
            </a:r>
            <a:r>
              <a:rPr lang="tr-TR" sz="1000" dirty="0" err="1">
                <a:solidFill>
                  <a:srgbClr val="000000"/>
                </a:solidFill>
                <a:latin typeface="Verdana" panose="020B0604030504040204" pitchFamily="34" charset="0"/>
              </a:rPr>
              <a:t>department</a:t>
            </a:r>
            <a:r>
              <a:rPr lang="tr-TR" sz="1000" dirty="0">
                <a:solidFill>
                  <a:srgbClr val="000000"/>
                </a:solidFill>
                <a:latin typeface="Verdana" panose="020B0604030504040204" pitchFamily="34" charset="0"/>
              </a:rPr>
              <a:t> </a:t>
            </a:r>
            <a:r>
              <a:rPr lang="tr-TR" sz="1000" dirty="0" err="1">
                <a:solidFill>
                  <a:srgbClr val="000000"/>
                </a:solidFill>
                <a:latin typeface="Verdana" panose="020B0604030504040204" pitchFamily="34" charset="0"/>
              </a:rPr>
              <a:t>secretaries</a:t>
            </a:r>
            <a:r>
              <a:rPr lang="tr-TR" sz="1000" dirty="0">
                <a:solidFill>
                  <a:srgbClr val="000000"/>
                </a:solidFill>
                <a:latin typeface="Verdana" panose="020B0604030504040204" pitchFamily="34" charset="0"/>
              </a:rPr>
              <a:t>.</a:t>
            </a:r>
            <a:br>
              <a:rPr lang="en-US" sz="1000" dirty="0"/>
            </a:br>
            <a:br>
              <a:rPr lang="en-US" sz="1000" dirty="0"/>
            </a:br>
            <a:r>
              <a:rPr lang="en-US" sz="1600" b="1" i="0" dirty="0">
                <a:solidFill>
                  <a:srgbClr val="FF0000"/>
                </a:solidFill>
                <a:effectLst/>
                <a:latin typeface="Verdana" panose="020B0604030504040204" pitchFamily="34" charset="0"/>
              </a:rPr>
              <a:t>Withdraw Deadline: </a:t>
            </a:r>
            <a:r>
              <a:rPr lang="tr-TR" sz="1600" b="1" dirty="0">
                <a:solidFill>
                  <a:srgbClr val="FF0000"/>
                </a:solidFill>
                <a:latin typeface="Verdana" panose="020B0604030504040204" pitchFamily="34" charset="0"/>
              </a:rPr>
              <a:t>22 </a:t>
            </a:r>
            <a:r>
              <a:rPr lang="tr-TR" sz="1600" b="1" dirty="0" err="1">
                <a:solidFill>
                  <a:srgbClr val="FF0000"/>
                </a:solidFill>
                <a:latin typeface="Verdana" panose="020B0604030504040204" pitchFamily="34" charset="0"/>
              </a:rPr>
              <a:t>October</a:t>
            </a:r>
            <a:r>
              <a:rPr lang="tr-TR" sz="1600" b="1" dirty="0">
                <a:solidFill>
                  <a:srgbClr val="FF0000"/>
                </a:solidFill>
                <a:latin typeface="Verdana" panose="020B0604030504040204" pitchFamily="34" charset="0"/>
              </a:rPr>
              <a:t> </a:t>
            </a:r>
            <a:r>
              <a:rPr lang="tr-TR" sz="1600" b="1" i="0" dirty="0">
                <a:solidFill>
                  <a:srgbClr val="FF0000"/>
                </a:solidFill>
                <a:effectLst/>
                <a:latin typeface="Verdana" panose="020B0604030504040204" pitchFamily="34" charset="0"/>
              </a:rPr>
              <a:t>-5 </a:t>
            </a:r>
            <a:r>
              <a:rPr lang="tr-TR" sz="1600" b="1" i="0" dirty="0" err="1">
                <a:solidFill>
                  <a:srgbClr val="FF0000"/>
                </a:solidFill>
                <a:effectLst/>
                <a:latin typeface="Verdana" panose="020B0604030504040204" pitchFamily="34" charset="0"/>
              </a:rPr>
              <a:t>November</a:t>
            </a:r>
            <a:r>
              <a:rPr lang="tr-TR" sz="1600" b="1" i="0" dirty="0">
                <a:solidFill>
                  <a:srgbClr val="FF0000"/>
                </a:solidFill>
                <a:effectLst/>
                <a:latin typeface="Verdana" panose="020B0604030504040204" pitchFamily="34" charset="0"/>
              </a:rPr>
              <a:t> </a:t>
            </a:r>
            <a:r>
              <a:rPr lang="en-US" sz="1600" b="1" i="0" dirty="0">
                <a:solidFill>
                  <a:srgbClr val="FF0000"/>
                </a:solidFill>
                <a:effectLst/>
                <a:latin typeface="Verdana" panose="020B0604030504040204" pitchFamily="34" charset="0"/>
              </a:rPr>
              <a:t>202</a:t>
            </a:r>
            <a:r>
              <a:rPr lang="tr-TR" sz="1600" b="1" dirty="0">
                <a:solidFill>
                  <a:srgbClr val="FF0000"/>
                </a:solidFill>
                <a:latin typeface="Verdana" panose="020B0604030504040204" pitchFamily="34" charset="0"/>
              </a:rPr>
              <a:t>5</a:t>
            </a:r>
            <a:r>
              <a:rPr lang="en-US" sz="1600" b="1" i="0" dirty="0">
                <a:solidFill>
                  <a:srgbClr val="FF0000"/>
                </a:solidFill>
                <a:effectLst/>
                <a:latin typeface="Verdana" panose="020B0604030504040204" pitchFamily="34" charset="0"/>
              </a:rPr>
              <a:t> (17:30)- </a:t>
            </a:r>
            <a:r>
              <a:rPr lang="en-US" sz="1600" b="1" i="0" u="sng" dirty="0">
                <a:solidFill>
                  <a:srgbClr val="FF0000"/>
                </a:solidFill>
                <a:effectLst/>
                <a:latin typeface="Verdana" panose="020B0604030504040204" pitchFamily="34" charset="0"/>
              </a:rPr>
              <a:t>Graduate Students cannot withdraw from courses.</a:t>
            </a:r>
            <a:br>
              <a:rPr lang="en-US" sz="1600" b="1" i="0" u="sng" dirty="0">
                <a:solidFill>
                  <a:srgbClr val="FF0000"/>
                </a:solidFill>
                <a:effectLst/>
                <a:latin typeface="Verdana" panose="020B0604030504040204" pitchFamily="34" charset="0"/>
              </a:rPr>
            </a:br>
            <a:br>
              <a:rPr lang="en-US" sz="1000" dirty="0"/>
            </a:br>
            <a:r>
              <a:rPr lang="en-US" sz="1000" b="1" i="0" dirty="0">
                <a:solidFill>
                  <a:srgbClr val="000000"/>
                </a:solidFill>
                <a:effectLst/>
                <a:latin typeface="Verdana" panose="020B0604030504040204" pitchFamily="34" charset="0"/>
              </a:rPr>
              <a:t>Last Day of Classes</a:t>
            </a:r>
            <a:r>
              <a:rPr lang="en-US" sz="1000" b="0" i="0" dirty="0">
                <a:solidFill>
                  <a:srgbClr val="000000"/>
                </a:solidFill>
                <a:effectLst/>
                <a:latin typeface="Verdana" panose="020B0604030504040204" pitchFamily="34" charset="0"/>
              </a:rPr>
              <a:t>: </a:t>
            </a:r>
            <a:r>
              <a:rPr lang="tr-TR" sz="1000" dirty="0">
                <a:solidFill>
                  <a:srgbClr val="000000"/>
                </a:solidFill>
                <a:latin typeface="Verdana" panose="020B0604030504040204" pitchFamily="34" charset="0"/>
              </a:rPr>
              <a:t>24 </a:t>
            </a:r>
            <a:r>
              <a:rPr lang="tr-TR" sz="1000" dirty="0" err="1">
                <a:solidFill>
                  <a:srgbClr val="000000"/>
                </a:solidFill>
                <a:latin typeface="Verdana" panose="020B0604030504040204" pitchFamily="34" charset="0"/>
              </a:rPr>
              <a:t>December</a:t>
            </a:r>
            <a:r>
              <a:rPr lang="tr-TR" sz="1000" dirty="0">
                <a:solidFill>
                  <a:srgbClr val="000000"/>
                </a:solidFill>
                <a:latin typeface="Verdana" panose="020B0604030504040204" pitchFamily="34" charset="0"/>
              </a:rPr>
              <a:t> </a:t>
            </a:r>
            <a:r>
              <a:rPr lang="tr-TR" sz="1000" b="0" i="0" dirty="0">
                <a:solidFill>
                  <a:srgbClr val="000000"/>
                </a:solidFill>
                <a:effectLst/>
                <a:latin typeface="Verdana" panose="020B0604030504040204" pitchFamily="34" charset="0"/>
              </a:rPr>
              <a:t>2025</a:t>
            </a:r>
            <a:br>
              <a:rPr lang="en-US" sz="1000" dirty="0"/>
            </a:br>
            <a:br>
              <a:rPr lang="en-US" sz="1000" dirty="0"/>
            </a:br>
            <a:r>
              <a:rPr lang="en-US" sz="1000" b="1" i="0" dirty="0">
                <a:solidFill>
                  <a:srgbClr val="000000"/>
                </a:solidFill>
                <a:effectLst/>
                <a:latin typeface="Verdana" panose="020B0604030504040204" pitchFamily="34" charset="0"/>
              </a:rPr>
              <a:t>Final Examinations</a:t>
            </a:r>
            <a:r>
              <a:rPr lang="en-US" sz="1000" b="0" i="0" dirty="0">
                <a:solidFill>
                  <a:srgbClr val="000000"/>
                </a:solidFill>
                <a:effectLst/>
                <a:latin typeface="Verdana" panose="020B0604030504040204" pitchFamily="34" charset="0"/>
              </a:rPr>
              <a:t>: </a:t>
            </a:r>
            <a:r>
              <a:rPr lang="tr-TR" sz="1000" b="0" i="0" dirty="0">
                <a:solidFill>
                  <a:srgbClr val="000000"/>
                </a:solidFill>
                <a:effectLst/>
                <a:latin typeface="Verdana" panose="020B0604030504040204" pitchFamily="34" charset="0"/>
              </a:rPr>
              <a:t>25 </a:t>
            </a:r>
            <a:r>
              <a:rPr lang="tr-TR" sz="1000" b="0" i="0" dirty="0" err="1">
                <a:solidFill>
                  <a:srgbClr val="000000"/>
                </a:solidFill>
                <a:effectLst/>
                <a:latin typeface="Verdana" panose="020B0604030504040204" pitchFamily="34" charset="0"/>
              </a:rPr>
              <a:t>December</a:t>
            </a:r>
            <a:r>
              <a:rPr lang="tr-TR" sz="1000" b="0" i="0" dirty="0">
                <a:solidFill>
                  <a:srgbClr val="000000"/>
                </a:solidFill>
                <a:effectLst/>
                <a:latin typeface="Verdana" panose="020B0604030504040204" pitchFamily="34" charset="0"/>
              </a:rPr>
              <a:t> 2025- 6 </a:t>
            </a:r>
            <a:r>
              <a:rPr lang="tr-TR" sz="1000" b="0" i="0" dirty="0" err="1">
                <a:solidFill>
                  <a:srgbClr val="000000"/>
                </a:solidFill>
                <a:effectLst/>
                <a:latin typeface="Verdana" panose="020B0604030504040204" pitchFamily="34" charset="0"/>
              </a:rPr>
              <a:t>January</a:t>
            </a:r>
            <a:r>
              <a:rPr lang="tr-TR" sz="1000" b="0" i="0" dirty="0">
                <a:solidFill>
                  <a:srgbClr val="000000"/>
                </a:solidFill>
                <a:effectLst/>
                <a:latin typeface="Verdana" panose="020B0604030504040204" pitchFamily="34" charset="0"/>
              </a:rPr>
              <a:t> 2026</a:t>
            </a:r>
            <a:br>
              <a:rPr lang="en-US" sz="1000" dirty="0"/>
            </a:br>
            <a:r>
              <a:rPr lang="en-US" sz="1000" b="1" i="0" dirty="0">
                <a:solidFill>
                  <a:srgbClr val="000000"/>
                </a:solidFill>
                <a:effectLst/>
                <a:latin typeface="Verdana" panose="020B0604030504040204" pitchFamily="34" charset="0"/>
              </a:rPr>
              <a:t>Grades Announced</a:t>
            </a:r>
            <a:r>
              <a:rPr lang="en-US" sz="1000" b="0" i="0" dirty="0">
                <a:solidFill>
                  <a:srgbClr val="000000"/>
                </a:solidFill>
                <a:effectLst/>
                <a:latin typeface="Verdana" panose="020B0604030504040204" pitchFamily="34" charset="0"/>
              </a:rPr>
              <a:t>: </a:t>
            </a:r>
            <a:r>
              <a:rPr lang="tr-TR" sz="1000" dirty="0">
                <a:solidFill>
                  <a:srgbClr val="000000"/>
                </a:solidFill>
                <a:latin typeface="Verdana" panose="020B0604030504040204" pitchFamily="34" charset="0"/>
              </a:rPr>
              <a:t>10 </a:t>
            </a:r>
            <a:r>
              <a:rPr lang="tr-TR" sz="1000" dirty="0" err="1">
                <a:solidFill>
                  <a:srgbClr val="000000"/>
                </a:solidFill>
                <a:latin typeface="Verdana" panose="020B0604030504040204" pitchFamily="34" charset="0"/>
              </a:rPr>
              <a:t>January</a:t>
            </a:r>
            <a:r>
              <a:rPr lang="tr-TR" sz="1000" dirty="0">
                <a:solidFill>
                  <a:srgbClr val="000000"/>
                </a:solidFill>
                <a:latin typeface="Verdana" panose="020B0604030504040204" pitchFamily="34" charset="0"/>
              </a:rPr>
              <a:t> 2026</a:t>
            </a:r>
            <a:br>
              <a:rPr lang="en-US" sz="1000" dirty="0"/>
            </a:br>
            <a:br>
              <a:rPr lang="en-US" dirty="0"/>
            </a:br>
            <a:br>
              <a:rPr lang="tr-TR" sz="1400" dirty="0"/>
            </a:br>
            <a:endParaRPr lang="tr-TR" sz="1000" b="1" u="sng"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003" y="6114079"/>
            <a:ext cx="2603730" cy="28404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0868" y="5045188"/>
            <a:ext cx="879063" cy="87906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pic>
        <p:nvPicPr>
          <p:cNvPr id="2050" name="Picture 2" descr="http://www.bilkent.edu.tr/bilkent/academic/exchange/1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0" y="1716088"/>
            <a:ext cx="95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22530" y="520700"/>
            <a:ext cx="9693679" cy="1200329"/>
          </a:xfrm>
          <a:prstGeom prst="rect">
            <a:avLst/>
          </a:prstGeom>
          <a:noFill/>
        </p:spPr>
        <p:txBody>
          <a:bodyPr wrap="none" rtlCol="0">
            <a:spAutoFit/>
          </a:bodyPr>
          <a:lstStyle/>
          <a:p>
            <a:pPr algn="ctr">
              <a:defRPr/>
            </a:pPr>
            <a:r>
              <a:rPr lang="en-US" altLang="tr-TR" sz="7200" dirty="0">
                <a:solidFill>
                  <a:srgbClr val="C00000"/>
                </a:solidFill>
                <a:latin typeface="Eras Bold ITC" panose="020B0907030504020204" pitchFamily="34" charset="0"/>
                <a:cs typeface="Times New Roman" pitchFamily="18" charset="0"/>
              </a:rPr>
              <a:t>Important Reminder</a:t>
            </a:r>
            <a:endParaRPr lang="tr-TR" altLang="tr-TR" sz="3600" dirty="0">
              <a:solidFill>
                <a:srgbClr val="C00000"/>
              </a:solidFill>
              <a:latin typeface="Eras Bold ITC" panose="020B0907030504020204" pitchFamily="34" charset="0"/>
              <a:cs typeface="Times New Roman" pitchFamily="18" charset="0"/>
            </a:endParaRPr>
          </a:p>
        </p:txBody>
      </p:sp>
      <p:sp>
        <p:nvSpPr>
          <p:cNvPr id="8" name="TextBox 7"/>
          <p:cNvSpPr txBox="1"/>
          <p:nvPr/>
        </p:nvSpPr>
        <p:spPr>
          <a:xfrm>
            <a:off x="1522469" y="1681258"/>
            <a:ext cx="8626366" cy="5416868"/>
          </a:xfrm>
          <a:prstGeom prst="rect">
            <a:avLst/>
          </a:prstGeom>
          <a:noFill/>
        </p:spPr>
        <p:txBody>
          <a:bodyPr wrap="square" rtlCol="0">
            <a:spAutoFit/>
          </a:bodyPr>
          <a:lstStyle/>
          <a:p>
            <a:pPr algn="ctr"/>
            <a:endParaRPr lang="tr-TR" sz="1200" b="1" dirty="0"/>
          </a:p>
          <a:p>
            <a:pPr algn="ctr"/>
            <a:r>
              <a:rPr lang="en-US" sz="3200" b="1" u="sng" dirty="0"/>
              <a:t>Holidays:</a:t>
            </a:r>
          </a:p>
          <a:p>
            <a:pPr algn="ctr"/>
            <a:endParaRPr lang="tr-TR" sz="1400" b="0" i="0" dirty="0">
              <a:solidFill>
                <a:srgbClr val="000000"/>
              </a:solidFill>
              <a:effectLst/>
              <a:latin typeface="Verdana" panose="020B0604030504040204" pitchFamily="34" charset="0"/>
            </a:endParaRPr>
          </a:p>
          <a:p>
            <a:pPr algn="ctr"/>
            <a:r>
              <a:rPr lang="tr-TR" sz="1400" dirty="0">
                <a:solidFill>
                  <a:srgbClr val="000000"/>
                </a:solidFill>
                <a:latin typeface="Verdana" panose="020B0604030504040204" pitchFamily="34" charset="0"/>
              </a:rPr>
              <a:t>E</a:t>
            </a:r>
            <a:r>
              <a:rPr lang="tr-TR" sz="1400" b="0" i="0" dirty="0">
                <a:solidFill>
                  <a:srgbClr val="000000"/>
                </a:solidFill>
                <a:effectLst/>
                <a:latin typeface="Verdana" panose="020B0604030504040204" pitchFamily="34" charset="0"/>
              </a:rPr>
              <a:t>xample for 2024-2025 Spring Semester </a:t>
            </a:r>
            <a:br>
              <a:rPr lang="en-US" sz="1400" b="0" i="0" dirty="0">
                <a:solidFill>
                  <a:srgbClr val="000000"/>
                </a:solidFill>
                <a:effectLst/>
                <a:latin typeface="Verdana" panose="020B0604030504040204" pitchFamily="34" charset="0"/>
              </a:rPr>
            </a:br>
            <a:endParaRPr lang="tr-TR" sz="1400" b="0" i="0" dirty="0">
              <a:solidFill>
                <a:srgbClr val="000000"/>
              </a:solidFill>
              <a:effectLst/>
              <a:latin typeface="Verdana" panose="020B0604030504040204" pitchFamily="34" charset="0"/>
            </a:endParaRPr>
          </a:p>
          <a:p>
            <a:pPr algn="ctr"/>
            <a:r>
              <a:rPr lang="tr-TR" sz="1400" b="1" i="0" dirty="0">
                <a:solidFill>
                  <a:srgbClr val="000000"/>
                </a:solidFill>
                <a:effectLst/>
                <a:latin typeface="Verdana" panose="020B0604030504040204" pitchFamily="34" charset="0"/>
              </a:rPr>
              <a:t>27 </a:t>
            </a:r>
            <a:r>
              <a:rPr lang="tr-TR" sz="1400" b="1" i="0" dirty="0" err="1">
                <a:solidFill>
                  <a:srgbClr val="000000"/>
                </a:solidFill>
                <a:effectLst/>
                <a:latin typeface="Verdana" panose="020B0604030504040204" pitchFamily="34" charset="0"/>
              </a:rPr>
              <a:t>October</a:t>
            </a:r>
            <a:r>
              <a:rPr lang="en-US" sz="1400" b="1" i="0" dirty="0">
                <a:solidFill>
                  <a:srgbClr val="000000"/>
                </a:solidFill>
                <a:effectLst/>
                <a:latin typeface="Verdana" panose="020B0604030504040204" pitchFamily="34" charset="0"/>
              </a:rPr>
              <a:t>, </a:t>
            </a:r>
            <a:r>
              <a:rPr lang="tr-TR" sz="1400" dirty="0">
                <a:solidFill>
                  <a:srgbClr val="000000"/>
                </a:solidFill>
                <a:latin typeface="Verdana" panose="020B0604030504040204" pitchFamily="34" charset="0"/>
              </a:rPr>
              <a:t>Holiday</a:t>
            </a:r>
            <a:br>
              <a:rPr lang="en-US" sz="1400" dirty="0"/>
            </a:br>
            <a:br>
              <a:rPr lang="en-US" sz="1400" dirty="0"/>
            </a:br>
            <a:r>
              <a:rPr lang="tr-TR" sz="1400" b="1" i="0" dirty="0">
                <a:solidFill>
                  <a:srgbClr val="000000"/>
                </a:solidFill>
                <a:effectLst/>
                <a:latin typeface="Verdana" panose="020B0604030504040204" pitchFamily="34" charset="0"/>
              </a:rPr>
              <a:t>28 </a:t>
            </a:r>
            <a:r>
              <a:rPr lang="tr-TR" sz="1400" b="1" i="0" dirty="0" err="1">
                <a:solidFill>
                  <a:srgbClr val="000000"/>
                </a:solidFill>
                <a:effectLst/>
                <a:latin typeface="Verdana" panose="020B0604030504040204" pitchFamily="34" charset="0"/>
              </a:rPr>
              <a:t>October</a:t>
            </a:r>
            <a:r>
              <a:rPr lang="en-US" sz="1400" b="1" i="0" dirty="0">
                <a:solidFill>
                  <a:srgbClr val="000000"/>
                </a:solidFill>
                <a:effectLst/>
                <a:latin typeface="Verdana" panose="020B0604030504040204" pitchFamily="34" charset="0"/>
              </a:rPr>
              <a:t>, </a:t>
            </a:r>
            <a:r>
              <a:rPr lang="tr-TR" sz="1400" b="0" i="0" dirty="0">
                <a:solidFill>
                  <a:srgbClr val="000000"/>
                </a:solidFill>
                <a:effectLst/>
                <a:latin typeface="Verdana" panose="020B0604030504040204" pitchFamily="34" charset="0"/>
              </a:rPr>
              <a:t>Holiday</a:t>
            </a:r>
            <a:br>
              <a:rPr lang="en-US" sz="1400" dirty="0"/>
            </a:br>
            <a:br>
              <a:rPr lang="en-US" sz="1400" dirty="0"/>
            </a:br>
            <a:r>
              <a:rPr lang="tr-TR" sz="1400" b="1" i="0" dirty="0">
                <a:solidFill>
                  <a:srgbClr val="000000"/>
                </a:solidFill>
                <a:effectLst/>
                <a:latin typeface="Verdana" panose="020B0604030504040204" pitchFamily="34" charset="0"/>
              </a:rPr>
              <a:t>29 </a:t>
            </a:r>
            <a:r>
              <a:rPr lang="tr-TR" sz="1400" b="1" i="0" dirty="0" err="1">
                <a:solidFill>
                  <a:srgbClr val="000000"/>
                </a:solidFill>
                <a:effectLst/>
                <a:latin typeface="Verdana" panose="020B0604030504040204" pitchFamily="34" charset="0"/>
              </a:rPr>
              <a:t>October</a:t>
            </a:r>
            <a:r>
              <a:rPr lang="en-US" sz="1400" b="0" i="0" dirty="0">
                <a:solidFill>
                  <a:srgbClr val="000000"/>
                </a:solidFill>
                <a:effectLst/>
                <a:latin typeface="Verdana" panose="020B0604030504040204" pitchFamily="34" charset="0"/>
              </a:rPr>
              <a:t>, </a:t>
            </a:r>
            <a:r>
              <a:rPr lang="tr-TR" sz="1400" dirty="0" err="1">
                <a:solidFill>
                  <a:srgbClr val="000000"/>
                </a:solidFill>
                <a:latin typeface="Verdana" panose="020B0604030504040204" pitchFamily="34" charset="0"/>
              </a:rPr>
              <a:t>Repulic</a:t>
            </a:r>
            <a:r>
              <a:rPr lang="tr-TR" sz="1400" dirty="0">
                <a:solidFill>
                  <a:srgbClr val="000000"/>
                </a:solidFill>
                <a:latin typeface="Verdana" panose="020B0604030504040204" pitchFamily="34" charset="0"/>
              </a:rPr>
              <a:t> </a:t>
            </a:r>
            <a:r>
              <a:rPr lang="tr-TR" sz="1400" dirty="0" err="1">
                <a:solidFill>
                  <a:srgbClr val="000000"/>
                </a:solidFill>
                <a:latin typeface="Verdana" panose="020B0604030504040204" pitchFamily="34" charset="0"/>
              </a:rPr>
              <a:t>Day</a:t>
            </a:r>
            <a:r>
              <a:rPr lang="tr-TR" sz="1400" dirty="0">
                <a:solidFill>
                  <a:srgbClr val="000000"/>
                </a:solidFill>
                <a:latin typeface="Verdana" panose="020B0604030504040204" pitchFamily="34" charset="0"/>
              </a:rPr>
              <a:t> Holiday</a:t>
            </a:r>
            <a:br>
              <a:rPr lang="en-US" sz="1400" dirty="0"/>
            </a:br>
            <a:endParaRPr lang="tr-TR" sz="1400" b="0" i="0" dirty="0">
              <a:solidFill>
                <a:srgbClr val="000000"/>
              </a:solidFill>
              <a:effectLst/>
              <a:latin typeface="Verdana" panose="020B0604030504040204" pitchFamily="34" charset="0"/>
            </a:endParaRPr>
          </a:p>
          <a:p>
            <a:pPr algn="ctr"/>
            <a:r>
              <a:rPr lang="tr-TR" sz="1400" b="1" dirty="0">
                <a:latin typeface="Verdana" panose="020B0604030504040204" pitchFamily="34" charset="0"/>
              </a:rPr>
              <a:t>1 </a:t>
            </a:r>
            <a:r>
              <a:rPr lang="tr-TR" sz="1400" b="1" dirty="0" err="1">
                <a:latin typeface="Verdana" panose="020B0604030504040204" pitchFamily="34" charset="0"/>
              </a:rPr>
              <a:t>January</a:t>
            </a:r>
            <a:r>
              <a:rPr lang="tr-TR" sz="1400" b="1" dirty="0">
                <a:latin typeface="Verdana" panose="020B0604030504040204" pitchFamily="34" charset="0"/>
              </a:rPr>
              <a:t>, </a:t>
            </a:r>
            <a:r>
              <a:rPr lang="tr-TR" sz="1400" b="0" i="0" dirty="0">
                <a:effectLst/>
                <a:latin typeface="Verdana" panose="020B0604030504040204" pitchFamily="34" charset="0"/>
              </a:rPr>
              <a:t>New </a:t>
            </a:r>
            <a:r>
              <a:rPr lang="tr-TR" sz="1400" b="0" i="0" dirty="0" err="1">
                <a:effectLst/>
                <a:latin typeface="Verdana" panose="020B0604030504040204" pitchFamily="34" charset="0"/>
              </a:rPr>
              <a:t>Years</a:t>
            </a:r>
            <a:r>
              <a:rPr lang="tr-TR" sz="1400" b="0" i="0" dirty="0">
                <a:effectLst/>
                <a:latin typeface="Verdana" panose="020B0604030504040204" pitchFamily="34" charset="0"/>
              </a:rPr>
              <a:t> Holiday</a:t>
            </a:r>
            <a:br>
              <a:rPr lang="en-US" sz="1400" dirty="0"/>
            </a:br>
            <a:endParaRPr lang="tr-TR" sz="1400" dirty="0"/>
          </a:p>
          <a:p>
            <a:pPr algn="ctr"/>
            <a:r>
              <a:rPr lang="tr-TR" sz="1600" b="1" u="sng" dirty="0"/>
              <a:t>Early finals are not always recommended  but they can be made upon the course </a:t>
            </a:r>
          </a:p>
          <a:p>
            <a:pPr algn="ctr"/>
            <a:r>
              <a:rPr lang="tr-TR" sz="1600" b="1" u="sng" dirty="0"/>
              <a:t>instructor’s decision</a:t>
            </a:r>
          </a:p>
          <a:p>
            <a:pPr algn="ctr"/>
            <a:r>
              <a:rPr lang="tr-TR" b="1" u="sng" dirty="0">
                <a:solidFill>
                  <a:srgbClr val="C00000"/>
                </a:solidFill>
              </a:rPr>
              <a:t>Please consult this matter at the beginning of the semester only! </a:t>
            </a:r>
            <a:br>
              <a:rPr lang="en-US" dirty="0"/>
            </a:br>
            <a:endParaRPr lang="tr-TR" dirty="0"/>
          </a:p>
          <a:p>
            <a:pPr algn="ctr"/>
            <a:endParaRPr lang="tr-TR" sz="1000" b="1" u="sng" dirty="0"/>
          </a:p>
          <a:p>
            <a:pPr algn="ctr"/>
            <a:endParaRPr lang="tr-TR" sz="1000" b="1" u="sng" dirty="0"/>
          </a:p>
          <a:p>
            <a:pPr algn="ctr"/>
            <a:endParaRPr lang="tr-TR" sz="1000" b="1" u="sng" dirty="0"/>
          </a:p>
          <a:p>
            <a:pPr algn="ctr"/>
            <a:endParaRPr lang="tr-TR" sz="1000" b="1" u="sng" dirty="0"/>
          </a:p>
          <a:p>
            <a:pPr algn="ctr"/>
            <a:endParaRPr lang="tr-TR" sz="1000" b="1" u="sng" dirty="0"/>
          </a:p>
          <a:p>
            <a:pPr algn="ctr"/>
            <a:endParaRPr lang="tr-TR" sz="1000" b="1" u="sng" dirty="0"/>
          </a:p>
          <a:p>
            <a:pPr algn="ctr"/>
            <a:endParaRPr lang="tr-TR" sz="1000" b="1" u="sng" dirty="0"/>
          </a:p>
          <a:p>
            <a:endParaRPr lang="tr-TR" sz="1000" dirty="0">
              <a:latin typeface="Eras Demi ITC" panose="020B08050305040208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003" y="6114079"/>
            <a:ext cx="2603730" cy="28404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0868" y="5045188"/>
            <a:ext cx="879063" cy="87906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pic>
        <p:nvPicPr>
          <p:cNvPr id="2050" name="Picture 2" descr="http://www.bilkent.edu.tr/bilkent/academic/exchange/1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0" y="1716088"/>
            <a:ext cx="95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02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22530" y="520700"/>
            <a:ext cx="9693679" cy="1200329"/>
          </a:xfrm>
          <a:prstGeom prst="rect">
            <a:avLst/>
          </a:prstGeom>
          <a:noFill/>
        </p:spPr>
        <p:txBody>
          <a:bodyPr wrap="none" rtlCol="0">
            <a:spAutoFit/>
          </a:bodyPr>
          <a:lstStyle/>
          <a:p>
            <a:pPr algn="ctr">
              <a:defRPr/>
            </a:pPr>
            <a:r>
              <a:rPr lang="en-US" altLang="tr-TR" sz="7200" dirty="0">
                <a:solidFill>
                  <a:srgbClr val="C00000"/>
                </a:solidFill>
                <a:latin typeface="Eras Bold ITC" panose="020B0907030504020204" pitchFamily="34" charset="0"/>
                <a:cs typeface="Times New Roman" pitchFamily="18" charset="0"/>
              </a:rPr>
              <a:t>Important Reminder</a:t>
            </a:r>
            <a:endParaRPr lang="tr-TR" altLang="tr-TR" sz="3600" dirty="0">
              <a:solidFill>
                <a:srgbClr val="C00000"/>
              </a:solidFill>
              <a:latin typeface="Eras Bold ITC" panose="020B0907030504020204" pitchFamily="34" charset="0"/>
              <a:cs typeface="Times New Roman" pitchFamily="18" charset="0"/>
            </a:endParaRPr>
          </a:p>
        </p:txBody>
      </p:sp>
      <p:sp>
        <p:nvSpPr>
          <p:cNvPr id="8" name="TextBox 7"/>
          <p:cNvSpPr txBox="1"/>
          <p:nvPr/>
        </p:nvSpPr>
        <p:spPr>
          <a:xfrm>
            <a:off x="1522469" y="1681258"/>
            <a:ext cx="9105414" cy="5232202"/>
          </a:xfrm>
          <a:prstGeom prst="rect">
            <a:avLst/>
          </a:prstGeom>
          <a:noFill/>
        </p:spPr>
        <p:txBody>
          <a:bodyPr wrap="square" rtlCol="0">
            <a:spAutoFit/>
          </a:bodyPr>
          <a:lstStyle/>
          <a:p>
            <a:pPr algn="ctr"/>
            <a:endParaRPr lang="tr-TR" sz="2400" b="1" u="sng" dirty="0"/>
          </a:p>
          <a:p>
            <a:pPr algn="ctr"/>
            <a:r>
              <a:rPr lang="tr-TR" sz="3600" b="1" u="sng" dirty="0"/>
              <a:t>Going out for a drink; </a:t>
            </a:r>
          </a:p>
          <a:p>
            <a:pPr algn="ctr"/>
            <a:endParaRPr lang="tr-TR" sz="3600" b="1" u="sng" dirty="0"/>
          </a:p>
          <a:p>
            <a:pPr algn="ctr"/>
            <a:r>
              <a:rPr lang="tr-TR" sz="2400" b="1" u="sng" dirty="0"/>
              <a:t>During the Orientation Program period, this should be neglected due to bad previous experiences like missing Orientation tasks or Turkish Classes</a:t>
            </a:r>
          </a:p>
          <a:p>
            <a:pPr algn="ctr"/>
            <a:endParaRPr lang="tr-TR" sz="2400" b="1" u="sng" dirty="0"/>
          </a:p>
          <a:p>
            <a:pPr algn="ctr"/>
            <a:r>
              <a:rPr lang="tr-TR" sz="2400" b="1" u="sng" dirty="0"/>
              <a:t>ESN Bilkent will be organizing social events every week</a:t>
            </a:r>
          </a:p>
          <a:p>
            <a:pPr algn="ctr"/>
            <a:r>
              <a:rPr lang="tr-TR" sz="2400" b="1" u="sng" dirty="0"/>
              <a:t>after the end of the orientation program</a:t>
            </a:r>
            <a:br>
              <a:rPr lang="en-US" sz="1400" dirty="0"/>
            </a:br>
            <a:endParaRPr lang="tr-TR" sz="1400" dirty="0"/>
          </a:p>
          <a:p>
            <a:pPr algn="ctr"/>
            <a:endParaRPr lang="tr-TR" sz="1000" b="1" u="sng" dirty="0"/>
          </a:p>
          <a:p>
            <a:pPr algn="ctr"/>
            <a:endParaRPr lang="tr-TR" sz="1000" b="1" u="sng" dirty="0"/>
          </a:p>
          <a:p>
            <a:pPr algn="ctr"/>
            <a:endParaRPr lang="tr-TR" sz="1000" b="1" u="sng" dirty="0"/>
          </a:p>
          <a:p>
            <a:pPr algn="ctr"/>
            <a:endParaRPr lang="tr-TR" sz="1000" b="1" u="sng" dirty="0"/>
          </a:p>
          <a:p>
            <a:pPr algn="ctr"/>
            <a:endParaRPr lang="tr-TR" sz="1000" b="1" u="sng" dirty="0"/>
          </a:p>
          <a:p>
            <a:pPr algn="ctr"/>
            <a:endParaRPr lang="tr-TR" sz="1000" b="1" u="sng" dirty="0"/>
          </a:p>
          <a:p>
            <a:pPr algn="ctr"/>
            <a:endParaRPr lang="tr-TR" sz="1000" b="1" u="sng" dirty="0"/>
          </a:p>
          <a:p>
            <a:endParaRPr lang="tr-TR" sz="1000" dirty="0">
              <a:latin typeface="Eras Demi ITC" panose="020B08050305040208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003" y="6114079"/>
            <a:ext cx="2603730" cy="28404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0868" y="5045188"/>
            <a:ext cx="879063" cy="87906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pic>
        <p:nvPicPr>
          <p:cNvPr id="2050" name="Picture 2" descr="http://www.bilkent.edu.tr/bilkent/academic/exchange/1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0" y="1716088"/>
            <a:ext cx="95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9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2614" y="596900"/>
            <a:ext cx="8217314" cy="1200329"/>
          </a:xfrm>
          <a:prstGeom prst="rect">
            <a:avLst/>
          </a:prstGeom>
          <a:noFill/>
        </p:spPr>
        <p:txBody>
          <a:bodyPr wrap="none" rtlCol="0">
            <a:spAutoFit/>
          </a:bodyPr>
          <a:lstStyle/>
          <a:p>
            <a:pPr algn="ctr">
              <a:defRPr/>
            </a:pPr>
            <a:r>
              <a:rPr lang="en-US" altLang="tr-TR" sz="7200" dirty="0">
                <a:solidFill>
                  <a:srgbClr val="05519C"/>
                </a:solidFill>
                <a:latin typeface="Eras Bold ITC" panose="020B0907030504020204" pitchFamily="34" charset="0"/>
                <a:cs typeface="Times New Roman" pitchFamily="18" charset="0"/>
              </a:rPr>
              <a:t>Residence Permit</a:t>
            </a:r>
            <a:endParaRPr lang="tr-TR" altLang="tr-TR" sz="3600" dirty="0">
              <a:solidFill>
                <a:srgbClr val="05519C"/>
              </a:solidFill>
              <a:latin typeface="Eras Bold ITC" panose="020B0907030504020204" pitchFamily="34" charset="0"/>
              <a:cs typeface="Times New Roman" pitchFamily="18" charset="0"/>
            </a:endParaRPr>
          </a:p>
        </p:txBody>
      </p:sp>
      <p:sp>
        <p:nvSpPr>
          <p:cNvPr id="5" name="Rectangle 4"/>
          <p:cNvSpPr/>
          <p:nvPr/>
        </p:nvSpPr>
        <p:spPr>
          <a:xfrm>
            <a:off x="107486" y="0"/>
            <a:ext cx="744583"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
        <p:nvSpPr>
          <p:cNvPr id="9" name="TextBox 8"/>
          <p:cNvSpPr txBox="1"/>
          <p:nvPr/>
        </p:nvSpPr>
        <p:spPr>
          <a:xfrm>
            <a:off x="1867546" y="1931930"/>
            <a:ext cx="8337827" cy="1938992"/>
          </a:xfrm>
          <a:prstGeom prst="rect">
            <a:avLst/>
          </a:prstGeom>
          <a:noFill/>
        </p:spPr>
        <p:txBody>
          <a:bodyPr wrap="square" rtlCol="0">
            <a:spAutoFit/>
          </a:bodyPr>
          <a:lstStyle/>
          <a:p>
            <a:pPr algn="ctr"/>
            <a:r>
              <a:rPr lang="tr-TR" sz="2400" dirty="0">
                <a:latin typeface="Eras Demi ITC" panose="020B0805030504020804" pitchFamily="34" charset="0"/>
              </a:rPr>
              <a:t>Please check Orientation Program or your semester</a:t>
            </a:r>
          </a:p>
          <a:p>
            <a:pPr algn="ctr"/>
            <a:endParaRPr lang="tr-TR" sz="2400" dirty="0">
              <a:latin typeface="Eras Demi ITC" panose="020B0805030504020804" pitchFamily="34" charset="0"/>
            </a:endParaRPr>
          </a:p>
          <a:p>
            <a:pPr algn="ctr"/>
            <a:r>
              <a:rPr lang="tr-TR" sz="2400" u="sng" dirty="0">
                <a:latin typeface="Eras Demi ITC" panose="020B0805030504020804" pitchFamily="34" charset="0"/>
              </a:rPr>
              <a:t>Example </a:t>
            </a:r>
            <a:r>
              <a:rPr lang="tr-TR" sz="2400" u="sng" dirty="0" err="1">
                <a:latin typeface="Eras Demi ITC" panose="020B0805030504020804" pitchFamily="34" charset="0"/>
              </a:rPr>
              <a:t>for</a:t>
            </a:r>
            <a:r>
              <a:rPr lang="tr-TR" sz="2400" u="sng" dirty="0">
                <a:latin typeface="Eras Demi ITC" panose="020B0805030504020804" pitchFamily="34" charset="0"/>
              </a:rPr>
              <a:t> 2025-2026 Spring;</a:t>
            </a:r>
          </a:p>
          <a:p>
            <a:pPr algn="ctr"/>
            <a:r>
              <a:rPr lang="en-US" sz="2400" dirty="0">
                <a:latin typeface="Eras Demi ITC" panose="020B0805030504020804" pitchFamily="34" charset="0"/>
              </a:rPr>
              <a:t>Online application </a:t>
            </a:r>
            <a:r>
              <a:rPr lang="tr-TR" sz="2400" dirty="0">
                <a:latin typeface="Eras Demi ITC" panose="020B0805030504020804" pitchFamily="34" charset="0"/>
              </a:rPr>
              <a:t>, 11 </a:t>
            </a:r>
            <a:r>
              <a:rPr lang="tr-TR" sz="2400" dirty="0" err="1">
                <a:latin typeface="Eras Demi ITC" panose="020B0805030504020804" pitchFamily="34" charset="0"/>
              </a:rPr>
              <a:t>and</a:t>
            </a:r>
            <a:r>
              <a:rPr lang="tr-TR" sz="2400" dirty="0">
                <a:latin typeface="Eras Demi ITC" panose="020B0805030504020804" pitchFamily="34" charset="0"/>
              </a:rPr>
              <a:t> 12 </a:t>
            </a:r>
            <a:r>
              <a:rPr lang="tr-TR" sz="2400" dirty="0" err="1">
                <a:latin typeface="Eras Demi ITC" panose="020B0805030504020804" pitchFamily="34" charset="0"/>
              </a:rPr>
              <a:t>September</a:t>
            </a:r>
            <a:r>
              <a:rPr lang="tr-TR" sz="2400" dirty="0">
                <a:latin typeface="Eras Demi ITC" panose="020B0805030504020804" pitchFamily="34" charset="0"/>
              </a:rPr>
              <a:t> 2025</a:t>
            </a:r>
          </a:p>
          <a:p>
            <a:pPr algn="ctr"/>
            <a:r>
              <a:rPr lang="tr-TR" sz="2400" dirty="0">
                <a:latin typeface="Eras Demi ITC" panose="020B0805030504020804" pitchFamily="34" charset="0"/>
              </a:rPr>
              <a:t>Participation is MANDATORY! </a:t>
            </a:r>
            <a:endParaRPr lang="en-US" sz="2400" dirty="0">
              <a:latin typeface="Eras Demi ITC" panose="020B0805030504020804" pitchFamily="34" charset="0"/>
            </a:endParaRPr>
          </a:p>
        </p:txBody>
      </p:sp>
      <p:sp>
        <p:nvSpPr>
          <p:cNvPr id="11" name="TextBox 10"/>
          <p:cNvSpPr txBox="1"/>
          <p:nvPr/>
        </p:nvSpPr>
        <p:spPr>
          <a:xfrm>
            <a:off x="3643297" y="3996849"/>
            <a:ext cx="4054315" cy="2062103"/>
          </a:xfrm>
          <a:prstGeom prst="rect">
            <a:avLst/>
          </a:prstGeom>
          <a:noFill/>
        </p:spPr>
        <p:txBody>
          <a:bodyPr wrap="none" rtlCol="0">
            <a:spAutoFit/>
          </a:bodyPr>
          <a:lstStyle/>
          <a:p>
            <a:r>
              <a:rPr lang="en-US" sz="2400" dirty="0">
                <a:latin typeface="Eras Demi ITC" panose="020B0805030504020804" pitchFamily="34" charset="0"/>
              </a:rPr>
              <a:t>You need</a:t>
            </a:r>
            <a:r>
              <a:rPr lang="tr-TR" sz="2400" dirty="0">
                <a:latin typeface="Eras Demi ITC" panose="020B0805030504020804" pitchFamily="34" charset="0"/>
              </a:rPr>
              <a:t> to bring</a:t>
            </a:r>
            <a:r>
              <a:rPr lang="en-US" sz="2400" dirty="0">
                <a:latin typeface="Eras Demi ITC" panose="020B0805030504020804" pitchFamily="34" charset="0"/>
              </a:rPr>
              <a:t>:</a:t>
            </a:r>
          </a:p>
          <a:p>
            <a:pPr marL="342900" indent="-342900">
              <a:buFont typeface="Arial" panose="020B0604020202020204" pitchFamily="34" charset="0"/>
              <a:buChar char="•"/>
            </a:pPr>
            <a:r>
              <a:rPr lang="en-US" sz="2400" dirty="0">
                <a:latin typeface="Eras Demi ITC" panose="020B0805030504020804" pitchFamily="34" charset="0"/>
              </a:rPr>
              <a:t>Passport</a:t>
            </a:r>
          </a:p>
          <a:p>
            <a:pPr marL="342900" indent="-342900">
              <a:buFont typeface="Arial" panose="020B0604020202020204" pitchFamily="34" charset="0"/>
              <a:buChar char="•"/>
            </a:pPr>
            <a:r>
              <a:rPr lang="en-US" sz="2400" dirty="0">
                <a:latin typeface="Eras Demi ITC" panose="020B0805030504020804" pitchFamily="34" charset="0"/>
              </a:rPr>
              <a:t>Insurance Contract*</a:t>
            </a:r>
          </a:p>
          <a:p>
            <a:pPr marL="342900" indent="-342900">
              <a:buFont typeface="Arial" panose="020B0604020202020204" pitchFamily="34" charset="0"/>
              <a:buChar char="•"/>
            </a:pPr>
            <a:r>
              <a:rPr lang="en-US" sz="2400" dirty="0">
                <a:latin typeface="Eras Demi ITC" panose="020B0805030504020804" pitchFamily="34" charset="0"/>
              </a:rPr>
              <a:t>4 Passport size photos**</a:t>
            </a:r>
          </a:p>
          <a:p>
            <a:pPr marL="342900" indent="-342900">
              <a:buFont typeface="Arial" panose="020B0604020202020204" pitchFamily="34" charset="0"/>
              <a:buChar char="•"/>
            </a:pPr>
            <a:r>
              <a:rPr lang="tr-TR" sz="3200" b="1" dirty="0">
                <a:latin typeface="Eras Demi ITC" panose="020B0805030504020804" pitchFamily="34" charset="0"/>
              </a:rPr>
              <a:t>850</a:t>
            </a:r>
            <a:r>
              <a:rPr lang="en-US" sz="3200" b="1" dirty="0">
                <a:latin typeface="Eras Demi ITC" panose="020B0805030504020804" pitchFamily="34" charset="0"/>
              </a:rPr>
              <a:t>TL</a:t>
            </a:r>
            <a:r>
              <a:rPr lang="tr-TR" sz="1600" b="1" dirty="0">
                <a:latin typeface="Eras Demi ITC" panose="020B0805030504020804" pitchFamily="34" charset="0"/>
              </a:rPr>
              <a:t> (</a:t>
            </a:r>
            <a:r>
              <a:rPr lang="tr-TR" sz="1600" b="1" dirty="0" err="1">
                <a:latin typeface="Eras Demi ITC" panose="020B0805030504020804" pitchFamily="34" charset="0"/>
              </a:rPr>
              <a:t>might</a:t>
            </a:r>
            <a:r>
              <a:rPr lang="tr-TR" sz="1600" b="1" dirty="0">
                <a:latin typeface="Eras Demi ITC" panose="020B0805030504020804" pitchFamily="34" charset="0"/>
              </a:rPr>
              <a:t> </a:t>
            </a:r>
            <a:r>
              <a:rPr lang="tr-TR" sz="1600" b="1" dirty="0" err="1">
                <a:latin typeface="Eras Demi ITC" panose="020B0805030504020804" pitchFamily="34" charset="0"/>
              </a:rPr>
              <a:t>change</a:t>
            </a:r>
            <a:r>
              <a:rPr lang="tr-TR" sz="1600" b="1" dirty="0">
                <a:latin typeface="Eras Demi ITC" panose="020B0805030504020804" pitchFamily="34" charset="0"/>
              </a:rPr>
              <a:t>)</a:t>
            </a:r>
            <a:endParaRPr lang="en-US" sz="3200" b="1" dirty="0">
              <a:latin typeface="Eras Demi ITC" panose="020B0805030504020804" pitchFamily="34" charset="0"/>
            </a:endParaRPr>
          </a:p>
        </p:txBody>
      </p:sp>
      <p:sp>
        <p:nvSpPr>
          <p:cNvPr id="12" name="TextBox 11"/>
          <p:cNvSpPr txBox="1"/>
          <p:nvPr/>
        </p:nvSpPr>
        <p:spPr>
          <a:xfrm>
            <a:off x="868947" y="4795182"/>
            <a:ext cx="8530775" cy="1815882"/>
          </a:xfrm>
          <a:prstGeom prst="rect">
            <a:avLst/>
          </a:prstGeom>
          <a:noFill/>
        </p:spPr>
        <p:txBody>
          <a:bodyPr wrap="square" rtlCol="0">
            <a:spAutoFit/>
          </a:bodyPr>
          <a:lstStyle/>
          <a:p>
            <a:endParaRPr lang="tr-TR" sz="1600" dirty="0">
              <a:latin typeface="Eras Demi ITC" panose="020B0805030504020804" pitchFamily="34" charset="0"/>
            </a:endParaRPr>
          </a:p>
          <a:p>
            <a:endParaRPr lang="tr-TR" sz="1600" dirty="0">
              <a:latin typeface="Eras Demi ITC" panose="020B0805030504020804" pitchFamily="34" charset="0"/>
            </a:endParaRPr>
          </a:p>
          <a:p>
            <a:endParaRPr lang="tr-TR" sz="1600" dirty="0">
              <a:solidFill>
                <a:srgbClr val="FF0000"/>
              </a:solidFill>
              <a:latin typeface="Eras Demi ITC" panose="020B0805030504020804" pitchFamily="34" charset="0"/>
            </a:endParaRPr>
          </a:p>
          <a:p>
            <a:endParaRPr lang="tr-TR" sz="1600" dirty="0">
              <a:latin typeface="Eras Demi ITC" panose="020B0805030504020804" pitchFamily="34" charset="0"/>
            </a:endParaRPr>
          </a:p>
          <a:p>
            <a:endParaRPr lang="tr-TR" sz="1600" dirty="0">
              <a:latin typeface="Eras Demi ITC" panose="020B0805030504020804" pitchFamily="34" charset="0"/>
            </a:endParaRPr>
          </a:p>
          <a:p>
            <a:endParaRPr lang="tr-TR" sz="1600" dirty="0">
              <a:latin typeface="Eras Demi ITC" panose="020B0805030504020804" pitchFamily="34" charset="0"/>
            </a:endParaRPr>
          </a:p>
          <a:p>
            <a:r>
              <a:rPr lang="en-US" sz="1600" dirty="0">
                <a:latin typeface="Eras Demi ITC" panose="020B0805030504020804" pitchFamily="34" charset="0"/>
              </a:rPr>
              <a:t>**There is a photo studio at ANKUVA for those who do not have them</a:t>
            </a:r>
          </a:p>
        </p:txBody>
      </p:sp>
    </p:spTree>
    <p:extLst>
      <p:ext uri="{BB962C8B-B14F-4D97-AF65-F5344CB8AC3E}">
        <p14:creationId xmlns:p14="http://schemas.microsoft.com/office/powerpoint/2010/main" val="277625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7243" y="529956"/>
            <a:ext cx="3938899" cy="1200329"/>
          </a:xfrm>
          <a:prstGeom prst="rect">
            <a:avLst/>
          </a:prstGeom>
          <a:noFill/>
        </p:spPr>
        <p:txBody>
          <a:bodyPr wrap="none" rtlCol="0">
            <a:spAutoFit/>
          </a:bodyPr>
          <a:lstStyle/>
          <a:p>
            <a:pPr algn="ctr">
              <a:defRPr/>
            </a:pPr>
            <a:r>
              <a:rPr lang="en-US" altLang="tr-TR" sz="7200" dirty="0">
                <a:solidFill>
                  <a:srgbClr val="C00000"/>
                </a:solidFill>
                <a:latin typeface="Eras Bold ITC" panose="020B0907030504020204" pitchFamily="34" charset="0"/>
                <a:cs typeface="Times New Roman" pitchFamily="18" charset="0"/>
              </a:rPr>
              <a:t>Security</a:t>
            </a:r>
            <a:endParaRPr lang="tr-TR" altLang="tr-TR" sz="3600" dirty="0">
              <a:solidFill>
                <a:srgbClr val="C00000"/>
              </a:solidFill>
              <a:latin typeface="Eras Bold ITC" panose="020B0907030504020204" pitchFamily="34" charset="0"/>
              <a:cs typeface="Times New Roman" pitchFamily="18" charset="0"/>
            </a:endParaRPr>
          </a:p>
        </p:txBody>
      </p:sp>
      <p:sp>
        <p:nvSpPr>
          <p:cNvPr id="6" name="TextBox 5"/>
          <p:cNvSpPr txBox="1"/>
          <p:nvPr/>
        </p:nvSpPr>
        <p:spPr>
          <a:xfrm>
            <a:off x="1293485" y="1701749"/>
            <a:ext cx="8906413" cy="8279190"/>
          </a:xfrm>
          <a:prstGeom prst="rect">
            <a:avLst/>
          </a:prstGeom>
          <a:noFill/>
        </p:spPr>
        <p:txBody>
          <a:bodyPr wrap="none" rtlCol="0">
            <a:spAutoFit/>
          </a:bodyPr>
          <a:lstStyle/>
          <a:p>
            <a:pPr algn="ctr"/>
            <a:r>
              <a:rPr lang="en-US" sz="2000" dirty="0"/>
              <a:t>Bilkent is a </a:t>
            </a:r>
            <a:r>
              <a:rPr lang="tr-TR" sz="2000" dirty="0"/>
              <a:t>closed </a:t>
            </a:r>
            <a:r>
              <a:rPr lang="en-US" sz="2000" dirty="0"/>
              <a:t>safe campus by all means. </a:t>
            </a:r>
            <a:endParaRPr lang="tr-TR" sz="2000" dirty="0"/>
          </a:p>
          <a:p>
            <a:pPr lvl="0" algn="ctr"/>
            <a:endParaRPr lang="tr-TR" sz="2000" b="1" dirty="0">
              <a:solidFill>
                <a:prstClr val="black"/>
              </a:solidFill>
            </a:endParaRPr>
          </a:p>
          <a:p>
            <a:pPr lvl="0" algn="ctr"/>
            <a:r>
              <a:rPr lang="en-US" sz="2000" b="1" dirty="0">
                <a:solidFill>
                  <a:prstClr val="black"/>
                </a:solidFill>
              </a:rPr>
              <a:t>Patrolling: </a:t>
            </a:r>
            <a:r>
              <a:rPr lang="en-US" sz="2000" dirty="0">
                <a:solidFill>
                  <a:prstClr val="black"/>
                </a:solidFill>
              </a:rPr>
              <a:t>Bilkent University security staff provides 24 – hour safety by making</a:t>
            </a:r>
            <a:r>
              <a:rPr lang="tr-TR" sz="2000" dirty="0">
                <a:solidFill>
                  <a:prstClr val="black"/>
                </a:solidFill>
              </a:rPr>
              <a:t> </a:t>
            </a:r>
          </a:p>
          <a:p>
            <a:pPr lvl="0" algn="ctr"/>
            <a:r>
              <a:rPr lang="en-US" sz="2000" dirty="0">
                <a:solidFill>
                  <a:prstClr val="black"/>
                </a:solidFill>
              </a:rPr>
              <a:t>regular rounds around the buildings, facilities and the green areas located in vicinity</a:t>
            </a:r>
            <a:endParaRPr lang="tr-TR" sz="2000" dirty="0">
              <a:solidFill>
                <a:prstClr val="black"/>
              </a:solidFill>
            </a:endParaRPr>
          </a:p>
          <a:p>
            <a:pPr lvl="0" algn="ctr"/>
            <a:r>
              <a:rPr lang="en-US" sz="2000" dirty="0">
                <a:solidFill>
                  <a:prstClr val="black"/>
                </a:solidFill>
              </a:rPr>
              <a:t>of campus. On foot, bicycles and in cars, </a:t>
            </a:r>
            <a:r>
              <a:rPr lang="tr-TR" sz="2000" dirty="0">
                <a:solidFill>
                  <a:prstClr val="black"/>
                </a:solidFill>
              </a:rPr>
              <a:t> </a:t>
            </a:r>
            <a:r>
              <a:rPr lang="en-US" sz="2000" dirty="0">
                <a:solidFill>
                  <a:prstClr val="black"/>
                </a:solidFill>
              </a:rPr>
              <a:t>our security staff patrols the campus </a:t>
            </a:r>
            <a:endParaRPr lang="tr-TR" sz="2000" dirty="0">
              <a:solidFill>
                <a:prstClr val="black"/>
              </a:solidFill>
            </a:endParaRPr>
          </a:p>
          <a:p>
            <a:pPr lvl="0" algn="ctr"/>
            <a:r>
              <a:rPr lang="en-US" sz="2000" dirty="0">
                <a:solidFill>
                  <a:prstClr val="black"/>
                </a:solidFill>
              </a:rPr>
              <a:t>and responds to alarm calls.</a:t>
            </a:r>
            <a:endParaRPr lang="tr-TR" sz="2000" dirty="0">
              <a:solidFill>
                <a:prstClr val="black"/>
              </a:solidFill>
            </a:endParaRPr>
          </a:p>
          <a:p>
            <a:pPr lvl="0" algn="ctr"/>
            <a:endParaRPr lang="tr-TR" sz="2000" dirty="0">
              <a:solidFill>
                <a:prstClr val="black"/>
              </a:solidFill>
            </a:endParaRPr>
          </a:p>
          <a:p>
            <a:pPr lvl="0" algn="ctr"/>
            <a:r>
              <a:rPr lang="en-US" sz="2000" b="1" dirty="0">
                <a:solidFill>
                  <a:prstClr val="black"/>
                </a:solidFill>
              </a:rPr>
              <a:t>Emergency Call Center</a:t>
            </a:r>
            <a:r>
              <a:rPr lang="en-US" sz="2000" dirty="0">
                <a:solidFill>
                  <a:prstClr val="black"/>
                </a:solidFill>
              </a:rPr>
              <a:t>: Bilkent University </a:t>
            </a:r>
            <a:r>
              <a:rPr lang="tr-TR" sz="2000" dirty="0">
                <a:solidFill>
                  <a:prstClr val="black"/>
                </a:solidFill>
              </a:rPr>
              <a:t>Campus E</a:t>
            </a:r>
            <a:r>
              <a:rPr lang="en-US" sz="2000" dirty="0" err="1">
                <a:solidFill>
                  <a:prstClr val="black"/>
                </a:solidFill>
              </a:rPr>
              <a:t>mergency</a:t>
            </a:r>
            <a:r>
              <a:rPr lang="en-US" sz="2000" dirty="0">
                <a:solidFill>
                  <a:prstClr val="black"/>
                </a:solidFill>
              </a:rPr>
              <a:t> </a:t>
            </a:r>
            <a:r>
              <a:rPr lang="tr-TR" sz="2000" dirty="0">
                <a:solidFill>
                  <a:prstClr val="black"/>
                </a:solidFill>
              </a:rPr>
              <a:t>C</a:t>
            </a:r>
            <a:r>
              <a:rPr lang="en-US" sz="2000" dirty="0">
                <a:solidFill>
                  <a:prstClr val="black"/>
                </a:solidFill>
              </a:rPr>
              <a:t>all </a:t>
            </a:r>
            <a:r>
              <a:rPr lang="tr-TR" sz="2000" dirty="0">
                <a:solidFill>
                  <a:prstClr val="black"/>
                </a:solidFill>
              </a:rPr>
              <a:t>C</a:t>
            </a:r>
            <a:r>
              <a:rPr lang="en-US" sz="2000" dirty="0">
                <a:solidFill>
                  <a:prstClr val="black"/>
                </a:solidFill>
              </a:rPr>
              <a:t>enter </a:t>
            </a:r>
            <a:endParaRPr lang="tr-TR" sz="2000" dirty="0">
              <a:solidFill>
                <a:prstClr val="black"/>
              </a:solidFill>
            </a:endParaRPr>
          </a:p>
          <a:p>
            <a:pPr lvl="0" algn="ctr"/>
            <a:r>
              <a:rPr lang="tr-TR" sz="2000" dirty="0">
                <a:solidFill>
                  <a:prstClr val="black"/>
                </a:solidFill>
              </a:rPr>
              <a:t>W</a:t>
            </a:r>
            <a:r>
              <a:rPr lang="en-US" sz="2000" dirty="0" err="1">
                <a:solidFill>
                  <a:prstClr val="black"/>
                </a:solidFill>
              </a:rPr>
              <a:t>orks</a:t>
            </a:r>
            <a:r>
              <a:rPr lang="en-US" sz="2000" dirty="0">
                <a:solidFill>
                  <a:prstClr val="black"/>
                </a:solidFill>
              </a:rPr>
              <a:t> 24/7. </a:t>
            </a:r>
            <a:endParaRPr lang="tr-TR" sz="2000" dirty="0">
              <a:solidFill>
                <a:prstClr val="black"/>
              </a:solidFill>
            </a:endParaRPr>
          </a:p>
          <a:p>
            <a:pPr lvl="0" algn="ctr"/>
            <a:r>
              <a:rPr lang="en-US" sz="2000" b="1" dirty="0">
                <a:solidFill>
                  <a:prstClr val="black"/>
                </a:solidFill>
              </a:rPr>
              <a:t>In case of emergency, please call our </a:t>
            </a:r>
            <a:r>
              <a:rPr lang="tr-TR" sz="2000" b="1" dirty="0">
                <a:solidFill>
                  <a:prstClr val="black"/>
                </a:solidFill>
              </a:rPr>
              <a:t>campus </a:t>
            </a:r>
            <a:r>
              <a:rPr lang="en-US" sz="2000" b="1" dirty="0">
                <a:solidFill>
                  <a:prstClr val="black"/>
                </a:solidFill>
              </a:rPr>
              <a:t>emergency phone line at:</a:t>
            </a:r>
            <a:endParaRPr lang="tr-TR" sz="2000" b="1" dirty="0">
              <a:solidFill>
                <a:prstClr val="black"/>
              </a:solidFill>
            </a:endParaRPr>
          </a:p>
          <a:p>
            <a:pPr lvl="0" algn="ctr"/>
            <a:endParaRPr lang="tr-TR" sz="2400" dirty="0">
              <a:solidFill>
                <a:prstClr val="black"/>
              </a:solidFill>
            </a:endParaRPr>
          </a:p>
          <a:p>
            <a:pPr lvl="0"/>
            <a:endParaRPr lang="tr-TR" sz="2400" dirty="0">
              <a:solidFill>
                <a:prstClr val="black"/>
              </a:solidFill>
            </a:endParaRPr>
          </a:p>
          <a:p>
            <a:pPr lvl="0"/>
            <a:endParaRPr lang="tr-TR" sz="2400" dirty="0">
              <a:solidFill>
                <a:prstClr val="black"/>
              </a:solidFill>
            </a:endParaRPr>
          </a:p>
          <a:p>
            <a:r>
              <a:rPr lang="tr-TR" sz="2400" dirty="0"/>
              <a:t>                                   </a:t>
            </a:r>
            <a:r>
              <a:rPr lang="tr-TR" sz="2800" b="1" u="sng" dirty="0">
                <a:effectLst>
                  <a:outerShdw blurRad="38100" dist="38100" dir="2700000" algn="tl">
                    <a:srgbClr val="000000">
                      <a:alpha val="43137"/>
                    </a:srgbClr>
                  </a:outerShdw>
                </a:effectLst>
              </a:rPr>
              <a:t>0312 </a:t>
            </a:r>
            <a:r>
              <a:rPr lang="en-US" sz="2800" b="1" u="sng" dirty="0">
                <a:effectLst>
                  <a:outerShdw blurRad="38100" dist="38100" dir="2700000" algn="tl">
                    <a:srgbClr val="000000">
                      <a:alpha val="43137"/>
                    </a:srgbClr>
                  </a:outerShdw>
                </a:effectLst>
              </a:rPr>
              <a:t>290 66 66</a:t>
            </a:r>
            <a:r>
              <a:rPr lang="tr-TR" sz="2800" b="1" u="sng" dirty="0">
                <a:effectLst>
                  <a:outerShdw blurRad="38100" dist="38100" dir="2700000" algn="tl">
                    <a:srgbClr val="000000">
                      <a:alpha val="43137"/>
                    </a:srgbClr>
                  </a:outerShdw>
                </a:effectLst>
              </a:rPr>
              <a:t> or ext: 6666</a:t>
            </a:r>
            <a:endParaRPr lang="en-US" sz="2800" dirty="0"/>
          </a:p>
          <a:p>
            <a:endParaRPr lang="tr-TR" sz="2400" dirty="0"/>
          </a:p>
          <a:p>
            <a:endParaRPr lang="tr-TR" sz="2400" dirty="0"/>
          </a:p>
          <a:p>
            <a:endParaRPr lang="en-US" sz="2400" dirty="0"/>
          </a:p>
          <a:p>
            <a:pPr marL="342900" indent="-342900">
              <a:buFont typeface="Arial" panose="020B0604020202020204" pitchFamily="34" charset="0"/>
              <a:buChar char="•"/>
            </a:pPr>
            <a:endParaRPr lang="en-US" sz="2400" dirty="0">
              <a:latin typeface="Eras Demi ITC" panose="020B0805030504020804" pitchFamily="34" charset="0"/>
            </a:endParaRPr>
          </a:p>
          <a:p>
            <a:endParaRPr lang="tr-TR" sz="2400" dirty="0">
              <a:latin typeface="Eras Demi ITC" panose="020B0805030504020804" pitchFamily="34" charset="0"/>
            </a:endParaRPr>
          </a:p>
          <a:p>
            <a:endParaRPr lang="tr-TR" sz="2400" dirty="0">
              <a:latin typeface="Eras Demi ITC" panose="020B0805030504020804" pitchFamily="34" charset="0"/>
            </a:endParaRPr>
          </a:p>
          <a:p>
            <a:endParaRPr lang="tr-TR" sz="2400" dirty="0">
              <a:latin typeface="Eras Demi ITC" panose="020B0805030504020804" pitchFamily="34" charset="0"/>
            </a:endParaRPr>
          </a:p>
          <a:p>
            <a:endParaRPr lang="tr-TR" sz="2400" dirty="0">
              <a:latin typeface="Eras Demi ITC" panose="020B0805030504020804" pitchFamily="34" charset="0"/>
            </a:endParaRPr>
          </a:p>
          <a:p>
            <a:endParaRPr lang="en-US" sz="2400" dirty="0">
              <a:latin typeface="Eras Demi ITC" panose="020B08050305040208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pic>
        <p:nvPicPr>
          <p:cNvPr id="9" name="Picture 3" descr="C:\Users\Selen\AppData\Local\Microsoft\Windows\Temporary Internet Files\Content.IE5\GR79S3KF\1280px-Black_telephone_icon_from_DejaVu_Sans.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17" y="4972237"/>
            <a:ext cx="1428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68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99921" y="520700"/>
            <a:ext cx="3938899" cy="1200329"/>
          </a:xfrm>
          <a:prstGeom prst="rect">
            <a:avLst/>
          </a:prstGeom>
          <a:noFill/>
        </p:spPr>
        <p:txBody>
          <a:bodyPr wrap="none" rtlCol="0">
            <a:spAutoFit/>
          </a:bodyPr>
          <a:lstStyle/>
          <a:p>
            <a:pPr algn="ctr">
              <a:defRPr/>
            </a:pPr>
            <a:r>
              <a:rPr lang="en-US" altLang="tr-TR" sz="7200" dirty="0">
                <a:solidFill>
                  <a:srgbClr val="C00000"/>
                </a:solidFill>
                <a:latin typeface="Eras Bold ITC" panose="020B0907030504020204" pitchFamily="34" charset="0"/>
                <a:cs typeface="Times New Roman" pitchFamily="18" charset="0"/>
              </a:rPr>
              <a:t>Security</a:t>
            </a:r>
            <a:endParaRPr lang="tr-TR" altLang="tr-TR" sz="3600" dirty="0">
              <a:solidFill>
                <a:srgbClr val="C00000"/>
              </a:solidFill>
              <a:latin typeface="Eras Bold ITC" panose="020B0907030504020204" pitchFamily="34" charset="0"/>
              <a:cs typeface="Times New Roman" pitchFamily="18" charset="0"/>
            </a:endParaRPr>
          </a:p>
        </p:txBody>
      </p:sp>
      <p:sp>
        <p:nvSpPr>
          <p:cNvPr id="6" name="TextBox 5"/>
          <p:cNvSpPr txBox="1"/>
          <p:nvPr/>
        </p:nvSpPr>
        <p:spPr>
          <a:xfrm>
            <a:off x="481390" y="1721029"/>
            <a:ext cx="9793825" cy="4462760"/>
          </a:xfrm>
          <a:prstGeom prst="rect">
            <a:avLst/>
          </a:prstGeom>
          <a:noFill/>
        </p:spPr>
        <p:txBody>
          <a:bodyPr wrap="square" rtlCol="0">
            <a:spAutoFit/>
          </a:bodyPr>
          <a:lstStyle/>
          <a:p>
            <a:pPr algn="ctr"/>
            <a:r>
              <a:rPr lang="en-US" sz="2800" dirty="0">
                <a:latin typeface="Eras Demi ITC" panose="020B0805030504020804" pitchFamily="34" charset="0"/>
              </a:rPr>
              <a:t>Feel free to email us at:</a:t>
            </a:r>
            <a:r>
              <a:rPr lang="tr-TR" sz="2800" dirty="0">
                <a:latin typeface="Eras Demi ITC" panose="020B0805030504020804" pitchFamily="34" charset="0"/>
              </a:rPr>
              <a:t> </a:t>
            </a:r>
            <a:r>
              <a:rPr lang="en-US" sz="2800" dirty="0">
                <a:latin typeface="Eras Demi ITC" panose="020B0805030504020804" pitchFamily="34" charset="0"/>
                <a:hlinkClick r:id="rId3"/>
              </a:rPr>
              <a:t>exchange@bilkent.edu.tr</a:t>
            </a:r>
            <a:endParaRPr lang="en-US" sz="2800" dirty="0">
              <a:latin typeface="Eras Demi ITC" panose="020B0805030504020804" pitchFamily="34" charset="0"/>
            </a:endParaRPr>
          </a:p>
          <a:p>
            <a:pPr algn="ctr"/>
            <a:endParaRPr lang="en-US" sz="2400" dirty="0">
              <a:latin typeface="Eras Demi ITC" panose="020B0805030504020804" pitchFamily="34" charset="0"/>
            </a:endParaRPr>
          </a:p>
          <a:p>
            <a:pPr algn="ctr"/>
            <a:r>
              <a:rPr lang="en-US" sz="3600" dirty="0">
                <a:solidFill>
                  <a:srgbClr val="C00000"/>
                </a:solidFill>
                <a:latin typeface="Eras Demi ITC" panose="020B0805030504020804" pitchFamily="34" charset="0"/>
              </a:rPr>
              <a:t>OR</a:t>
            </a:r>
            <a:endParaRPr lang="en-US" sz="2400" dirty="0">
              <a:solidFill>
                <a:srgbClr val="C00000"/>
              </a:solidFill>
              <a:latin typeface="Eras Demi ITC" panose="020B0805030504020804" pitchFamily="34" charset="0"/>
            </a:endParaRPr>
          </a:p>
          <a:p>
            <a:pPr algn="ctr"/>
            <a:r>
              <a:rPr lang="tr-TR" sz="2800" dirty="0">
                <a:latin typeface="Eras Demi ITC" panose="020B0805030504020804" pitchFamily="34" charset="0"/>
              </a:rPr>
              <a:t>Call us through Exchange Students E</a:t>
            </a:r>
            <a:r>
              <a:rPr lang="en-US" sz="2800" dirty="0" err="1">
                <a:latin typeface="Eras Demi ITC" panose="020B0805030504020804" pitchFamily="34" charset="0"/>
              </a:rPr>
              <a:t>mergency</a:t>
            </a:r>
            <a:r>
              <a:rPr lang="en-US" sz="2800" dirty="0">
                <a:latin typeface="Eras Demi ITC" panose="020B0805030504020804" pitchFamily="34" charset="0"/>
              </a:rPr>
              <a:t> </a:t>
            </a:r>
            <a:r>
              <a:rPr lang="tr-TR" sz="2800" dirty="0">
                <a:latin typeface="Eras Demi ITC" panose="020B0805030504020804" pitchFamily="34" charset="0"/>
              </a:rPr>
              <a:t>L</a:t>
            </a:r>
            <a:r>
              <a:rPr lang="en-US" sz="2800" dirty="0" err="1">
                <a:latin typeface="Eras Demi ITC" panose="020B0805030504020804" pitchFamily="34" charset="0"/>
              </a:rPr>
              <a:t>ines</a:t>
            </a:r>
            <a:r>
              <a:rPr lang="en-US" sz="2800" dirty="0">
                <a:latin typeface="Eras Demi ITC" panose="020B0805030504020804" pitchFamily="34" charset="0"/>
              </a:rPr>
              <a:t>:</a:t>
            </a:r>
          </a:p>
          <a:p>
            <a:pPr algn="ctr"/>
            <a:r>
              <a:rPr lang="en-US" sz="2800" b="1" dirty="0">
                <a:solidFill>
                  <a:srgbClr val="0070C0"/>
                </a:solidFill>
                <a:latin typeface="Eras Demi ITC" panose="020B0805030504020804" pitchFamily="34" charset="0"/>
              </a:rPr>
              <a:t>ESN Bilkent</a:t>
            </a:r>
            <a:r>
              <a:rPr lang="tr-TR" sz="2800" b="1" dirty="0">
                <a:solidFill>
                  <a:srgbClr val="0070C0"/>
                </a:solidFill>
                <a:latin typeface="Eras Demi ITC" panose="020B0805030504020804" pitchFamily="34" charset="0"/>
              </a:rPr>
              <a:t> &amp; International Office</a:t>
            </a:r>
          </a:p>
          <a:p>
            <a:pPr algn="ctr"/>
            <a:r>
              <a:rPr lang="tr-TR" sz="2800" dirty="0">
                <a:latin typeface="Eras Demi ITC" panose="020B0805030504020804" pitchFamily="34" charset="0"/>
              </a:rPr>
              <a:t>ESN Bilkent will share their numbers</a:t>
            </a:r>
          </a:p>
          <a:p>
            <a:pPr algn="ctr"/>
            <a:r>
              <a:rPr lang="tr-TR" sz="2800" dirty="0">
                <a:latin typeface="Eras Demi ITC" panose="020B0805030504020804" pitchFamily="34" charset="0"/>
              </a:rPr>
              <a:t>Campus emergency – 290 6666</a:t>
            </a:r>
          </a:p>
          <a:p>
            <a:pPr algn="ctr"/>
            <a:r>
              <a:rPr lang="tr-TR" sz="2800" dirty="0">
                <a:latin typeface="Eras Demi ITC" panose="020B0805030504020804" pitchFamily="34" charset="0"/>
              </a:rPr>
              <a:t>OISEP :+90 312 290 3073-3197</a:t>
            </a:r>
          </a:p>
          <a:p>
            <a:pPr algn="ctr"/>
            <a:r>
              <a:rPr lang="tr-TR" sz="2800" dirty="0">
                <a:latin typeface="Eras Demi ITC" panose="020B0805030504020804" pitchFamily="34" charset="0"/>
              </a:rPr>
              <a:t>Office Emergency Line for Orientation Week only</a:t>
            </a:r>
          </a:p>
          <a:p>
            <a:pPr algn="ctr"/>
            <a:r>
              <a:rPr lang="tr-TR" sz="2800" dirty="0">
                <a:latin typeface="Eras Demi ITC" panose="020B0805030504020804" pitchFamily="34" charset="0"/>
              </a:rPr>
              <a:t>+90 501 517 19 23</a:t>
            </a:r>
            <a:endParaRPr lang="en-US" sz="2800" dirty="0">
              <a:latin typeface="Eras Demi ITC" panose="020B08050305040208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6151" y="4166126"/>
            <a:ext cx="1758125" cy="1758125"/>
          </a:xfrm>
          <a:prstGeom prst="rect">
            <a:avLst/>
          </a:prstGeom>
        </p:spPr>
      </p:pic>
    </p:spTree>
    <p:extLst>
      <p:ext uri="{BB962C8B-B14F-4D97-AF65-F5344CB8AC3E}">
        <p14:creationId xmlns:p14="http://schemas.microsoft.com/office/powerpoint/2010/main" val="3175843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90793" y="520700"/>
            <a:ext cx="9771682" cy="769441"/>
          </a:xfrm>
          <a:prstGeom prst="rect">
            <a:avLst/>
          </a:prstGeom>
          <a:noFill/>
        </p:spPr>
        <p:txBody>
          <a:bodyPr wrap="square" rtlCol="0">
            <a:spAutoFit/>
          </a:bodyPr>
          <a:lstStyle/>
          <a:p>
            <a:pPr algn="ctr">
              <a:defRPr/>
            </a:pPr>
            <a:r>
              <a:rPr lang="en-US" altLang="tr-TR" sz="4400" dirty="0">
                <a:solidFill>
                  <a:srgbClr val="C00000"/>
                </a:solidFill>
                <a:latin typeface="Eras Bold ITC" panose="020B0907030504020204" pitchFamily="34" charset="0"/>
                <a:cs typeface="Times New Roman" pitchFamily="18" charset="0"/>
              </a:rPr>
              <a:t>Disciplinary Action Required Acts</a:t>
            </a:r>
          </a:p>
        </p:txBody>
      </p:sp>
      <p:sp>
        <p:nvSpPr>
          <p:cNvPr id="6" name="TextBox 5"/>
          <p:cNvSpPr txBox="1"/>
          <p:nvPr/>
        </p:nvSpPr>
        <p:spPr>
          <a:xfrm>
            <a:off x="965130" y="1290141"/>
            <a:ext cx="11050279" cy="5447645"/>
          </a:xfrm>
          <a:prstGeom prst="rect">
            <a:avLst/>
          </a:prstGeom>
          <a:noFill/>
        </p:spPr>
        <p:txBody>
          <a:bodyPr wrap="square" rtlCol="0">
            <a:spAutoFit/>
          </a:bodyPr>
          <a:lstStyle/>
          <a:p>
            <a:pPr algn="ctr"/>
            <a:r>
              <a:rPr lang="en-US" sz="2400" dirty="0">
                <a:latin typeface="Eras Demi ITC" panose="020B0805030504020804" pitchFamily="34" charset="0"/>
              </a:rPr>
              <a:t>All members of the Bilkent University have a right to feel welcome, </a:t>
            </a:r>
            <a:endParaRPr lang="tr-TR" sz="2400" dirty="0">
              <a:latin typeface="Eras Demi ITC" panose="020B0805030504020804" pitchFamily="34" charset="0"/>
            </a:endParaRPr>
          </a:p>
          <a:p>
            <a:pPr algn="ctr"/>
            <a:r>
              <a:rPr lang="en-US" sz="2400" dirty="0">
                <a:latin typeface="Eras Demi ITC" panose="020B0805030504020804" pitchFamily="34" charset="0"/>
              </a:rPr>
              <a:t>safe and supported. Certain </a:t>
            </a:r>
            <a:r>
              <a:rPr lang="en-US" sz="2400" dirty="0" err="1">
                <a:latin typeface="Eras Demi ITC" panose="020B0805030504020804" pitchFamily="34" charset="0"/>
              </a:rPr>
              <a:t>attemp</a:t>
            </a:r>
            <a:r>
              <a:rPr lang="tr-TR" sz="2400" dirty="0">
                <a:latin typeface="Eras Demi ITC" panose="020B0805030504020804" pitchFamily="34" charset="0"/>
              </a:rPr>
              <a:t>t</a:t>
            </a:r>
            <a:r>
              <a:rPr lang="en-US" sz="2400" dirty="0">
                <a:latin typeface="Eras Demi ITC" panose="020B0805030504020804" pitchFamily="34" charset="0"/>
              </a:rPr>
              <a:t>s </a:t>
            </a:r>
            <a:r>
              <a:rPr lang="en-US" sz="2400" u="sng" dirty="0">
                <a:latin typeface="Eras Demi ITC" panose="020B0805030504020804" pitchFamily="34" charset="0"/>
              </a:rPr>
              <a:t>‘on and off</a:t>
            </a:r>
            <a:r>
              <a:rPr lang="en-US" sz="2400" dirty="0">
                <a:latin typeface="Eras Demi ITC" panose="020B0805030504020804" pitchFamily="34" charset="0"/>
              </a:rPr>
              <a:t>’ campus are considered an unacceptable behavior and may be required </a:t>
            </a:r>
            <a:endParaRPr lang="tr-TR" sz="2400" dirty="0">
              <a:latin typeface="Eras Demi ITC" panose="020B0805030504020804" pitchFamily="34" charset="0"/>
            </a:endParaRPr>
          </a:p>
          <a:p>
            <a:pPr algn="ctr"/>
            <a:r>
              <a:rPr lang="en-US" sz="2400" u="sng" dirty="0">
                <a:latin typeface="Eras Demi ITC" panose="020B0805030504020804" pitchFamily="34" charset="0"/>
              </a:rPr>
              <a:t>a disciplinary and «in some cases» legal action. </a:t>
            </a:r>
          </a:p>
          <a:p>
            <a:pPr algn="ctr"/>
            <a:r>
              <a:rPr lang="en-US" sz="2400" dirty="0">
                <a:latin typeface="Eras Demi ITC" panose="020B0805030504020804" pitchFamily="34" charset="0"/>
              </a:rPr>
              <a:t>     </a:t>
            </a:r>
            <a:r>
              <a:rPr lang="en-US" sz="2800" dirty="0">
                <a:latin typeface="Eras Demi ITC" panose="020B0805030504020804" pitchFamily="34" charset="0"/>
              </a:rPr>
              <a:t>Such as:</a:t>
            </a:r>
          </a:p>
          <a:p>
            <a:pPr algn="ctr"/>
            <a:r>
              <a:rPr lang="en-US" sz="2400" dirty="0">
                <a:latin typeface="Eras Demi ITC" panose="020B0805030504020804" pitchFamily="34" charset="0"/>
              </a:rPr>
              <a:t>Inappropriate behavior from a student, staff or faculty member</a:t>
            </a:r>
          </a:p>
          <a:p>
            <a:pPr algn="ctr"/>
            <a:r>
              <a:rPr lang="en-US" sz="2400" dirty="0">
                <a:latin typeface="Eras Demi ITC" panose="020B0805030504020804" pitchFamily="34" charset="0"/>
              </a:rPr>
              <a:t>Verbal or online threats, bullying</a:t>
            </a:r>
            <a:r>
              <a:rPr lang="tr-TR" sz="2400" dirty="0">
                <a:latin typeface="Eras Demi ITC" panose="020B0805030504020804" pitchFamily="34" charset="0"/>
              </a:rPr>
              <a:t> </a:t>
            </a:r>
            <a:r>
              <a:rPr lang="en-US" sz="2400" dirty="0">
                <a:latin typeface="Eras Demi ITC" panose="020B0805030504020804" pitchFamily="34" charset="0"/>
              </a:rPr>
              <a:t>Neglect or abuse of a minor</a:t>
            </a:r>
          </a:p>
          <a:p>
            <a:pPr algn="ctr"/>
            <a:r>
              <a:rPr lang="en-US" sz="2400" dirty="0">
                <a:latin typeface="Eras Demi ITC" panose="020B0805030504020804" pitchFamily="34" charset="0"/>
              </a:rPr>
              <a:t>Sexual assault, sexual harassment, stalking or </a:t>
            </a:r>
            <a:endParaRPr lang="tr-TR" sz="2400" dirty="0">
              <a:latin typeface="Eras Demi ITC" panose="020B0805030504020804" pitchFamily="34" charset="0"/>
            </a:endParaRPr>
          </a:p>
          <a:p>
            <a:pPr algn="ctr"/>
            <a:r>
              <a:rPr lang="en-US" sz="2400" dirty="0">
                <a:latin typeface="Eras Demi ITC" panose="020B0805030504020804" pitchFamily="34" charset="0"/>
              </a:rPr>
              <a:t>relationship violence</a:t>
            </a:r>
            <a:r>
              <a:rPr lang="tr-TR" sz="2400" dirty="0">
                <a:latin typeface="Eras Demi ITC" panose="020B0805030504020804" pitchFamily="34" charset="0"/>
              </a:rPr>
              <a:t>,</a:t>
            </a:r>
          </a:p>
          <a:p>
            <a:pPr algn="ctr"/>
            <a:r>
              <a:rPr lang="tr-TR" sz="2400" dirty="0">
                <a:latin typeface="Eras Demi ITC" panose="020B0805030504020804" pitchFamily="34" charset="0"/>
              </a:rPr>
              <a:t> </a:t>
            </a:r>
            <a:r>
              <a:rPr lang="en-US" sz="2400" dirty="0">
                <a:latin typeface="Eras Demi ITC" panose="020B0805030504020804" pitchFamily="34" charset="0"/>
              </a:rPr>
              <a:t>Use and Trade of all types of drugs </a:t>
            </a:r>
            <a:endParaRPr lang="tr-TR" sz="2400" dirty="0">
              <a:latin typeface="Eras Demi ITC" panose="020B0805030504020804" pitchFamily="34" charset="0"/>
            </a:endParaRPr>
          </a:p>
          <a:p>
            <a:pPr algn="ctr"/>
            <a:r>
              <a:rPr lang="en-US" sz="2400" dirty="0">
                <a:latin typeface="Eras Demi ITC" panose="020B0805030504020804" pitchFamily="34" charset="0"/>
              </a:rPr>
              <a:t>on and off campus</a:t>
            </a:r>
          </a:p>
          <a:p>
            <a:pPr algn="ctr"/>
            <a:r>
              <a:rPr lang="en-US" sz="2400" dirty="0">
                <a:latin typeface="Eras Demi ITC" panose="020B0805030504020804" pitchFamily="34" charset="0"/>
              </a:rPr>
              <a:t>Use of alcohol on campus</a:t>
            </a:r>
          </a:p>
          <a:p>
            <a:pPr algn="ctr"/>
            <a:r>
              <a:rPr lang="en-US" sz="2400" dirty="0" err="1">
                <a:latin typeface="Eras Demi ITC" panose="020B0805030504020804" pitchFamily="34" charset="0"/>
              </a:rPr>
              <a:t>Theiving</a:t>
            </a:r>
            <a:endParaRPr lang="en-US" sz="2400" dirty="0">
              <a:latin typeface="Eras Demi ITC" panose="020B0805030504020804" pitchFamily="34" charset="0"/>
            </a:endParaRPr>
          </a:p>
          <a:p>
            <a:pPr algn="ctr"/>
            <a:endParaRPr lang="en-US" sz="3200" dirty="0">
              <a:latin typeface="Eras Demi ITC" panose="020B08050305040208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6903" y="4013963"/>
            <a:ext cx="1758125" cy="1758125"/>
          </a:xfrm>
          <a:prstGeom prst="rect">
            <a:avLst/>
          </a:prstGeom>
        </p:spPr>
      </p:pic>
    </p:spTree>
    <p:extLst>
      <p:ext uri="{BB962C8B-B14F-4D97-AF65-F5344CB8AC3E}">
        <p14:creationId xmlns:p14="http://schemas.microsoft.com/office/powerpoint/2010/main" val="4268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a:stretch>
            <a:fillRect/>
          </a:stretch>
        </p:blipFill>
        <p:spPr bwMode="auto">
          <a:xfrm>
            <a:off x="0" y="-92990"/>
            <a:ext cx="12192000" cy="6865040"/>
          </a:xfrm>
          <a:prstGeom prst="rect">
            <a:avLst/>
          </a:prstGeom>
          <a:noFill/>
          <a:ln>
            <a:noFill/>
          </a:ln>
          <a:effectLst>
            <a:outerShdw dist="35921" dir="2700000" algn="ctr" rotWithShape="0">
              <a:srgbClr val="808080"/>
            </a:outerShdw>
            <a:softEdge rad="31750"/>
          </a:effectLst>
        </p:spPr>
      </p:pic>
      <p:sp>
        <p:nvSpPr>
          <p:cNvPr id="5" name="TextBox 4"/>
          <p:cNvSpPr txBox="1"/>
          <p:nvPr/>
        </p:nvSpPr>
        <p:spPr>
          <a:xfrm>
            <a:off x="241300" y="406400"/>
            <a:ext cx="3248005" cy="2308324"/>
          </a:xfrm>
          <a:prstGeom prst="rect">
            <a:avLst/>
          </a:prstGeom>
          <a:noFill/>
        </p:spPr>
        <p:txBody>
          <a:bodyPr wrap="none" rtlCol="0">
            <a:spAutoFit/>
          </a:bodyPr>
          <a:lstStyle/>
          <a:p>
            <a:r>
              <a:rPr lang="en-US" sz="4800" dirty="0">
                <a:latin typeface="Eras Demi ITC" panose="020B0805030504020804" pitchFamily="34" charset="0"/>
              </a:rPr>
              <a:t>Bilkent </a:t>
            </a:r>
          </a:p>
          <a:p>
            <a:r>
              <a:rPr lang="en-US" sz="4800" dirty="0">
                <a:latin typeface="Eras Demi ITC" panose="020B0805030504020804" pitchFamily="34" charset="0"/>
              </a:rPr>
              <a:t>Computer </a:t>
            </a:r>
          </a:p>
          <a:p>
            <a:r>
              <a:rPr lang="en-US" sz="4800" dirty="0">
                <a:latin typeface="Eras Demi ITC" panose="020B0805030504020804" pitchFamily="34" charset="0"/>
              </a:rPr>
              <a:t>Center</a:t>
            </a:r>
          </a:p>
        </p:txBody>
      </p:sp>
      <p:sp>
        <p:nvSpPr>
          <p:cNvPr id="7" name="TextBox 6"/>
          <p:cNvSpPr txBox="1"/>
          <p:nvPr/>
        </p:nvSpPr>
        <p:spPr>
          <a:xfrm>
            <a:off x="290318" y="2638675"/>
            <a:ext cx="1385316" cy="830997"/>
          </a:xfrm>
          <a:prstGeom prst="rect">
            <a:avLst/>
          </a:prstGeom>
          <a:noFill/>
        </p:spPr>
        <p:txBody>
          <a:bodyPr wrap="none" rtlCol="0">
            <a:spAutoFit/>
          </a:bodyPr>
          <a:lstStyle/>
          <a:p>
            <a:r>
              <a:rPr lang="en-US" sz="4800" dirty="0">
                <a:latin typeface="Eras Demi ITC" panose="020B0805030504020804" pitchFamily="34" charset="0"/>
              </a:rPr>
              <a:t>BCC</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9228" y="1551533"/>
            <a:ext cx="3109080" cy="339172"/>
          </a:xfrm>
          <a:prstGeom prst="rect">
            <a:avLst/>
          </a:prstGeom>
        </p:spPr>
      </p:pic>
      <p:pic>
        <p:nvPicPr>
          <p:cNvPr id="14" name="Picture 2" descr="http://w3.bilkent.edu.tr/logo/ing-amble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9206" y="151154"/>
            <a:ext cx="1281375" cy="12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21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26657" y="1845489"/>
            <a:ext cx="11379736" cy="5262979"/>
          </a:xfrm>
          <a:prstGeom prst="rect">
            <a:avLst/>
          </a:prstGeom>
          <a:noFill/>
        </p:spPr>
        <p:txBody>
          <a:bodyPr wrap="square" rtlCol="0">
            <a:spAutoFit/>
          </a:bodyPr>
          <a:lstStyle/>
          <a:p>
            <a:r>
              <a:rPr lang="tr-TR" sz="2800" dirty="0">
                <a:latin typeface="Eras Demi ITC" panose="020B0805030504020804" pitchFamily="34" charset="0"/>
              </a:rPr>
              <a:t>A- </a:t>
            </a:r>
            <a:r>
              <a:rPr lang="en-US" sz="2800" dirty="0">
                <a:latin typeface="Eras Demi ITC" panose="020B0805030504020804" pitchFamily="34" charset="0"/>
              </a:rPr>
              <a:t>Administrative support for Incoming students:</a:t>
            </a:r>
          </a:p>
          <a:p>
            <a:pPr lvl="1">
              <a:spcBef>
                <a:spcPct val="0"/>
              </a:spcBef>
              <a:buFont typeface="Arial" charset="0"/>
              <a:buChar char="•"/>
              <a:defRPr/>
            </a:pPr>
            <a:endParaRPr lang="en-US" altLang="tr-TR" sz="2400" dirty="0">
              <a:latin typeface="Eras Demi ITC" panose="020B0805030504020804" pitchFamily="34" charset="0"/>
              <a:cs typeface="Times New Roman" charset="0"/>
            </a:endParaRPr>
          </a:p>
          <a:p>
            <a:pPr lvl="1">
              <a:spcBef>
                <a:spcPct val="0"/>
              </a:spcBef>
              <a:buFont typeface="Arial" charset="0"/>
              <a:buChar char="•"/>
              <a:defRPr/>
            </a:pPr>
            <a:r>
              <a:rPr lang="en-US" altLang="tr-TR" sz="2400" dirty="0">
                <a:latin typeface="Eras Demi ITC" panose="020B0805030504020804" pitchFamily="34" charset="0"/>
                <a:cs typeface="Times New Roman" charset="0"/>
              </a:rPr>
              <a:t>OI</a:t>
            </a:r>
            <a:r>
              <a:rPr lang="tr-TR" altLang="tr-TR" sz="2400" dirty="0">
                <a:latin typeface="Eras Demi ITC" panose="020B0805030504020804" pitchFamily="34" charset="0"/>
                <a:cs typeface="Times New Roman" charset="0"/>
              </a:rPr>
              <a:t>S</a:t>
            </a:r>
            <a:r>
              <a:rPr lang="en-US" altLang="tr-TR" sz="2400" dirty="0">
                <a:latin typeface="Eras Demi ITC" panose="020B0805030504020804" pitchFamily="34" charset="0"/>
                <a:cs typeface="Times New Roman" charset="0"/>
              </a:rPr>
              <a:t>EP:</a:t>
            </a:r>
          </a:p>
          <a:p>
            <a:pPr lvl="2">
              <a:spcBef>
                <a:spcPct val="0"/>
              </a:spcBef>
              <a:buFont typeface="Arial" charset="0"/>
              <a:buChar char="•"/>
              <a:defRPr/>
            </a:pPr>
            <a:r>
              <a:rPr lang="tr-TR" altLang="tr-TR" sz="2000" dirty="0">
                <a:latin typeface="Eras Demi ITC" panose="020B0805030504020804" pitchFamily="34" charset="0"/>
                <a:cs typeface="Times New Roman" charset="0"/>
              </a:rPr>
              <a:t>Mr. Erkin Tarhan - </a:t>
            </a:r>
            <a:r>
              <a:rPr lang="en-US" altLang="tr-TR" sz="2000" dirty="0">
                <a:latin typeface="Eras Demi ITC" panose="020B0805030504020804" pitchFamily="34" charset="0"/>
                <a:cs typeface="Times New Roman" charset="0"/>
              </a:rPr>
              <a:t>Exchange Programs </a:t>
            </a:r>
            <a:r>
              <a:rPr lang="tr-TR" altLang="tr-TR" sz="2000" dirty="0">
                <a:latin typeface="Eras Demi ITC" panose="020B0805030504020804" pitchFamily="34" charset="0"/>
                <a:cs typeface="Times New Roman" charset="0"/>
              </a:rPr>
              <a:t>Director</a:t>
            </a:r>
          </a:p>
          <a:p>
            <a:pPr lvl="2">
              <a:spcBef>
                <a:spcPct val="0"/>
              </a:spcBef>
              <a:buFont typeface="Arial" charset="0"/>
              <a:buChar char="•"/>
              <a:defRPr/>
            </a:pPr>
            <a:r>
              <a:rPr lang="tr-TR" altLang="tr-TR" sz="2000" dirty="0">
                <a:latin typeface="Eras Demi ITC" panose="020B0805030504020804" pitchFamily="34" charset="0"/>
                <a:cs typeface="Times New Roman" charset="0"/>
              </a:rPr>
              <a:t>Mrs. Buket Hatam– Incoming </a:t>
            </a:r>
            <a:r>
              <a:rPr lang="tr-TR" altLang="tr-TR" sz="2000" dirty="0" err="1">
                <a:latin typeface="Eras Demi ITC" panose="020B0805030504020804" pitchFamily="34" charset="0"/>
                <a:cs typeface="Times New Roman" charset="0"/>
              </a:rPr>
              <a:t>Student</a:t>
            </a:r>
            <a:r>
              <a:rPr lang="tr-TR" altLang="tr-TR" sz="2000" dirty="0">
                <a:latin typeface="Eras Demi ITC" panose="020B0805030504020804" pitchFamily="34" charset="0"/>
                <a:cs typeface="Times New Roman" charset="0"/>
              </a:rPr>
              <a:t> Advisor</a:t>
            </a:r>
          </a:p>
          <a:p>
            <a:pPr lvl="2">
              <a:spcBef>
                <a:spcPct val="0"/>
              </a:spcBef>
              <a:buFont typeface="Arial" charset="0"/>
              <a:buChar char="•"/>
              <a:defRPr/>
            </a:pPr>
            <a:r>
              <a:rPr lang="tr-TR" altLang="tr-TR" sz="2000" dirty="0" err="1">
                <a:latin typeface="Eras Demi ITC" panose="020B0805030504020804" pitchFamily="34" charset="0"/>
                <a:cs typeface="Times New Roman" charset="0"/>
              </a:rPr>
              <a:t>Mr</a:t>
            </a:r>
            <a:r>
              <a:rPr lang="tr-TR" altLang="tr-TR" sz="2000" dirty="0">
                <a:latin typeface="Eras Demi ITC" panose="020B0805030504020804" pitchFamily="34" charset="0"/>
                <a:cs typeface="Times New Roman" charset="0"/>
              </a:rPr>
              <a:t>. Bilal Erbaş- </a:t>
            </a:r>
            <a:r>
              <a:rPr lang="tr-TR" altLang="tr-TR" sz="2000" dirty="0" err="1">
                <a:latin typeface="Eras Demi ITC" panose="020B0805030504020804" pitchFamily="34" charset="0"/>
                <a:cs typeface="Times New Roman" charset="0"/>
              </a:rPr>
              <a:t>Incoming</a:t>
            </a:r>
            <a:r>
              <a:rPr lang="tr-TR" altLang="tr-TR" sz="2000" dirty="0">
                <a:latin typeface="Eras Demi ITC" panose="020B0805030504020804" pitchFamily="34" charset="0"/>
                <a:cs typeface="Times New Roman" charset="0"/>
              </a:rPr>
              <a:t> </a:t>
            </a:r>
            <a:r>
              <a:rPr lang="tr-TR" altLang="tr-TR" sz="2000" dirty="0" err="1">
                <a:latin typeface="Eras Demi ITC" panose="020B0805030504020804" pitchFamily="34" charset="0"/>
                <a:cs typeface="Times New Roman" charset="0"/>
              </a:rPr>
              <a:t>Student</a:t>
            </a:r>
            <a:r>
              <a:rPr lang="tr-TR" altLang="tr-TR" sz="2000" dirty="0">
                <a:latin typeface="Eras Demi ITC" panose="020B0805030504020804" pitchFamily="34" charset="0"/>
                <a:cs typeface="Times New Roman" charset="0"/>
              </a:rPr>
              <a:t> Advisor</a:t>
            </a:r>
          </a:p>
          <a:p>
            <a:pPr lvl="2">
              <a:spcBef>
                <a:spcPct val="0"/>
              </a:spcBef>
              <a:buFont typeface="Arial" charset="0"/>
              <a:buChar char="•"/>
              <a:defRPr/>
            </a:pPr>
            <a:r>
              <a:rPr lang="tr-TR" altLang="tr-TR" sz="2000" dirty="0" err="1">
                <a:latin typeface="Eras Demi ITC" panose="020B0805030504020804" pitchFamily="34" charset="0"/>
                <a:cs typeface="Times New Roman" charset="0"/>
              </a:rPr>
              <a:t>Ms</a:t>
            </a:r>
            <a:r>
              <a:rPr lang="tr-TR" altLang="tr-TR" sz="2000" dirty="0">
                <a:latin typeface="Eras Demi ITC" panose="020B0805030504020804" pitchFamily="34" charset="0"/>
                <a:cs typeface="Times New Roman" charset="0"/>
              </a:rPr>
              <a:t>. Elif Ünsal– Outgoing Student Advisor</a:t>
            </a:r>
          </a:p>
          <a:p>
            <a:pPr lvl="2">
              <a:spcBef>
                <a:spcPct val="0"/>
              </a:spcBef>
              <a:buFont typeface="Arial" charset="0"/>
              <a:buChar char="•"/>
              <a:defRPr/>
            </a:pPr>
            <a:r>
              <a:rPr lang="tr-TR" altLang="tr-TR" sz="2000" dirty="0">
                <a:latin typeface="Eras Demi ITC" panose="020B0805030504020804" pitchFamily="34" charset="0"/>
                <a:cs typeface="Times New Roman" charset="0"/>
              </a:rPr>
              <a:t>Ms. Beyza Makam-Outgoing </a:t>
            </a:r>
            <a:r>
              <a:rPr lang="tr-TR" altLang="tr-TR" sz="2000" dirty="0" err="1">
                <a:latin typeface="Eras Demi ITC" panose="020B0805030504020804" pitchFamily="34" charset="0"/>
                <a:cs typeface="Times New Roman" charset="0"/>
              </a:rPr>
              <a:t>Student</a:t>
            </a:r>
            <a:r>
              <a:rPr lang="tr-TR" altLang="tr-TR" sz="2000" dirty="0">
                <a:latin typeface="Eras Demi ITC" panose="020B0805030504020804" pitchFamily="34" charset="0"/>
                <a:cs typeface="Times New Roman" charset="0"/>
              </a:rPr>
              <a:t> Advisor</a:t>
            </a:r>
          </a:p>
          <a:p>
            <a:pPr lvl="2">
              <a:spcBef>
                <a:spcPct val="0"/>
              </a:spcBef>
              <a:buFont typeface="Arial" charset="0"/>
              <a:buChar char="•"/>
              <a:defRPr/>
            </a:pPr>
            <a:r>
              <a:rPr lang="tr-TR" altLang="tr-TR" sz="2000" dirty="0" err="1">
                <a:latin typeface="Eras Demi ITC" panose="020B0805030504020804" pitchFamily="34" charset="0"/>
                <a:cs typeface="Times New Roman" charset="0"/>
              </a:rPr>
              <a:t>Ms</a:t>
            </a:r>
            <a:r>
              <a:rPr lang="tr-TR" altLang="tr-TR" sz="2000" dirty="0">
                <a:latin typeface="Eras Demi ITC" panose="020B0805030504020804" pitchFamily="34" charset="0"/>
                <a:cs typeface="Times New Roman" charset="0"/>
              </a:rPr>
              <a:t>. </a:t>
            </a:r>
            <a:r>
              <a:rPr lang="tr-TR" altLang="tr-TR" sz="2000" dirty="0" err="1">
                <a:latin typeface="Eras Demi ITC" panose="020B0805030504020804" pitchFamily="34" charset="0"/>
                <a:cs typeface="Times New Roman" charset="0"/>
              </a:rPr>
              <a:t>Layra</a:t>
            </a:r>
            <a:r>
              <a:rPr lang="tr-TR" altLang="tr-TR" sz="2000" dirty="0">
                <a:latin typeface="Eras Demi ITC" panose="020B0805030504020804" pitchFamily="34" charset="0"/>
                <a:cs typeface="Times New Roman" charset="0"/>
              </a:rPr>
              <a:t> Mete- Makam-</a:t>
            </a:r>
            <a:r>
              <a:rPr lang="tr-TR" altLang="tr-TR" sz="2000" dirty="0" err="1">
                <a:latin typeface="Eras Demi ITC" panose="020B0805030504020804" pitchFamily="34" charset="0"/>
                <a:cs typeface="Times New Roman" charset="0"/>
              </a:rPr>
              <a:t>Outgoing</a:t>
            </a:r>
            <a:r>
              <a:rPr lang="tr-TR" altLang="tr-TR" sz="2000" dirty="0">
                <a:latin typeface="Eras Demi ITC" panose="020B0805030504020804" pitchFamily="34" charset="0"/>
                <a:cs typeface="Times New Roman" charset="0"/>
              </a:rPr>
              <a:t> </a:t>
            </a:r>
            <a:r>
              <a:rPr lang="tr-TR" altLang="tr-TR" sz="2000" dirty="0" err="1">
                <a:latin typeface="Eras Demi ITC" panose="020B0805030504020804" pitchFamily="34" charset="0"/>
                <a:cs typeface="Times New Roman" charset="0"/>
              </a:rPr>
              <a:t>Student</a:t>
            </a:r>
            <a:r>
              <a:rPr lang="tr-TR" altLang="tr-TR" sz="2000" dirty="0">
                <a:latin typeface="Eras Demi ITC" panose="020B0805030504020804" pitchFamily="34" charset="0"/>
                <a:cs typeface="Times New Roman" charset="0"/>
              </a:rPr>
              <a:t> Advisor</a:t>
            </a:r>
          </a:p>
          <a:p>
            <a:pPr lvl="2">
              <a:spcBef>
                <a:spcPct val="0"/>
              </a:spcBef>
              <a:buFont typeface="Arial" charset="0"/>
              <a:buChar char="•"/>
              <a:defRPr/>
            </a:pPr>
            <a:r>
              <a:rPr lang="tr-TR" altLang="tr-TR" sz="2000" dirty="0">
                <a:latin typeface="Eras Demi ITC" panose="020B0805030504020804" pitchFamily="34" charset="0"/>
                <a:cs typeface="Times New Roman" charset="0"/>
              </a:rPr>
              <a:t>ESN Bilkent Club Members</a:t>
            </a:r>
          </a:p>
          <a:p>
            <a:endParaRPr lang="en-US" sz="2000" dirty="0">
              <a:latin typeface="Eras Demi ITC" panose="020B0805030504020804" pitchFamily="34" charset="0"/>
            </a:endParaRPr>
          </a:p>
          <a:p>
            <a:r>
              <a:rPr lang="tr-TR" sz="2800" dirty="0">
                <a:latin typeface="Eras Demi ITC" panose="020B0805030504020804" pitchFamily="34" charset="0"/>
              </a:rPr>
              <a:t>B- </a:t>
            </a:r>
            <a:r>
              <a:rPr lang="en-US" sz="2800" dirty="0">
                <a:latin typeface="Eras Demi ITC" panose="020B0805030504020804" pitchFamily="34" charset="0"/>
              </a:rPr>
              <a:t>Academic support</a:t>
            </a:r>
            <a:r>
              <a:rPr lang="tr-TR" sz="2800" dirty="0">
                <a:latin typeface="Eras Demi ITC" panose="020B0805030504020804" pitchFamily="34" charset="0"/>
              </a:rPr>
              <a:t> for Incoming students:</a:t>
            </a:r>
          </a:p>
          <a:p>
            <a:r>
              <a:rPr lang="tr-TR" sz="2800" dirty="0">
                <a:latin typeface="Eras Demi ITC" panose="020B0805030504020804" pitchFamily="34" charset="0"/>
              </a:rPr>
              <a:t>Y</a:t>
            </a:r>
            <a:r>
              <a:rPr lang="en-US" sz="2400" dirty="0">
                <a:latin typeface="Eras Demi ITC" panose="020B0805030504020804" pitchFamily="34" charset="0"/>
              </a:rPr>
              <a:t>our Departmental Exchange Coordinators</a:t>
            </a:r>
            <a:r>
              <a:rPr lang="tr-TR" sz="2400" dirty="0">
                <a:latin typeface="Eras Demi ITC" panose="020B0805030504020804" pitchFamily="34" charset="0"/>
              </a:rPr>
              <a:t> at Bilkent and Home Universities</a:t>
            </a:r>
          </a:p>
          <a:p>
            <a:r>
              <a:rPr lang="tr-TR" altLang="tr-TR" sz="2400" dirty="0">
                <a:latin typeface="Eras Demi ITC" panose="020B0805030504020804" pitchFamily="34" charset="0"/>
                <a:cs typeface="Times New Roman" charset="0"/>
              </a:rPr>
              <a:t>but OISEP can act as mediator if needed</a:t>
            </a:r>
            <a:endParaRPr lang="en-US" altLang="tr-TR" sz="2400" dirty="0">
              <a:latin typeface="Eras Demi ITC" panose="020B0805030504020804" pitchFamily="34" charset="0"/>
              <a:cs typeface="Times New Roman" charset="0"/>
            </a:endParaRPr>
          </a:p>
          <a:p>
            <a:endParaRPr lang="en-US" sz="2000" dirty="0">
              <a:latin typeface="Eras Demi ITC" panose="020B08050305040208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982" y="572177"/>
            <a:ext cx="9773598" cy="1066211"/>
          </a:xfrm>
          <a:prstGeom prst="rect">
            <a:avLst/>
          </a:prstGeom>
        </p:spPr>
      </p:pic>
      <p:sp>
        <p:nvSpPr>
          <p:cNvPr id="2" name="Rectangle 1"/>
          <p:cNvSpPr/>
          <p:nvPr/>
        </p:nvSpPr>
        <p:spPr>
          <a:xfrm>
            <a:off x="0" y="0"/>
            <a:ext cx="744583"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4517" y="3359881"/>
            <a:ext cx="1758125" cy="1758125"/>
          </a:xfrm>
          <a:prstGeom prst="rect">
            <a:avLst/>
          </a:prstGeom>
        </p:spPr>
      </p:pic>
    </p:spTree>
    <p:extLst>
      <p:ext uri="{BB962C8B-B14F-4D97-AF65-F5344CB8AC3E}">
        <p14:creationId xmlns:p14="http://schemas.microsoft.com/office/powerpoint/2010/main" val="48567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3425"/>
            <a:ext cx="5918200" cy="429677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5399"/>
          <a:stretch/>
        </p:blipFill>
        <p:spPr>
          <a:xfrm>
            <a:off x="5918200" y="2561225"/>
            <a:ext cx="6273800" cy="4207875"/>
          </a:xfrm>
          <a:prstGeom prst="rect">
            <a:avLst/>
          </a:prstGeom>
        </p:spPr>
      </p:pic>
      <p:sp>
        <p:nvSpPr>
          <p:cNvPr id="7" name="TextBox 6"/>
          <p:cNvSpPr txBox="1"/>
          <p:nvPr/>
        </p:nvSpPr>
        <p:spPr>
          <a:xfrm>
            <a:off x="625215" y="1048030"/>
            <a:ext cx="11056232" cy="830997"/>
          </a:xfrm>
          <a:prstGeom prst="rect">
            <a:avLst/>
          </a:prstGeom>
          <a:noFill/>
        </p:spPr>
        <p:txBody>
          <a:bodyPr wrap="none" rtlCol="0">
            <a:spAutoFit/>
          </a:bodyPr>
          <a:lstStyle/>
          <a:p>
            <a:pPr algn="ctr">
              <a:defRPr/>
            </a:pPr>
            <a:r>
              <a:rPr lang="en-US" altLang="tr-TR" sz="4800" dirty="0">
                <a:latin typeface="Eras Bold ITC" panose="020B0907030504020204" pitchFamily="34" charset="0"/>
                <a:cs typeface="Times New Roman" pitchFamily="18" charset="0"/>
              </a:rPr>
              <a:t>Your User Accounts and Passwords</a:t>
            </a:r>
            <a:endParaRPr lang="tr-TR" altLang="tr-TR" sz="2000" dirty="0">
              <a:latin typeface="Eras Bold ITC" panose="020B0907030504020204" pitchFamily="34" charset="0"/>
              <a:cs typeface="Times New Roman" pitchFamily="18"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4078" y="450372"/>
            <a:ext cx="3109080" cy="339172"/>
          </a:xfrm>
          <a:prstGeom prst="rect">
            <a:avLst/>
          </a:prstGeom>
        </p:spPr>
      </p:pic>
    </p:spTree>
    <p:extLst>
      <p:ext uri="{BB962C8B-B14F-4D97-AF65-F5344CB8AC3E}">
        <p14:creationId xmlns:p14="http://schemas.microsoft.com/office/powerpoint/2010/main" val="617298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7005" y="596900"/>
            <a:ext cx="10368544" cy="1107996"/>
          </a:xfrm>
          <a:prstGeom prst="rect">
            <a:avLst/>
          </a:prstGeom>
          <a:noFill/>
        </p:spPr>
        <p:txBody>
          <a:bodyPr wrap="none" rtlCol="0">
            <a:spAutoFit/>
          </a:bodyPr>
          <a:lstStyle/>
          <a:p>
            <a:pPr algn="ctr">
              <a:defRPr/>
            </a:pPr>
            <a:r>
              <a:rPr lang="en-US" altLang="tr-TR" sz="6600" dirty="0">
                <a:solidFill>
                  <a:srgbClr val="05519C"/>
                </a:solidFill>
                <a:latin typeface="Eras Bold ITC" panose="020B0907030504020204" pitchFamily="34" charset="0"/>
                <a:cs typeface="Times New Roman" pitchFamily="18" charset="0"/>
              </a:rPr>
              <a:t>Student Email Accounts</a:t>
            </a:r>
            <a:endParaRPr lang="tr-TR" altLang="tr-TR" sz="3200" dirty="0">
              <a:solidFill>
                <a:srgbClr val="05519C"/>
              </a:solidFill>
              <a:latin typeface="Eras Bold ITC" panose="020B0907030504020204" pitchFamily="34" charset="0"/>
              <a:cs typeface="Times New Roman" pitchFamily="18" charset="0"/>
            </a:endParaRPr>
          </a:p>
        </p:txBody>
      </p:sp>
      <p:sp>
        <p:nvSpPr>
          <p:cNvPr id="5" name="Rectangle 4"/>
          <p:cNvSpPr/>
          <p:nvPr/>
        </p:nvSpPr>
        <p:spPr>
          <a:xfrm>
            <a:off x="0" y="0"/>
            <a:ext cx="744583"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
        <p:nvSpPr>
          <p:cNvPr id="8" name="TextBox 7"/>
          <p:cNvSpPr txBox="1"/>
          <p:nvPr/>
        </p:nvSpPr>
        <p:spPr>
          <a:xfrm>
            <a:off x="1347005" y="2175252"/>
            <a:ext cx="7779694" cy="3108543"/>
          </a:xfrm>
          <a:prstGeom prst="rect">
            <a:avLst/>
          </a:prstGeom>
          <a:noFill/>
        </p:spPr>
        <p:txBody>
          <a:bodyPr wrap="none" rtlCol="0">
            <a:spAutoFit/>
          </a:bodyPr>
          <a:lstStyle/>
          <a:p>
            <a:r>
              <a:rPr lang="en-US" sz="2800" dirty="0">
                <a:latin typeface="Eras Demi ITC" panose="020B0805030504020804" pitchFamily="34" charset="0"/>
              </a:rPr>
              <a:t>You may check your email from:</a:t>
            </a:r>
          </a:p>
          <a:p>
            <a:endParaRPr lang="en-US" sz="2800" dirty="0">
              <a:latin typeface="Eras Demi ITC" panose="020B0805030504020804" pitchFamily="34" charset="0"/>
            </a:endParaRPr>
          </a:p>
          <a:p>
            <a:pPr fontAlgn="auto">
              <a:spcBef>
                <a:spcPts val="0"/>
              </a:spcBef>
              <a:spcAft>
                <a:spcPts val="0"/>
              </a:spcAft>
              <a:defRPr/>
            </a:pPr>
            <a:r>
              <a:rPr lang="tr-TR" sz="2800" dirty="0">
                <a:latin typeface="Eras Demi ITC" panose="020B0805030504020804" pitchFamily="34" charset="0"/>
                <a:cs typeface="Times New Roman" pitchFamily="18" charset="0"/>
                <a:hlinkClick r:id="rId5"/>
              </a:rPr>
              <a:t>https://newmail.bilkent.edu.tr/src/login.php</a:t>
            </a:r>
            <a:endParaRPr lang="en-US" sz="2800" dirty="0">
              <a:latin typeface="Eras Demi ITC" panose="020B0805030504020804" pitchFamily="34" charset="0"/>
              <a:cs typeface="Times New Roman" pitchFamily="18" charset="0"/>
            </a:endParaRPr>
          </a:p>
          <a:p>
            <a:pPr fontAlgn="auto">
              <a:spcBef>
                <a:spcPts val="0"/>
              </a:spcBef>
              <a:spcAft>
                <a:spcPts val="0"/>
              </a:spcAft>
              <a:defRPr/>
            </a:pPr>
            <a:endParaRPr lang="en-US" sz="2800" dirty="0">
              <a:latin typeface="Eras Demi ITC" panose="020B0805030504020804" pitchFamily="34" charset="0"/>
              <a:cs typeface="Times New Roman" pitchFamily="18" charset="0"/>
            </a:endParaRPr>
          </a:p>
          <a:p>
            <a:pPr fontAlgn="auto">
              <a:spcBef>
                <a:spcPts val="0"/>
              </a:spcBef>
              <a:spcAft>
                <a:spcPts val="0"/>
              </a:spcAft>
              <a:defRPr/>
            </a:pPr>
            <a:r>
              <a:rPr lang="en-US" sz="2800" dirty="0">
                <a:latin typeface="Eras Demi ITC" panose="020B0805030504020804" pitchFamily="34" charset="0"/>
                <a:cs typeface="Times New Roman" pitchFamily="18" charset="0"/>
                <a:hlinkClick r:id="rId6"/>
              </a:rPr>
              <a:t>john@ug.bilkent.edu.tr</a:t>
            </a:r>
            <a:r>
              <a:rPr lang="en-US" sz="2800" dirty="0">
                <a:latin typeface="Eras Demi ITC" panose="020B0805030504020804" pitchFamily="34" charset="0"/>
                <a:cs typeface="Times New Roman" pitchFamily="18" charset="0"/>
              </a:rPr>
              <a:t>	(undergraduates)</a:t>
            </a:r>
          </a:p>
          <a:p>
            <a:pPr fontAlgn="auto">
              <a:spcBef>
                <a:spcPts val="0"/>
              </a:spcBef>
              <a:spcAft>
                <a:spcPts val="0"/>
              </a:spcAft>
              <a:defRPr/>
            </a:pPr>
            <a:endParaRPr lang="en-US" sz="2800" dirty="0">
              <a:latin typeface="Eras Demi ITC" panose="020B0805030504020804" pitchFamily="34" charset="0"/>
              <a:cs typeface="Times New Roman" pitchFamily="18" charset="0"/>
            </a:endParaRPr>
          </a:p>
          <a:p>
            <a:pPr fontAlgn="auto">
              <a:spcBef>
                <a:spcPts val="0"/>
              </a:spcBef>
              <a:spcAft>
                <a:spcPts val="0"/>
              </a:spcAft>
              <a:defRPr/>
            </a:pPr>
            <a:r>
              <a:rPr lang="en-US" sz="2800" dirty="0">
                <a:latin typeface="Eras Demi ITC" panose="020B0805030504020804" pitchFamily="34" charset="0"/>
                <a:cs typeface="Times New Roman" pitchFamily="18" charset="0"/>
                <a:hlinkClick r:id="rId7"/>
              </a:rPr>
              <a:t>john@bilkent.edu.tr</a:t>
            </a:r>
            <a:r>
              <a:rPr lang="en-US" sz="2800" dirty="0">
                <a:latin typeface="Eras Demi ITC" panose="020B0805030504020804" pitchFamily="34" charset="0"/>
                <a:cs typeface="Times New Roman" pitchFamily="18" charset="0"/>
              </a:rPr>
              <a:t>	    (graduates and staff)</a:t>
            </a:r>
            <a:endParaRPr lang="en-GB" sz="2800" dirty="0">
              <a:latin typeface="Eras Demi ITC" panose="020B0805030504020804" pitchFamily="34" charset="0"/>
              <a:cs typeface="Times New Roman" pitchFamily="18" charset="0"/>
            </a:endParaRPr>
          </a:p>
        </p:txBody>
      </p:sp>
    </p:spTree>
    <p:extLst>
      <p:ext uri="{BB962C8B-B14F-4D97-AF65-F5344CB8AC3E}">
        <p14:creationId xmlns:p14="http://schemas.microsoft.com/office/powerpoint/2010/main" val="152333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
        <p:nvSpPr>
          <p:cNvPr id="8" name="TextBox 7"/>
          <p:cNvSpPr txBox="1"/>
          <p:nvPr/>
        </p:nvSpPr>
        <p:spPr>
          <a:xfrm>
            <a:off x="1715305" y="2441952"/>
            <a:ext cx="7505581" cy="3108543"/>
          </a:xfrm>
          <a:prstGeom prst="rect">
            <a:avLst/>
          </a:prstGeom>
          <a:noFill/>
        </p:spPr>
        <p:txBody>
          <a:bodyPr wrap="none" rtlCol="0">
            <a:spAutoFit/>
          </a:bodyPr>
          <a:lstStyle/>
          <a:p>
            <a:r>
              <a:rPr lang="en-US" sz="2800" dirty="0">
                <a:latin typeface="Eras Demi ITC" panose="020B0805030504020804" pitchFamily="34" charset="0"/>
              </a:rPr>
              <a:t>Username:		Bilkent webmail ID + “–ug”</a:t>
            </a:r>
          </a:p>
          <a:p>
            <a:r>
              <a:rPr lang="en-US" sz="2800" dirty="0">
                <a:latin typeface="Eras Demi ITC" panose="020B0805030504020804" pitchFamily="34" charset="0"/>
              </a:rPr>
              <a:t>Password:		Email password</a:t>
            </a:r>
          </a:p>
          <a:p>
            <a:endParaRPr lang="en-US" sz="2800" dirty="0">
              <a:latin typeface="Eras Demi ITC" panose="020B0805030504020804" pitchFamily="34" charset="0"/>
            </a:endParaRPr>
          </a:p>
          <a:p>
            <a:pPr fontAlgn="auto">
              <a:spcBef>
                <a:spcPts val="0"/>
              </a:spcBef>
              <a:spcAft>
                <a:spcPts val="0"/>
              </a:spcAft>
              <a:defRPr/>
            </a:pPr>
            <a:r>
              <a:rPr lang="en-US" sz="2800" dirty="0">
                <a:latin typeface="Eras Demi ITC" panose="020B0805030504020804" pitchFamily="34" charset="0"/>
                <a:cs typeface="Times New Roman" pitchFamily="18" charset="0"/>
              </a:rPr>
              <a:t>eg:</a:t>
            </a:r>
          </a:p>
          <a:p>
            <a:pPr fontAlgn="auto">
              <a:spcBef>
                <a:spcPts val="0"/>
              </a:spcBef>
              <a:spcAft>
                <a:spcPts val="0"/>
              </a:spcAft>
              <a:defRPr/>
            </a:pPr>
            <a:r>
              <a:rPr lang="en-US" sz="2800" dirty="0">
                <a:latin typeface="Eras Demi ITC" panose="020B0805030504020804" pitchFamily="34" charset="0"/>
                <a:cs typeface="Times New Roman" pitchFamily="18" charset="0"/>
              </a:rPr>
              <a:t>	</a:t>
            </a:r>
            <a:r>
              <a:rPr lang="en-US" sz="2800" dirty="0">
                <a:latin typeface="Eras Demi ITC" panose="020B0805030504020804" pitchFamily="34" charset="0"/>
                <a:cs typeface="Times New Roman" pitchFamily="18" charset="0"/>
                <a:hlinkClick r:id="rId5"/>
              </a:rPr>
              <a:t>john@ug.bilkent.edu.tr</a:t>
            </a:r>
            <a:endParaRPr lang="en-US" sz="2800" dirty="0">
              <a:latin typeface="Eras Demi ITC" panose="020B0805030504020804" pitchFamily="34" charset="0"/>
              <a:cs typeface="Times New Roman" pitchFamily="18" charset="0"/>
            </a:endParaRPr>
          </a:p>
          <a:p>
            <a:pPr fontAlgn="auto">
              <a:spcBef>
                <a:spcPts val="0"/>
              </a:spcBef>
              <a:spcAft>
                <a:spcPts val="0"/>
              </a:spcAft>
              <a:defRPr/>
            </a:pPr>
            <a:r>
              <a:rPr lang="en-US" sz="2800" dirty="0">
                <a:latin typeface="Eras Demi ITC" panose="020B0805030504020804" pitchFamily="34" charset="0"/>
                <a:cs typeface="Times New Roman" pitchFamily="18" charset="0"/>
              </a:rPr>
              <a:t>	username:	    john-ug</a:t>
            </a:r>
          </a:p>
          <a:p>
            <a:pPr fontAlgn="auto">
              <a:spcBef>
                <a:spcPts val="0"/>
              </a:spcBef>
              <a:spcAft>
                <a:spcPts val="0"/>
              </a:spcAft>
              <a:defRPr/>
            </a:pPr>
            <a:r>
              <a:rPr lang="en-US" sz="2800" dirty="0">
                <a:latin typeface="Eras Demi ITC" panose="020B0805030504020804" pitchFamily="34" charset="0"/>
                <a:cs typeface="Times New Roman" pitchFamily="18" charset="0"/>
              </a:rPr>
              <a:t>	password:     ***********</a:t>
            </a:r>
            <a:endParaRPr lang="en-GB" sz="2800" dirty="0">
              <a:latin typeface="Eras Demi ITC" panose="020B0805030504020804" pitchFamily="34" charset="0"/>
              <a:cs typeface="Times New Roman" pitchFamily="18" charset="0"/>
            </a:endParaRPr>
          </a:p>
        </p:txBody>
      </p:sp>
      <p:sp>
        <p:nvSpPr>
          <p:cNvPr id="9" name="Rectangle 8"/>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18612" y="520700"/>
            <a:ext cx="7901522" cy="1107996"/>
          </a:xfrm>
          <a:prstGeom prst="rect">
            <a:avLst/>
          </a:prstGeom>
          <a:noFill/>
        </p:spPr>
        <p:txBody>
          <a:bodyPr wrap="none" rtlCol="0">
            <a:spAutoFit/>
          </a:bodyPr>
          <a:lstStyle/>
          <a:p>
            <a:pPr algn="ctr">
              <a:defRPr/>
            </a:pPr>
            <a:r>
              <a:rPr lang="en-US" altLang="tr-TR" sz="6600" dirty="0">
                <a:solidFill>
                  <a:srgbClr val="C00000"/>
                </a:solidFill>
                <a:latin typeface="Eras Bold ITC" panose="020B0907030504020204" pitchFamily="34" charset="0"/>
                <a:cs typeface="Times New Roman" pitchFamily="18" charset="0"/>
              </a:rPr>
              <a:t>BCC Lab Accounts</a:t>
            </a:r>
            <a:endParaRPr lang="tr-TR" altLang="tr-TR" sz="3200" dirty="0">
              <a:solidFill>
                <a:srgbClr val="C00000"/>
              </a:solidFill>
              <a:latin typeface="Eras Bold ITC" panose="020B0907030504020204" pitchFamily="34" charset="0"/>
              <a:cs typeface="Times New Roman" pitchFamily="18" charset="0"/>
            </a:endParaRPr>
          </a:p>
        </p:txBody>
      </p:sp>
    </p:spTree>
    <p:extLst>
      <p:ext uri="{BB962C8B-B14F-4D97-AF65-F5344CB8AC3E}">
        <p14:creationId xmlns:p14="http://schemas.microsoft.com/office/powerpoint/2010/main" val="90197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8993" y="596900"/>
            <a:ext cx="5684569" cy="1200329"/>
          </a:xfrm>
          <a:prstGeom prst="rect">
            <a:avLst/>
          </a:prstGeom>
          <a:noFill/>
        </p:spPr>
        <p:txBody>
          <a:bodyPr wrap="none" rtlCol="0">
            <a:spAutoFit/>
          </a:bodyPr>
          <a:lstStyle/>
          <a:p>
            <a:pPr algn="ctr">
              <a:defRPr/>
            </a:pPr>
            <a:r>
              <a:rPr lang="en-US" altLang="tr-TR" sz="7200" dirty="0">
                <a:solidFill>
                  <a:srgbClr val="05519C"/>
                </a:solidFill>
                <a:latin typeface="Eras Bold ITC" panose="020B0907030504020204" pitchFamily="34" charset="0"/>
                <a:cs typeface="Times New Roman" pitchFamily="18" charset="0"/>
              </a:rPr>
              <a:t>Print Quota</a:t>
            </a:r>
            <a:endParaRPr lang="tr-TR" altLang="tr-TR" sz="3600" dirty="0">
              <a:solidFill>
                <a:srgbClr val="05519C"/>
              </a:solidFill>
              <a:latin typeface="Eras Bold ITC" panose="020B0907030504020204" pitchFamily="34" charset="0"/>
              <a:cs typeface="Times New Roman" pitchFamily="18" charset="0"/>
            </a:endParaRPr>
          </a:p>
        </p:txBody>
      </p:sp>
      <p:sp>
        <p:nvSpPr>
          <p:cNvPr id="5" name="Rectangle 4"/>
          <p:cNvSpPr/>
          <p:nvPr/>
        </p:nvSpPr>
        <p:spPr>
          <a:xfrm>
            <a:off x="0" y="0"/>
            <a:ext cx="744583"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
        <p:nvSpPr>
          <p:cNvPr id="8" name="TextBox 7"/>
          <p:cNvSpPr txBox="1"/>
          <p:nvPr/>
        </p:nvSpPr>
        <p:spPr>
          <a:xfrm>
            <a:off x="1613705" y="2589262"/>
            <a:ext cx="8310288" cy="2677656"/>
          </a:xfrm>
          <a:prstGeom prst="rect">
            <a:avLst/>
          </a:prstGeom>
          <a:noFill/>
        </p:spPr>
        <p:txBody>
          <a:bodyPr wrap="none" rtlCol="0">
            <a:spAutoFit/>
          </a:bodyPr>
          <a:lstStyle/>
          <a:p>
            <a:pPr marL="457200" indent="-457200">
              <a:buFont typeface="Arial" panose="020B0604020202020204" pitchFamily="34" charset="0"/>
              <a:buChar char="•"/>
            </a:pPr>
            <a:r>
              <a:rPr lang="en-US" sz="2800" dirty="0">
                <a:latin typeface="Eras Demi ITC" panose="020B0805030504020804" pitchFamily="34" charset="0"/>
              </a:rPr>
              <a:t>You have an existing quota of 100 pages free</a:t>
            </a:r>
          </a:p>
          <a:p>
            <a:pPr marL="457200" indent="-457200">
              <a:buFont typeface="Arial" panose="020B0604020202020204" pitchFamily="34" charset="0"/>
              <a:buChar char="•"/>
            </a:pPr>
            <a:endParaRPr lang="en-US" sz="2800" dirty="0">
              <a:latin typeface="Eras Demi ITC" panose="020B0805030504020804" pitchFamily="34" charset="0"/>
              <a:cs typeface="Times New Roman" pitchFamily="18" charset="0"/>
            </a:endParaRPr>
          </a:p>
          <a:p>
            <a:pPr marL="457200" indent="-457200">
              <a:buFont typeface="Arial" panose="020B0604020202020204" pitchFamily="34" charset="0"/>
              <a:buChar char="•"/>
            </a:pPr>
            <a:r>
              <a:rPr lang="en-US" sz="2800" dirty="0">
                <a:latin typeface="Eras Demi ITC" panose="020B0805030504020804" pitchFamily="34" charset="0"/>
                <a:cs typeface="Times New Roman" pitchFamily="18" charset="0"/>
              </a:rPr>
              <a:t>An extra 100 pages is </a:t>
            </a:r>
            <a:r>
              <a:rPr lang="tr-TR" sz="2800" dirty="0">
                <a:latin typeface="Eras Demi ITC" panose="020B0805030504020804" pitchFamily="34" charset="0"/>
                <a:cs typeface="Times New Roman" pitchFamily="18" charset="0"/>
              </a:rPr>
              <a:t>30</a:t>
            </a:r>
            <a:r>
              <a:rPr lang="en-US" sz="2800" dirty="0">
                <a:latin typeface="Eras Demi ITC" panose="020B0805030504020804" pitchFamily="34" charset="0"/>
                <a:cs typeface="Times New Roman" pitchFamily="18" charset="0"/>
              </a:rPr>
              <a:t>TL</a:t>
            </a:r>
          </a:p>
          <a:p>
            <a:pPr marL="457200" indent="-457200">
              <a:buFont typeface="Arial" panose="020B0604020202020204" pitchFamily="34" charset="0"/>
              <a:buChar char="•"/>
            </a:pPr>
            <a:endParaRPr lang="en-US" sz="2800" dirty="0">
              <a:latin typeface="Eras Demi ITC" panose="020B0805030504020804" pitchFamily="34" charset="0"/>
              <a:cs typeface="Times New Roman" pitchFamily="18" charset="0"/>
            </a:endParaRPr>
          </a:p>
          <a:p>
            <a:pPr marL="457200" indent="-457200">
              <a:buFont typeface="Arial" panose="020B0604020202020204" pitchFamily="34" charset="0"/>
              <a:buChar char="•"/>
            </a:pPr>
            <a:r>
              <a:rPr lang="en-US" sz="2800" dirty="0">
                <a:latin typeface="Eras Demi ITC" panose="020B0805030504020804" pitchFamily="34" charset="0"/>
                <a:cs typeface="Times New Roman" pitchFamily="18" charset="0"/>
              </a:rPr>
              <a:t>You may check your quota and buy more </a:t>
            </a:r>
          </a:p>
          <a:p>
            <a:r>
              <a:rPr lang="en-US" sz="2800" dirty="0">
                <a:latin typeface="Eras Demi ITC" panose="020B0805030504020804" pitchFamily="34" charset="0"/>
                <a:cs typeface="Times New Roman" pitchFamily="18" charset="0"/>
              </a:rPr>
              <a:t>	from your Stars account</a:t>
            </a:r>
            <a:endParaRPr lang="en-GB" sz="2800" dirty="0">
              <a:latin typeface="Eras Demi ITC" panose="020B0805030504020804" pitchFamily="34" charset="0"/>
              <a:cs typeface="Times New Roman" pitchFamily="18" charset="0"/>
            </a:endParaRPr>
          </a:p>
        </p:txBody>
      </p:sp>
    </p:spTree>
    <p:extLst>
      <p:ext uri="{BB962C8B-B14F-4D97-AF65-F5344CB8AC3E}">
        <p14:creationId xmlns:p14="http://schemas.microsoft.com/office/powerpoint/2010/main" val="3355422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
        <p:nvSpPr>
          <p:cNvPr id="6" name="TextBox 5"/>
          <p:cNvSpPr txBox="1"/>
          <p:nvPr/>
        </p:nvSpPr>
        <p:spPr>
          <a:xfrm>
            <a:off x="1715305" y="2314952"/>
            <a:ext cx="7710765" cy="3970318"/>
          </a:xfrm>
          <a:prstGeom prst="rect">
            <a:avLst/>
          </a:prstGeom>
          <a:noFill/>
        </p:spPr>
        <p:txBody>
          <a:bodyPr wrap="none" rtlCol="0">
            <a:spAutoFit/>
          </a:bodyPr>
          <a:lstStyle/>
          <a:p>
            <a:pPr marL="457200" indent="-457200">
              <a:buFont typeface="Arial" panose="020B0604020202020204" pitchFamily="34" charset="0"/>
              <a:buChar char="•"/>
            </a:pPr>
            <a:r>
              <a:rPr lang="en-US" sz="2800" dirty="0">
                <a:latin typeface="Eras Demi ITC" panose="020B0805030504020804" pitchFamily="34" charset="0"/>
              </a:rPr>
              <a:t>Dorm-net is </a:t>
            </a:r>
            <a:r>
              <a:rPr lang="en-US" sz="2800" dirty="0">
                <a:solidFill>
                  <a:srgbClr val="C00000"/>
                </a:solidFill>
                <a:latin typeface="Eras Demi ITC" panose="020B0805030504020804" pitchFamily="34" charset="0"/>
              </a:rPr>
              <a:t>strictly </a:t>
            </a:r>
            <a:r>
              <a:rPr lang="en-US" sz="2800" dirty="0">
                <a:latin typeface="Eras Demi ITC" panose="020B0805030504020804" pitchFamily="34" charset="0"/>
              </a:rPr>
              <a:t>for academic purposes</a:t>
            </a:r>
          </a:p>
          <a:p>
            <a:pPr marL="457200" indent="-457200">
              <a:buFont typeface="Arial" panose="020B0604020202020204" pitchFamily="34" charset="0"/>
              <a:buChar char="•"/>
            </a:pPr>
            <a:endParaRPr lang="en-US" sz="2800" dirty="0">
              <a:latin typeface="Eras Demi ITC" panose="020B0805030504020804" pitchFamily="34" charset="0"/>
              <a:cs typeface="Times New Roman" pitchFamily="18" charset="0"/>
            </a:endParaRPr>
          </a:p>
          <a:p>
            <a:pPr marL="457200" indent="-457200">
              <a:buFont typeface="Arial" panose="020B0604020202020204" pitchFamily="34" charset="0"/>
              <a:buChar char="•"/>
            </a:pPr>
            <a:r>
              <a:rPr lang="en-US" sz="2800" dirty="0">
                <a:latin typeface="Eras Demi ITC" panose="020B0805030504020804" pitchFamily="34" charset="0"/>
                <a:cs typeface="Times New Roman" pitchFamily="18" charset="0"/>
              </a:rPr>
              <a:t>P2P or BitTorrent are not allowed</a:t>
            </a:r>
          </a:p>
          <a:p>
            <a:pPr marL="457200" indent="-457200">
              <a:buFont typeface="Arial" panose="020B0604020202020204" pitchFamily="34" charset="0"/>
              <a:buChar char="•"/>
            </a:pPr>
            <a:endParaRPr lang="en-US" sz="2800" dirty="0">
              <a:latin typeface="Eras Demi ITC" panose="020B0805030504020804" pitchFamily="34" charset="0"/>
              <a:cs typeface="Times New Roman" pitchFamily="18" charset="0"/>
            </a:endParaRPr>
          </a:p>
          <a:p>
            <a:pPr marL="457200" indent="-457200">
              <a:buFont typeface="Arial" panose="020B0604020202020204" pitchFamily="34" charset="0"/>
              <a:buChar char="•"/>
            </a:pPr>
            <a:r>
              <a:rPr lang="en-US" sz="2800" dirty="0">
                <a:latin typeface="Eras Demi ITC" panose="020B0805030504020804" pitchFamily="34" charset="0"/>
                <a:cs typeface="Times New Roman" pitchFamily="18" charset="0"/>
              </a:rPr>
              <a:t>VoIP is OK</a:t>
            </a:r>
          </a:p>
          <a:p>
            <a:pPr marL="457200" indent="-457200">
              <a:buFont typeface="Arial" panose="020B0604020202020204" pitchFamily="34" charset="0"/>
              <a:buChar char="•"/>
            </a:pPr>
            <a:endParaRPr lang="en-US" sz="2800" dirty="0">
              <a:latin typeface="Eras Demi ITC" panose="020B0805030504020804" pitchFamily="34" charset="0"/>
              <a:cs typeface="Times New Roman" pitchFamily="18" charset="0"/>
            </a:endParaRPr>
          </a:p>
          <a:p>
            <a:pPr marL="457200" indent="-457200">
              <a:buFont typeface="Arial" panose="020B0604020202020204" pitchFamily="34" charset="0"/>
              <a:buChar char="•"/>
            </a:pPr>
            <a:r>
              <a:rPr lang="en-US" sz="2800" dirty="0">
                <a:latin typeface="Eras Demi ITC" panose="020B0805030504020804" pitchFamily="34" charset="0"/>
                <a:cs typeface="Times New Roman" pitchFamily="18" charset="0"/>
              </a:rPr>
              <a:t>Infected/compromised computers are </a:t>
            </a:r>
            <a:endParaRPr lang="en-GB" sz="2800" dirty="0">
              <a:latin typeface="Eras Demi ITC" panose="020B0805030504020804" pitchFamily="34" charset="0"/>
              <a:cs typeface="Times New Roman" pitchFamily="18" charset="0"/>
            </a:endParaRPr>
          </a:p>
          <a:p>
            <a:r>
              <a:rPr lang="en-GB" sz="2800" dirty="0">
                <a:solidFill>
                  <a:srgbClr val="C00000"/>
                </a:solidFill>
                <a:latin typeface="Eras Demi ITC" panose="020B0805030504020804" pitchFamily="34" charset="0"/>
                <a:cs typeface="Times New Roman" pitchFamily="18" charset="0"/>
              </a:rPr>
              <a:t>	blocked</a:t>
            </a:r>
            <a:r>
              <a:rPr lang="en-GB" sz="2800" dirty="0">
                <a:latin typeface="Eras Demi ITC" panose="020B0805030504020804" pitchFamily="34" charset="0"/>
                <a:cs typeface="Times New Roman" pitchFamily="18" charset="0"/>
              </a:rPr>
              <a:t> for a week; two weeks on </a:t>
            </a:r>
          </a:p>
          <a:p>
            <a:r>
              <a:rPr lang="en-GB" sz="2800" dirty="0">
                <a:solidFill>
                  <a:srgbClr val="C00000"/>
                </a:solidFill>
                <a:latin typeface="Eras Demi ITC" panose="020B0805030504020804" pitchFamily="34" charset="0"/>
                <a:cs typeface="Times New Roman" pitchFamily="18" charset="0"/>
              </a:rPr>
              <a:t>	</a:t>
            </a:r>
            <a:r>
              <a:rPr lang="en-GB" sz="2800" dirty="0">
                <a:latin typeface="Eras Demi ITC" panose="020B0805030504020804" pitchFamily="34" charset="0"/>
                <a:cs typeface="Times New Roman" pitchFamily="18" charset="0"/>
              </a:rPr>
              <a:t>2nd incident; indefinitely on 3rd</a:t>
            </a:r>
            <a:endParaRPr lang="en-US" sz="2800" dirty="0">
              <a:solidFill>
                <a:srgbClr val="C00000"/>
              </a:solidFill>
              <a:latin typeface="Eras Demi ITC" panose="020B0805030504020804" pitchFamily="34" charset="0"/>
              <a:cs typeface="Times New Roman" pitchFamily="18" charset="0"/>
            </a:endParaRPr>
          </a:p>
        </p:txBody>
      </p:sp>
      <p:sp>
        <p:nvSpPr>
          <p:cNvPr id="7" name="Rectangle 6"/>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42798" y="520700"/>
            <a:ext cx="6853158" cy="1107996"/>
          </a:xfrm>
          <a:prstGeom prst="rect">
            <a:avLst/>
          </a:prstGeom>
          <a:noFill/>
        </p:spPr>
        <p:txBody>
          <a:bodyPr wrap="none" rtlCol="0">
            <a:spAutoFit/>
          </a:bodyPr>
          <a:lstStyle/>
          <a:p>
            <a:pPr algn="ctr">
              <a:defRPr/>
            </a:pPr>
            <a:r>
              <a:rPr lang="en-US" altLang="tr-TR" sz="6600" dirty="0">
                <a:solidFill>
                  <a:srgbClr val="C00000"/>
                </a:solidFill>
                <a:latin typeface="Eras Bold ITC" panose="020B0907030504020204" pitchFamily="34" charset="0"/>
                <a:cs typeface="Times New Roman" pitchFamily="18" charset="0"/>
              </a:rPr>
              <a:t>Dorm-Net Rules</a:t>
            </a:r>
            <a:endParaRPr lang="tr-TR" altLang="tr-TR" sz="3200" dirty="0">
              <a:solidFill>
                <a:srgbClr val="C00000"/>
              </a:solidFill>
              <a:latin typeface="Eras Bold ITC" panose="020B0907030504020204" pitchFamily="34" charset="0"/>
              <a:cs typeface="Times New Roman" pitchFamily="18" charset="0"/>
            </a:endParaRPr>
          </a:p>
        </p:txBody>
      </p:sp>
    </p:spTree>
    <p:extLst>
      <p:ext uri="{BB962C8B-B14F-4D97-AF65-F5344CB8AC3E}">
        <p14:creationId xmlns:p14="http://schemas.microsoft.com/office/powerpoint/2010/main" val="2110251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91523" y="596900"/>
            <a:ext cx="10679526" cy="830997"/>
          </a:xfrm>
          <a:prstGeom prst="rect">
            <a:avLst/>
          </a:prstGeom>
          <a:noFill/>
        </p:spPr>
        <p:txBody>
          <a:bodyPr wrap="none" rtlCol="0">
            <a:spAutoFit/>
          </a:bodyPr>
          <a:lstStyle/>
          <a:p>
            <a:pPr algn="ctr">
              <a:defRPr/>
            </a:pPr>
            <a:r>
              <a:rPr lang="en-US" altLang="tr-TR" sz="4800" dirty="0">
                <a:solidFill>
                  <a:srgbClr val="05519C"/>
                </a:solidFill>
                <a:latin typeface="Eras Bold ITC" panose="020B0907030504020204" pitchFamily="34" charset="0"/>
                <a:cs typeface="Times New Roman" pitchFamily="18" charset="0"/>
              </a:rPr>
              <a:t>VPN – Virtual Private Networking</a:t>
            </a:r>
            <a:endParaRPr lang="tr-TR" altLang="tr-TR" sz="2000" dirty="0">
              <a:solidFill>
                <a:srgbClr val="05519C"/>
              </a:solidFill>
              <a:latin typeface="Eras Bold ITC" panose="020B0907030504020204" pitchFamily="34" charset="0"/>
              <a:cs typeface="Times New Roman" pitchFamily="18" charset="0"/>
            </a:endParaRPr>
          </a:p>
        </p:txBody>
      </p:sp>
      <p:sp>
        <p:nvSpPr>
          <p:cNvPr id="10" name="Rectangle 9"/>
          <p:cNvSpPr/>
          <p:nvPr/>
        </p:nvSpPr>
        <p:spPr>
          <a:xfrm>
            <a:off x="0" y="0"/>
            <a:ext cx="744583"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
        <p:nvSpPr>
          <p:cNvPr id="13" name="TextBox 12"/>
          <p:cNvSpPr txBox="1"/>
          <p:nvPr/>
        </p:nvSpPr>
        <p:spPr>
          <a:xfrm>
            <a:off x="1191523" y="2341067"/>
            <a:ext cx="9005992" cy="3108543"/>
          </a:xfrm>
          <a:prstGeom prst="rect">
            <a:avLst/>
          </a:prstGeom>
          <a:noFill/>
        </p:spPr>
        <p:txBody>
          <a:bodyPr wrap="none" rtlCol="0">
            <a:spAutoFit/>
          </a:bodyPr>
          <a:lstStyle/>
          <a:p>
            <a:r>
              <a:rPr lang="en-US" sz="2800" dirty="0">
                <a:latin typeface="Eras Demi ITC" panose="020B0805030504020804" pitchFamily="34" charset="0"/>
              </a:rPr>
              <a:t>To access services limited to Bilkent networks from</a:t>
            </a:r>
          </a:p>
          <a:p>
            <a:r>
              <a:rPr lang="en-US" sz="2800" dirty="0">
                <a:latin typeface="Eras Demi ITC" panose="020B0805030504020804" pitchFamily="34" charset="0"/>
                <a:cs typeface="Times New Roman" pitchFamily="18" charset="0"/>
              </a:rPr>
              <a:t>non-Bilkent networks.</a:t>
            </a:r>
          </a:p>
          <a:p>
            <a:endParaRPr lang="en-US" sz="2800" dirty="0">
              <a:latin typeface="Eras Demi ITC" panose="020B0805030504020804" pitchFamily="34" charset="0"/>
              <a:cs typeface="Times New Roman" pitchFamily="18" charset="0"/>
            </a:endParaRPr>
          </a:p>
          <a:p>
            <a:r>
              <a:rPr lang="en-US" sz="2800" dirty="0">
                <a:latin typeface="Eras Demi ITC" panose="020B0805030504020804" pitchFamily="34" charset="0"/>
                <a:cs typeface="Times New Roman" pitchFamily="18" charset="0"/>
              </a:rPr>
              <a:t>VPN accounts are opened using the on-line services:</a:t>
            </a:r>
          </a:p>
          <a:p>
            <a:endParaRPr lang="en-US" sz="2800" dirty="0">
              <a:latin typeface="Eras Demi ITC" panose="020B0805030504020804" pitchFamily="34" charset="0"/>
              <a:cs typeface="Times New Roman" pitchFamily="18" charset="0"/>
            </a:endParaRPr>
          </a:p>
          <a:p>
            <a:r>
              <a:rPr lang="en-US" sz="2800" dirty="0">
                <a:latin typeface="Eras Demi ITC" panose="020B0805030504020804" pitchFamily="34" charset="0"/>
                <a:cs typeface="Times New Roman" pitchFamily="18" charset="0"/>
              </a:rPr>
              <a:t>	vpn.ug.bilkent.edu.tr</a:t>
            </a:r>
          </a:p>
          <a:p>
            <a:r>
              <a:rPr lang="en-US" sz="2800" dirty="0">
                <a:latin typeface="Eras Demi ITC" panose="020B0805030504020804" pitchFamily="34" charset="0"/>
                <a:cs typeface="Times New Roman" pitchFamily="18" charset="0"/>
              </a:rPr>
              <a:t>	vpn.bcc.bilkent.edu.tr</a:t>
            </a:r>
            <a:endParaRPr lang="en-GB" sz="2800" dirty="0">
              <a:latin typeface="Eras Demi ITC" panose="020B0805030504020804" pitchFamily="34" charset="0"/>
              <a:cs typeface="Times New Roman" pitchFamily="18" charset="0"/>
            </a:endParaRPr>
          </a:p>
        </p:txBody>
      </p:sp>
    </p:spTree>
    <p:extLst>
      <p:ext uri="{BB962C8B-B14F-4D97-AF65-F5344CB8AC3E}">
        <p14:creationId xmlns:p14="http://schemas.microsoft.com/office/powerpoint/2010/main" val="2428708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
        <p:nvSpPr>
          <p:cNvPr id="11" name="TextBox 10"/>
          <p:cNvSpPr txBox="1"/>
          <p:nvPr/>
        </p:nvSpPr>
        <p:spPr>
          <a:xfrm>
            <a:off x="1715305" y="2314952"/>
            <a:ext cx="7754046" cy="3539430"/>
          </a:xfrm>
          <a:prstGeom prst="rect">
            <a:avLst/>
          </a:prstGeom>
          <a:noFill/>
        </p:spPr>
        <p:txBody>
          <a:bodyPr wrap="none" rtlCol="0">
            <a:spAutoFit/>
          </a:bodyPr>
          <a:lstStyle/>
          <a:p>
            <a:pPr marL="457200" indent="-457200">
              <a:buFont typeface="Arial" panose="020B0604020202020204" pitchFamily="34" charset="0"/>
              <a:buChar char="•"/>
            </a:pPr>
            <a:r>
              <a:rPr lang="en-US" sz="2800" dirty="0">
                <a:latin typeface="Eras Demi ITC" panose="020B0805030504020804" pitchFamily="34" charset="0"/>
              </a:rPr>
              <a:t>Software installation by users is </a:t>
            </a:r>
            <a:r>
              <a:rPr lang="en-US" sz="2800" dirty="0">
                <a:solidFill>
                  <a:srgbClr val="C00000"/>
                </a:solidFill>
                <a:latin typeface="Eras Demi ITC" panose="020B0805030504020804" pitchFamily="34" charset="0"/>
              </a:rPr>
              <a:t>forbidden</a:t>
            </a:r>
          </a:p>
          <a:p>
            <a:pPr marL="457200" indent="-457200">
              <a:buFont typeface="Arial" panose="020B0604020202020204" pitchFamily="34" charset="0"/>
              <a:buChar char="•"/>
            </a:pPr>
            <a:endParaRPr lang="en-US" sz="2800" dirty="0">
              <a:solidFill>
                <a:srgbClr val="C00000"/>
              </a:solidFill>
              <a:latin typeface="Eras Demi ITC" panose="020B0805030504020804" pitchFamily="34" charset="0"/>
              <a:cs typeface="Times New Roman" pitchFamily="18" charset="0"/>
            </a:endParaRPr>
          </a:p>
          <a:p>
            <a:pPr marL="457200" indent="-457200">
              <a:buFont typeface="Arial" panose="020B0604020202020204" pitchFamily="34" charset="0"/>
              <a:buChar char="•"/>
            </a:pPr>
            <a:r>
              <a:rPr lang="en-US" sz="2800" dirty="0">
                <a:latin typeface="Eras Demi ITC" panose="020B0805030504020804" pitchFamily="34" charset="0"/>
                <a:cs typeface="Times New Roman" pitchFamily="18" charset="0"/>
              </a:rPr>
              <a:t>Games (including chess) are not allowed</a:t>
            </a:r>
          </a:p>
          <a:p>
            <a:pPr marL="457200" indent="-457200">
              <a:buFont typeface="Arial" panose="020B0604020202020204" pitchFamily="34" charset="0"/>
              <a:buChar char="•"/>
            </a:pPr>
            <a:endParaRPr lang="en-US" sz="2800" dirty="0">
              <a:latin typeface="Eras Demi ITC" panose="020B0805030504020804" pitchFamily="34" charset="0"/>
              <a:cs typeface="Times New Roman" pitchFamily="18" charset="0"/>
            </a:endParaRPr>
          </a:p>
          <a:p>
            <a:pPr marL="457200" indent="-457200">
              <a:buFont typeface="Arial" panose="020B0604020202020204" pitchFamily="34" charset="0"/>
              <a:buChar char="•"/>
            </a:pPr>
            <a:r>
              <a:rPr lang="en-US" sz="2800" dirty="0">
                <a:latin typeface="Eras Demi ITC" panose="020B0805030504020804" pitchFamily="34" charset="0"/>
                <a:cs typeface="Times New Roman" pitchFamily="18" charset="0"/>
              </a:rPr>
              <a:t>Quotas are imposed on printing</a:t>
            </a:r>
          </a:p>
          <a:p>
            <a:pPr marL="457200" indent="-457200">
              <a:buFont typeface="Arial" panose="020B0604020202020204" pitchFamily="34" charset="0"/>
              <a:buChar char="•"/>
            </a:pPr>
            <a:endParaRPr lang="en-US" sz="2800" dirty="0">
              <a:latin typeface="Eras Demi ITC" panose="020B0805030504020804" pitchFamily="34" charset="0"/>
              <a:cs typeface="Times New Roman" pitchFamily="18" charset="0"/>
            </a:endParaRPr>
          </a:p>
          <a:p>
            <a:pPr marL="457200" indent="-457200">
              <a:buFont typeface="Arial" panose="020B0604020202020204" pitchFamily="34" charset="0"/>
              <a:buChar char="•"/>
            </a:pPr>
            <a:r>
              <a:rPr lang="en-US" sz="2800" dirty="0">
                <a:latin typeface="Eras Demi ITC" panose="020B0805030504020804" pitchFamily="34" charset="0"/>
                <a:cs typeface="Times New Roman" pitchFamily="18" charset="0"/>
              </a:rPr>
              <a:t>Students may </a:t>
            </a:r>
            <a:r>
              <a:rPr lang="en-US" sz="2800" dirty="0">
                <a:solidFill>
                  <a:srgbClr val="C00000"/>
                </a:solidFill>
                <a:latin typeface="Eras Demi ITC" panose="020B0805030504020804" pitchFamily="34" charset="0"/>
                <a:cs typeface="Times New Roman" pitchFamily="18" charset="0"/>
              </a:rPr>
              <a:t>not </a:t>
            </a:r>
            <a:r>
              <a:rPr lang="en-US" sz="2800" dirty="0">
                <a:latin typeface="Eras Demi ITC" panose="020B0805030504020804" pitchFamily="34" charset="0"/>
                <a:cs typeface="Times New Roman" pitchFamily="18" charset="0"/>
              </a:rPr>
              <a:t>plug in their computers </a:t>
            </a:r>
          </a:p>
          <a:p>
            <a:r>
              <a:rPr lang="en-US" sz="2800" dirty="0">
                <a:latin typeface="Eras Demi ITC" panose="020B0805030504020804" pitchFamily="34" charset="0"/>
                <a:cs typeface="Times New Roman" pitchFamily="18" charset="0"/>
              </a:rPr>
              <a:t>	to the lab network</a:t>
            </a:r>
          </a:p>
        </p:txBody>
      </p:sp>
      <p:sp>
        <p:nvSpPr>
          <p:cNvPr id="12" name="Rectangle 11"/>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56990" y="520700"/>
            <a:ext cx="6224781" cy="1107996"/>
          </a:xfrm>
          <a:prstGeom prst="rect">
            <a:avLst/>
          </a:prstGeom>
          <a:noFill/>
        </p:spPr>
        <p:txBody>
          <a:bodyPr wrap="none" rtlCol="0">
            <a:spAutoFit/>
          </a:bodyPr>
          <a:lstStyle/>
          <a:p>
            <a:pPr algn="ctr">
              <a:defRPr/>
            </a:pPr>
            <a:r>
              <a:rPr lang="en-US" altLang="tr-TR" sz="6600" dirty="0">
                <a:solidFill>
                  <a:srgbClr val="C00000"/>
                </a:solidFill>
                <a:latin typeface="Eras Bold ITC" panose="020B0907030504020204" pitchFamily="34" charset="0"/>
                <a:cs typeface="Times New Roman" pitchFamily="18" charset="0"/>
              </a:rPr>
              <a:t>BCC Lab Rules</a:t>
            </a:r>
            <a:endParaRPr lang="tr-TR" altLang="tr-TR" sz="3200" dirty="0">
              <a:solidFill>
                <a:srgbClr val="C00000"/>
              </a:solidFill>
              <a:latin typeface="Eras Bold ITC" panose="020B0907030504020204" pitchFamily="34" charset="0"/>
              <a:cs typeface="Times New Roman" pitchFamily="18" charset="0"/>
            </a:endParaRPr>
          </a:p>
        </p:txBody>
      </p:sp>
    </p:spTree>
    <p:extLst>
      <p:ext uri="{BB962C8B-B14F-4D97-AF65-F5344CB8AC3E}">
        <p14:creationId xmlns:p14="http://schemas.microsoft.com/office/powerpoint/2010/main" val="3949061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3275" y="596900"/>
            <a:ext cx="5396029" cy="830997"/>
          </a:xfrm>
          <a:prstGeom prst="rect">
            <a:avLst/>
          </a:prstGeom>
          <a:noFill/>
        </p:spPr>
        <p:txBody>
          <a:bodyPr wrap="none" rtlCol="0">
            <a:spAutoFit/>
          </a:bodyPr>
          <a:lstStyle/>
          <a:p>
            <a:pPr algn="ctr">
              <a:defRPr/>
            </a:pPr>
            <a:r>
              <a:rPr lang="en-US" altLang="tr-TR" sz="4800" dirty="0">
                <a:solidFill>
                  <a:srgbClr val="05519C"/>
                </a:solidFill>
                <a:latin typeface="Eras Bold ITC" panose="020B0907030504020204" pitchFamily="34" charset="0"/>
                <a:cs typeface="Times New Roman" pitchFamily="18" charset="0"/>
              </a:rPr>
              <a:t>Contacts</a:t>
            </a:r>
            <a:r>
              <a:rPr lang="tr-TR" altLang="tr-TR" sz="4800" dirty="0">
                <a:solidFill>
                  <a:srgbClr val="05519C"/>
                </a:solidFill>
                <a:latin typeface="Eras Bold ITC" panose="020B0907030504020204" pitchFamily="34" charset="0"/>
                <a:cs typeface="Times New Roman" pitchFamily="18" charset="0"/>
              </a:rPr>
              <a:t> for BCC</a:t>
            </a:r>
            <a:endParaRPr lang="tr-TR" altLang="tr-TR" sz="2000" dirty="0">
              <a:solidFill>
                <a:srgbClr val="05519C"/>
              </a:solidFill>
              <a:latin typeface="Eras Bold ITC" panose="020B0907030504020204" pitchFamily="34" charset="0"/>
              <a:cs typeface="Times New Roman" pitchFamily="18" charset="0"/>
            </a:endParaRPr>
          </a:p>
        </p:txBody>
      </p:sp>
      <p:sp>
        <p:nvSpPr>
          <p:cNvPr id="5" name="Rectangle 4"/>
          <p:cNvSpPr/>
          <p:nvPr/>
        </p:nvSpPr>
        <p:spPr>
          <a:xfrm>
            <a:off x="0" y="0"/>
            <a:ext cx="744583"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
        <p:nvSpPr>
          <p:cNvPr id="8" name="TextBox 7"/>
          <p:cNvSpPr txBox="1"/>
          <p:nvPr/>
        </p:nvSpPr>
        <p:spPr>
          <a:xfrm>
            <a:off x="2106677" y="1953933"/>
            <a:ext cx="6959831" cy="3539430"/>
          </a:xfrm>
          <a:prstGeom prst="rect">
            <a:avLst/>
          </a:prstGeom>
          <a:noFill/>
        </p:spPr>
        <p:txBody>
          <a:bodyPr wrap="square" rtlCol="0">
            <a:spAutoFit/>
          </a:bodyPr>
          <a:lstStyle/>
          <a:p>
            <a:endParaRPr lang="tr-TR" sz="2800" dirty="0">
              <a:latin typeface="Eras Demi ITC" panose="020B0805030504020804" pitchFamily="34" charset="0"/>
              <a:cs typeface="Times New Roman" pitchFamily="18" charset="0"/>
            </a:endParaRPr>
          </a:p>
          <a:p>
            <a:r>
              <a:rPr lang="tr-TR" sz="2800" dirty="0">
                <a:latin typeface="Eras Demi ITC" panose="020B0805030504020804" pitchFamily="34" charset="0"/>
                <a:cs typeface="Times New Roman" pitchFamily="18" charset="0"/>
              </a:rPr>
              <a:t>If you face any difficulties in VPN, Labs, E-mail accounts etc, please contact with BCC at;</a:t>
            </a:r>
          </a:p>
          <a:p>
            <a:endParaRPr lang="en-US" sz="2800" dirty="0">
              <a:latin typeface="Eras Demi ITC" panose="020B0805030504020804" pitchFamily="34" charset="0"/>
              <a:cs typeface="Times New Roman" pitchFamily="18" charset="0"/>
            </a:endParaRPr>
          </a:p>
          <a:p>
            <a:r>
              <a:rPr lang="en-US" sz="2800" dirty="0">
                <a:latin typeface="Eras Demi ITC" panose="020B0805030504020804" pitchFamily="34" charset="0"/>
                <a:cs typeface="Times New Roman" pitchFamily="18" charset="0"/>
              </a:rPr>
              <a:t>	</a:t>
            </a:r>
            <a:r>
              <a:rPr lang="en-US" sz="2800" dirty="0">
                <a:latin typeface="Eras Demi ITC" panose="020B0805030504020804" pitchFamily="34" charset="0"/>
                <a:cs typeface="Times New Roman" pitchFamily="18" charset="0"/>
                <a:hlinkClick r:id="rId5"/>
              </a:rPr>
              <a:t>hotline@bilkent.edu.tr</a:t>
            </a:r>
            <a:endParaRPr lang="en-US" sz="2800" dirty="0">
              <a:latin typeface="Eras Demi ITC" panose="020B0805030504020804" pitchFamily="34" charset="0"/>
              <a:cs typeface="Times New Roman" pitchFamily="18" charset="0"/>
            </a:endParaRPr>
          </a:p>
          <a:p>
            <a:r>
              <a:rPr lang="en-US" sz="2800" dirty="0">
                <a:latin typeface="Eras Demi ITC" panose="020B0805030504020804" pitchFamily="34" charset="0"/>
                <a:cs typeface="Times New Roman" pitchFamily="18" charset="0"/>
              </a:rPr>
              <a:t>	</a:t>
            </a:r>
            <a:r>
              <a:rPr lang="en-US" sz="2800" dirty="0">
                <a:latin typeface="Eras Demi ITC" panose="020B0805030504020804" pitchFamily="34" charset="0"/>
                <a:cs typeface="Times New Roman" pitchFamily="18" charset="0"/>
                <a:hlinkClick r:id="rId6"/>
              </a:rPr>
              <a:t>bilnet@bilkent.edu.tr</a:t>
            </a:r>
            <a:endParaRPr lang="en-US" sz="2800" dirty="0">
              <a:latin typeface="Eras Demi ITC" panose="020B0805030504020804" pitchFamily="34" charset="0"/>
              <a:cs typeface="Times New Roman" pitchFamily="18" charset="0"/>
            </a:endParaRPr>
          </a:p>
          <a:p>
            <a:endParaRPr lang="en-US" sz="2800" dirty="0">
              <a:latin typeface="Eras Demi ITC" panose="020B0805030504020804" pitchFamily="34" charset="0"/>
              <a:cs typeface="Times New Roman" pitchFamily="18" charset="0"/>
            </a:endParaRPr>
          </a:p>
        </p:txBody>
      </p:sp>
    </p:spTree>
    <p:extLst>
      <p:ext uri="{BB962C8B-B14F-4D97-AF65-F5344CB8AC3E}">
        <p14:creationId xmlns:p14="http://schemas.microsoft.com/office/powerpoint/2010/main" val="253092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
        <p:nvSpPr>
          <p:cNvPr id="7" name="Rectangle 6"/>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12905" y="1080666"/>
            <a:ext cx="10028706" cy="1862048"/>
          </a:xfrm>
          <a:prstGeom prst="rect">
            <a:avLst/>
          </a:prstGeom>
          <a:noFill/>
        </p:spPr>
        <p:txBody>
          <a:bodyPr wrap="none" rtlCol="0">
            <a:spAutoFit/>
          </a:bodyPr>
          <a:lstStyle/>
          <a:p>
            <a:pPr algn="ctr">
              <a:defRPr/>
            </a:pPr>
            <a:r>
              <a:rPr lang="tr-TR" altLang="tr-TR" sz="11500" dirty="0">
                <a:solidFill>
                  <a:srgbClr val="C00000"/>
                </a:solidFill>
                <a:latin typeface="Eras Bold ITC" panose="020B0907030504020204" pitchFamily="34" charset="0"/>
                <a:cs typeface="Times New Roman" pitchFamily="18" charset="0"/>
              </a:rPr>
              <a:t>Turkey.home</a:t>
            </a:r>
          </a:p>
        </p:txBody>
      </p:sp>
      <p:sp>
        <p:nvSpPr>
          <p:cNvPr id="2" name="Rectangle 1"/>
          <p:cNvSpPr/>
          <p:nvPr/>
        </p:nvSpPr>
        <p:spPr>
          <a:xfrm>
            <a:off x="2013347" y="3244332"/>
            <a:ext cx="6892981" cy="2585323"/>
          </a:xfrm>
          <a:prstGeom prst="rect">
            <a:avLst/>
          </a:prstGeom>
        </p:spPr>
        <p:txBody>
          <a:bodyPr wrap="square">
            <a:spAutoFit/>
          </a:bodyPr>
          <a:lstStyle/>
          <a:p>
            <a:endParaRPr lang="tr-TR" dirty="0">
              <a:hlinkClick r:id="rId5"/>
            </a:endParaRPr>
          </a:p>
          <a:p>
            <a:r>
              <a:rPr lang="en-US" dirty="0">
                <a:hlinkClick r:id="rId5"/>
              </a:rPr>
              <a:t>Turquoise </a:t>
            </a:r>
            <a:r>
              <a:rPr lang="en-US" dirty="0" err="1">
                <a:hlinkClick r:id="rId5"/>
              </a:rPr>
              <a:t>Timelapse</a:t>
            </a:r>
            <a:r>
              <a:rPr lang="en-US" dirty="0">
                <a:hlinkClick r:id="rId5"/>
              </a:rPr>
              <a:t>: A week in Turkey</a:t>
            </a:r>
            <a:endParaRPr lang="tr-TR" dirty="0"/>
          </a:p>
          <a:p>
            <a:endParaRPr lang="tr-TR" dirty="0"/>
          </a:p>
          <a:p>
            <a:r>
              <a:rPr lang="en-US" dirty="0" err="1">
                <a:hlinkClick r:id="rId6"/>
              </a:rPr>
              <a:t>Turkey.Home</a:t>
            </a:r>
            <a:r>
              <a:rPr lang="en-US" dirty="0">
                <a:hlinkClick r:id="rId6"/>
              </a:rPr>
              <a:t> - Turkey's Black Sea Mountains - From the Air</a:t>
            </a:r>
            <a:endParaRPr lang="tr-TR" dirty="0"/>
          </a:p>
          <a:p>
            <a:endParaRPr lang="tr-TR" dirty="0"/>
          </a:p>
          <a:p>
            <a:r>
              <a:rPr lang="tr-TR" dirty="0"/>
              <a:t>Please visit </a:t>
            </a:r>
            <a:r>
              <a:rPr lang="tr-TR" dirty="0">
                <a:hlinkClick r:id="rId7"/>
              </a:rPr>
              <a:t>http://www.goturkeytourism.com/</a:t>
            </a:r>
            <a:r>
              <a:rPr lang="tr-TR" dirty="0"/>
              <a:t>  for more videos  </a:t>
            </a:r>
            <a:endParaRPr lang="tr-TR" dirty="0">
              <a:hlinkClick r:id="rId5"/>
            </a:endParaRPr>
          </a:p>
          <a:p>
            <a:endParaRPr lang="tr-TR" dirty="0">
              <a:hlinkClick r:id="rId5"/>
            </a:endParaRPr>
          </a:p>
          <a:p>
            <a:endParaRPr lang="tr-TR" dirty="0"/>
          </a:p>
          <a:p>
            <a:endParaRPr lang="tr-TR" dirty="0"/>
          </a:p>
        </p:txBody>
      </p:sp>
    </p:spTree>
    <p:extLst>
      <p:ext uri="{BB962C8B-B14F-4D97-AF65-F5344CB8AC3E}">
        <p14:creationId xmlns:p14="http://schemas.microsoft.com/office/powerpoint/2010/main" val="85223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5459" y="596900"/>
            <a:ext cx="9871613" cy="1200329"/>
          </a:xfrm>
          <a:prstGeom prst="rect">
            <a:avLst/>
          </a:prstGeom>
          <a:noFill/>
        </p:spPr>
        <p:txBody>
          <a:bodyPr wrap="none" rtlCol="0">
            <a:spAutoFit/>
          </a:bodyPr>
          <a:lstStyle/>
          <a:p>
            <a:pPr algn="ctr">
              <a:defRPr/>
            </a:pPr>
            <a:r>
              <a:rPr lang="tr-TR" altLang="tr-TR" sz="7200" dirty="0">
                <a:solidFill>
                  <a:srgbClr val="C00000"/>
                </a:solidFill>
                <a:latin typeface="Eras Bold ITC" panose="020B0907030504020204" pitchFamily="34" charset="0"/>
                <a:cs typeface="Times New Roman" pitchFamily="18" charset="0"/>
              </a:rPr>
              <a:t>Course Registrations</a:t>
            </a:r>
            <a:endParaRPr lang="tr-TR" altLang="tr-TR" sz="3600" dirty="0">
              <a:solidFill>
                <a:srgbClr val="C00000"/>
              </a:solidFill>
              <a:latin typeface="Eras Bold ITC" panose="020B0907030504020204" pitchFamily="34" charset="0"/>
              <a:cs typeface="Times New Roman" pitchFamily="18" charset="0"/>
            </a:endParaRPr>
          </a:p>
        </p:txBody>
      </p:sp>
      <p:sp>
        <p:nvSpPr>
          <p:cNvPr id="5" name="Rectangle 4"/>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52110" y="1797229"/>
            <a:ext cx="8097646" cy="4647426"/>
          </a:xfrm>
          <a:prstGeom prst="rect">
            <a:avLst/>
          </a:prstGeom>
          <a:noFill/>
        </p:spPr>
        <p:txBody>
          <a:bodyPr wrap="square" rtlCol="0">
            <a:spAutoFit/>
          </a:bodyPr>
          <a:lstStyle/>
          <a:p>
            <a:pPr algn="ctr">
              <a:defRPr/>
            </a:pPr>
            <a:r>
              <a:rPr lang="tr-TR" altLang="tr-TR" sz="4800" dirty="0">
                <a:solidFill>
                  <a:srgbClr val="C00000"/>
                </a:solidFill>
                <a:latin typeface="Eras Bold ITC" panose="020B0907030504020204" pitchFamily="34" charset="0"/>
                <a:cs typeface="Times New Roman" pitchFamily="18" charset="0"/>
              </a:rPr>
              <a:t>  </a:t>
            </a:r>
            <a:r>
              <a:rPr lang="en-US" altLang="tr-TR" sz="4800" dirty="0">
                <a:solidFill>
                  <a:srgbClr val="C00000"/>
                </a:solidFill>
                <a:latin typeface="Eras Bold ITC" panose="020B0907030504020204" pitchFamily="34" charset="0"/>
                <a:cs typeface="Times New Roman" pitchFamily="18" charset="0"/>
              </a:rPr>
              <a:t>Time:</a:t>
            </a:r>
            <a:r>
              <a:rPr lang="tr-TR" altLang="tr-TR" sz="4800" dirty="0">
                <a:latin typeface="Eras Bold ITC" panose="020B0907030504020204" pitchFamily="34" charset="0"/>
                <a:cs typeface="Times New Roman" pitchFamily="18" charset="0"/>
              </a:rPr>
              <a:t> Please check the Academic Calendar from:</a:t>
            </a:r>
          </a:p>
          <a:p>
            <a:pPr algn="ctr">
              <a:defRPr/>
            </a:pPr>
            <a:r>
              <a:rPr lang="tr-TR" altLang="tr-TR" sz="2800" dirty="0">
                <a:latin typeface="Eras Bold ITC" panose="020B0907030504020204" pitchFamily="34" charset="0"/>
                <a:cs typeface="Times New Roman" pitchFamily="18" charset="0"/>
                <a:hlinkClick r:id="rId3"/>
              </a:rPr>
              <a:t>https://w3.bilkent.edu.tr/bilkent/academic-calendar/</a:t>
            </a:r>
            <a:r>
              <a:rPr lang="tr-TR" altLang="tr-TR" sz="2800" dirty="0">
                <a:latin typeface="Eras Bold ITC" panose="020B0907030504020204" pitchFamily="34" charset="0"/>
                <a:cs typeface="Times New Roman" pitchFamily="18" charset="0"/>
              </a:rPr>
              <a:t> </a:t>
            </a:r>
            <a:endParaRPr lang="tr-TR" altLang="tr-TR" sz="4800" dirty="0">
              <a:solidFill>
                <a:srgbClr val="C00000"/>
              </a:solidFill>
              <a:latin typeface="Eras Bold ITC" panose="020B0907030504020204" pitchFamily="34" charset="0"/>
              <a:cs typeface="Times New Roman" pitchFamily="18" charset="0"/>
            </a:endParaRPr>
          </a:p>
          <a:p>
            <a:pPr algn="ctr">
              <a:defRPr/>
            </a:pPr>
            <a:r>
              <a:rPr lang="en-US" altLang="tr-TR" sz="4800" dirty="0">
                <a:latin typeface="Eras Bold ITC" panose="020B0907030504020204" pitchFamily="34" charset="0"/>
                <a:cs typeface="Times New Roman" pitchFamily="18" charset="0"/>
              </a:rPr>
              <a:t>      </a:t>
            </a:r>
            <a:endParaRPr lang="tr-TR" altLang="tr-TR" sz="4800" dirty="0">
              <a:latin typeface="Eras Bold ITC" panose="020B0907030504020204" pitchFamily="34" charset="0"/>
              <a:cs typeface="Times New Roman" pitchFamily="18" charset="0"/>
            </a:endParaRPr>
          </a:p>
          <a:p>
            <a:pPr algn="ctr">
              <a:defRPr/>
            </a:pPr>
            <a:endParaRPr lang="tr-TR" altLang="tr-TR" sz="4800" dirty="0">
              <a:latin typeface="Eras Bold ITC" panose="020B0907030504020204" pitchFamily="34" charset="0"/>
              <a:cs typeface="Times New Roman" pitchFamily="18" charset="0"/>
            </a:endParaRPr>
          </a:p>
          <a:p>
            <a:endParaRPr lang="en-US" sz="4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Tree>
    <p:extLst>
      <p:ext uri="{BB962C8B-B14F-4D97-AF65-F5344CB8AC3E}">
        <p14:creationId xmlns:p14="http://schemas.microsoft.com/office/powerpoint/2010/main" val="800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5459" y="596900"/>
            <a:ext cx="9871613" cy="1200329"/>
          </a:xfrm>
          <a:prstGeom prst="rect">
            <a:avLst/>
          </a:prstGeom>
          <a:noFill/>
        </p:spPr>
        <p:txBody>
          <a:bodyPr wrap="none" rtlCol="0">
            <a:spAutoFit/>
          </a:bodyPr>
          <a:lstStyle/>
          <a:p>
            <a:pPr algn="ctr">
              <a:defRPr/>
            </a:pPr>
            <a:r>
              <a:rPr lang="tr-TR" altLang="tr-TR" sz="7200" dirty="0">
                <a:solidFill>
                  <a:srgbClr val="C00000"/>
                </a:solidFill>
                <a:latin typeface="Eras Bold ITC" panose="020B0907030504020204" pitchFamily="34" charset="0"/>
                <a:cs typeface="Times New Roman" pitchFamily="18" charset="0"/>
              </a:rPr>
              <a:t>Course Registrations</a:t>
            </a:r>
            <a:endParaRPr lang="tr-TR" altLang="tr-TR" sz="3600" dirty="0">
              <a:solidFill>
                <a:srgbClr val="C00000"/>
              </a:solidFill>
              <a:latin typeface="Eras Bold ITC" panose="020B0907030504020204" pitchFamily="34" charset="0"/>
              <a:cs typeface="Times New Roman" pitchFamily="18" charset="0"/>
            </a:endParaRPr>
          </a:p>
        </p:txBody>
      </p:sp>
      <p:sp>
        <p:nvSpPr>
          <p:cNvPr id="5" name="Rectangle 4"/>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70558" y="2442886"/>
            <a:ext cx="6353021" cy="2308324"/>
          </a:xfrm>
          <a:prstGeom prst="rect">
            <a:avLst/>
          </a:prstGeom>
          <a:noFill/>
        </p:spPr>
        <p:txBody>
          <a:bodyPr wrap="none" rtlCol="0">
            <a:spAutoFit/>
          </a:bodyPr>
          <a:lstStyle/>
          <a:p>
            <a:pPr algn="ctr">
              <a:defRPr/>
            </a:pPr>
            <a:r>
              <a:rPr lang="tr-TR" altLang="tr-TR" sz="4800" dirty="0">
                <a:solidFill>
                  <a:srgbClr val="C00000"/>
                </a:solidFill>
                <a:latin typeface="Eras Bold ITC" panose="020B0907030504020204" pitchFamily="34" charset="0"/>
                <a:cs typeface="Times New Roman" pitchFamily="18" charset="0"/>
              </a:rPr>
              <a:t>  </a:t>
            </a:r>
            <a:r>
              <a:rPr lang="en-US" altLang="tr-TR" sz="4800" dirty="0">
                <a:latin typeface="Eras Bold ITC" panose="020B0907030504020204" pitchFamily="34" charset="0"/>
                <a:cs typeface="Times New Roman" pitchFamily="18" charset="0"/>
              </a:rPr>
              <a:t>      </a:t>
            </a:r>
            <a:endParaRPr lang="tr-TR" altLang="tr-TR" sz="4800" dirty="0">
              <a:latin typeface="Eras Bold ITC" panose="020B0907030504020204" pitchFamily="34" charset="0"/>
              <a:cs typeface="Times New Roman" pitchFamily="18" charset="0"/>
            </a:endParaRPr>
          </a:p>
          <a:p>
            <a:pPr algn="ctr">
              <a:defRPr/>
            </a:pPr>
            <a:endParaRPr lang="tr-TR" altLang="tr-TR" sz="4800" dirty="0">
              <a:latin typeface="Eras Bold ITC" panose="020B0907030504020204" pitchFamily="34" charset="0"/>
              <a:cs typeface="Times New Roman" pitchFamily="18" charset="0"/>
            </a:endParaRPr>
          </a:p>
          <a:p>
            <a:endParaRPr lang="en-US" sz="4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6440" y="1887198"/>
            <a:ext cx="10736460" cy="5728023"/>
          </a:xfrm>
          <a:prstGeom prst="rect">
            <a:avLst/>
          </a:prstGeom>
        </p:spPr>
      </p:pic>
    </p:spTree>
    <p:extLst>
      <p:ext uri="{BB962C8B-B14F-4D97-AF65-F5344CB8AC3E}">
        <p14:creationId xmlns:p14="http://schemas.microsoft.com/office/powerpoint/2010/main" val="114982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Tree>
    <p:extLst>
      <p:ext uri="{BB962C8B-B14F-4D97-AF65-F5344CB8AC3E}">
        <p14:creationId xmlns:p14="http://schemas.microsoft.com/office/powerpoint/2010/main" val="411026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261" y="2526224"/>
            <a:ext cx="681925" cy="265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43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3150" y="596900"/>
            <a:ext cx="8076250" cy="1200329"/>
          </a:xfrm>
          <a:prstGeom prst="rect">
            <a:avLst/>
          </a:prstGeom>
          <a:noFill/>
        </p:spPr>
        <p:txBody>
          <a:bodyPr wrap="none" rtlCol="0">
            <a:spAutoFit/>
          </a:bodyPr>
          <a:lstStyle/>
          <a:p>
            <a:pPr algn="ctr">
              <a:defRPr/>
            </a:pPr>
            <a:r>
              <a:rPr lang="en-US" altLang="tr-TR" sz="7200" dirty="0">
                <a:solidFill>
                  <a:srgbClr val="05519C"/>
                </a:solidFill>
                <a:latin typeface="Eras Bold ITC" panose="020B0907030504020204" pitchFamily="34" charset="0"/>
                <a:cs typeface="Times New Roman" pitchFamily="18" charset="0"/>
              </a:rPr>
              <a:t>Course Offerings</a:t>
            </a:r>
            <a:endParaRPr lang="tr-TR" altLang="tr-TR" sz="3600" dirty="0">
              <a:solidFill>
                <a:srgbClr val="05519C"/>
              </a:solidFill>
              <a:latin typeface="Eras Bold ITC" panose="020B0907030504020204" pitchFamily="34" charset="0"/>
              <a:cs typeface="Times New Roman" pitchFamily="18" charset="0"/>
            </a:endParaRPr>
          </a:p>
        </p:txBody>
      </p:sp>
      <p:sp>
        <p:nvSpPr>
          <p:cNvPr id="5" name="Rectangle 4"/>
          <p:cNvSpPr/>
          <p:nvPr/>
        </p:nvSpPr>
        <p:spPr>
          <a:xfrm>
            <a:off x="0" y="0"/>
            <a:ext cx="744583"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
        <p:nvSpPr>
          <p:cNvPr id="8" name="TextBox 7"/>
          <p:cNvSpPr txBox="1"/>
          <p:nvPr/>
        </p:nvSpPr>
        <p:spPr>
          <a:xfrm>
            <a:off x="1938426" y="2291332"/>
            <a:ext cx="8521885" cy="584775"/>
          </a:xfrm>
          <a:prstGeom prst="rect">
            <a:avLst/>
          </a:prstGeom>
          <a:noFill/>
        </p:spPr>
        <p:txBody>
          <a:bodyPr wrap="none" rtlCol="0">
            <a:spAutoFit/>
          </a:bodyPr>
          <a:lstStyle/>
          <a:p>
            <a:r>
              <a:rPr lang="tr-TR" sz="3200" dirty="0">
                <a:latin typeface="Eras Demi ITC" panose="020B0805030504020804" pitchFamily="34" charset="0"/>
              </a:rPr>
              <a:t>ECON</a:t>
            </a:r>
            <a:r>
              <a:rPr lang="en-US" sz="3200" dirty="0">
                <a:latin typeface="Eras Demi ITC" panose="020B0805030504020804" pitchFamily="34" charset="0"/>
              </a:rPr>
              <a:t>101 01 – Introduction to Economics I</a:t>
            </a:r>
          </a:p>
        </p:txBody>
      </p:sp>
      <p:sp>
        <p:nvSpPr>
          <p:cNvPr id="9" name="TextBox 8"/>
          <p:cNvSpPr txBox="1"/>
          <p:nvPr/>
        </p:nvSpPr>
        <p:spPr>
          <a:xfrm>
            <a:off x="3066801" y="4402768"/>
            <a:ext cx="3517310" cy="2308324"/>
          </a:xfrm>
          <a:prstGeom prst="rect">
            <a:avLst/>
          </a:prstGeom>
          <a:noFill/>
        </p:spPr>
        <p:txBody>
          <a:bodyPr wrap="none" rtlCol="0">
            <a:spAutoFit/>
          </a:bodyPr>
          <a:lstStyle/>
          <a:p>
            <a:r>
              <a:rPr lang="en-US" sz="2400" dirty="0">
                <a:latin typeface="Eras Demi ITC" panose="020B0805030504020804" pitchFamily="34" charset="0"/>
              </a:rPr>
              <a:t>ECON			</a:t>
            </a:r>
            <a:r>
              <a:rPr lang="en-US" sz="2400" u="sng" dirty="0">
                <a:latin typeface="Eras Demi ITC" panose="020B0805030504020804" pitchFamily="34" charset="0"/>
              </a:rPr>
              <a:t>1</a:t>
            </a:r>
            <a:r>
              <a:rPr lang="en-US" sz="2400" dirty="0">
                <a:latin typeface="Eras Demi ITC" panose="020B0805030504020804" pitchFamily="34" charset="0"/>
              </a:rPr>
              <a:t>01</a:t>
            </a:r>
          </a:p>
          <a:p>
            <a:r>
              <a:rPr lang="en-US" sz="2400" dirty="0">
                <a:latin typeface="Eras Demi ITC" panose="020B0805030504020804" pitchFamily="34" charset="0"/>
              </a:rPr>
              <a:t>			</a:t>
            </a:r>
            <a:r>
              <a:rPr lang="en-US" sz="2400" u="sng" dirty="0">
                <a:latin typeface="Eras Demi ITC" panose="020B0805030504020804" pitchFamily="34" charset="0"/>
              </a:rPr>
              <a:t>2</a:t>
            </a:r>
            <a:r>
              <a:rPr lang="en-US" sz="2400" dirty="0">
                <a:latin typeface="Eras Demi ITC" panose="020B0805030504020804" pitchFamily="34" charset="0"/>
              </a:rPr>
              <a:t>01</a:t>
            </a:r>
          </a:p>
          <a:p>
            <a:r>
              <a:rPr lang="en-US" sz="2400" dirty="0">
                <a:latin typeface="Eras Demi ITC" panose="020B0805030504020804" pitchFamily="34" charset="0"/>
              </a:rPr>
              <a:t>			</a:t>
            </a:r>
            <a:r>
              <a:rPr lang="en-US" sz="2400" u="sng" dirty="0">
                <a:latin typeface="Eras Demi ITC" panose="020B0805030504020804" pitchFamily="34" charset="0"/>
              </a:rPr>
              <a:t>3</a:t>
            </a:r>
            <a:r>
              <a:rPr lang="en-US" sz="2400" dirty="0">
                <a:latin typeface="Eras Demi ITC" panose="020B0805030504020804" pitchFamily="34" charset="0"/>
              </a:rPr>
              <a:t>01</a:t>
            </a:r>
          </a:p>
          <a:p>
            <a:r>
              <a:rPr lang="en-US" sz="2400" dirty="0">
                <a:latin typeface="Eras Demi ITC" panose="020B0805030504020804" pitchFamily="34" charset="0"/>
              </a:rPr>
              <a:t>			</a:t>
            </a:r>
            <a:r>
              <a:rPr lang="en-US" sz="2400" u="sng" dirty="0">
                <a:latin typeface="Eras Demi ITC" panose="020B0805030504020804" pitchFamily="34" charset="0"/>
              </a:rPr>
              <a:t>4</a:t>
            </a:r>
            <a:r>
              <a:rPr lang="en-US" sz="2400" dirty="0">
                <a:latin typeface="Eras Demi ITC" panose="020B0805030504020804" pitchFamily="34" charset="0"/>
              </a:rPr>
              <a:t>01</a:t>
            </a:r>
          </a:p>
          <a:p>
            <a:r>
              <a:rPr lang="en-US" sz="2400" b="1" dirty="0">
                <a:latin typeface="Eras Demi ITC" panose="020B0805030504020804" pitchFamily="34" charset="0"/>
              </a:rPr>
              <a:t>			501</a:t>
            </a:r>
          </a:p>
          <a:p>
            <a:r>
              <a:rPr lang="en-US" sz="2400" b="1" dirty="0">
                <a:latin typeface="Eras Demi ITC" panose="020B0805030504020804" pitchFamily="34" charset="0"/>
              </a:rPr>
              <a:t>			601</a:t>
            </a:r>
          </a:p>
        </p:txBody>
      </p:sp>
      <p:sp>
        <p:nvSpPr>
          <p:cNvPr id="10" name="TextBox 9"/>
          <p:cNvSpPr txBox="1"/>
          <p:nvPr/>
        </p:nvSpPr>
        <p:spPr>
          <a:xfrm>
            <a:off x="1852048" y="3087248"/>
            <a:ext cx="9291233" cy="861774"/>
          </a:xfrm>
          <a:prstGeom prst="rect">
            <a:avLst/>
          </a:prstGeom>
          <a:noFill/>
        </p:spPr>
        <p:txBody>
          <a:bodyPr wrap="square" rtlCol="0">
            <a:spAutoFit/>
          </a:bodyPr>
          <a:lstStyle/>
          <a:p>
            <a:r>
              <a:rPr lang="en-US" u="sng" dirty="0">
                <a:latin typeface="Eras Demi ITC" panose="020B0805030504020804" pitchFamily="34" charset="0"/>
              </a:rPr>
              <a:t>Dept. Code	Course Name	   </a:t>
            </a:r>
            <a:r>
              <a:rPr lang="tr-TR" u="sng" dirty="0">
                <a:latin typeface="Eras Demi ITC" panose="020B0805030504020804" pitchFamily="34" charset="0"/>
              </a:rPr>
              <a:t>                       </a:t>
            </a:r>
            <a:r>
              <a:rPr lang="en-US" u="sng" dirty="0">
                <a:latin typeface="Eras Demi ITC" panose="020B0805030504020804" pitchFamily="34" charset="0"/>
              </a:rPr>
              <a:t>Course Code     Section Code</a:t>
            </a:r>
          </a:p>
          <a:p>
            <a:r>
              <a:rPr lang="tr-TR" sz="3200" dirty="0">
                <a:latin typeface="Eras Demi ITC" panose="020B0805030504020804" pitchFamily="34" charset="0"/>
              </a:rPr>
              <a:t>ECON  </a:t>
            </a:r>
            <a:r>
              <a:rPr lang="en-US" sz="3200" dirty="0">
                <a:latin typeface="Eras Demi ITC" panose="020B0805030504020804" pitchFamily="34" charset="0"/>
              </a:rPr>
              <a:t>  </a:t>
            </a:r>
            <a:r>
              <a:rPr lang="tr-TR" sz="3200" dirty="0">
                <a:latin typeface="Eras Demi ITC" panose="020B0805030504020804" pitchFamily="34" charset="0"/>
              </a:rPr>
              <a:t>Intro to</a:t>
            </a:r>
            <a:r>
              <a:rPr lang="en-US" sz="3200" dirty="0">
                <a:latin typeface="Eras Demi ITC" panose="020B0805030504020804" pitchFamily="34" charset="0"/>
              </a:rPr>
              <a:t> ECON</a:t>
            </a:r>
            <a:r>
              <a:rPr lang="tr-TR" sz="3200" dirty="0">
                <a:latin typeface="Eras Demi ITC" panose="020B0805030504020804" pitchFamily="34" charset="0"/>
              </a:rPr>
              <a:t> 1  </a:t>
            </a:r>
            <a:r>
              <a:rPr lang="en-US" sz="3200" dirty="0">
                <a:latin typeface="Eras Demi ITC" panose="020B0805030504020804" pitchFamily="34" charset="0"/>
              </a:rPr>
              <a:t>    </a:t>
            </a:r>
            <a:r>
              <a:rPr lang="tr-TR" sz="3200" dirty="0">
                <a:latin typeface="Eras Demi ITC" panose="020B0805030504020804" pitchFamily="34" charset="0"/>
              </a:rPr>
              <a:t> </a:t>
            </a:r>
            <a:r>
              <a:rPr lang="en-US" sz="3200" dirty="0">
                <a:latin typeface="Eras Demi ITC" panose="020B0805030504020804" pitchFamily="34" charset="0"/>
              </a:rPr>
              <a:t>1</a:t>
            </a:r>
            <a:r>
              <a:rPr lang="tr-TR" sz="3200" dirty="0">
                <a:latin typeface="Eras Demi ITC" panose="020B0805030504020804" pitchFamily="34" charset="0"/>
              </a:rPr>
              <a:t>01		01</a:t>
            </a:r>
            <a:endParaRPr lang="en-US" sz="3200" dirty="0">
              <a:latin typeface="Eras Demi ITC" panose="020B0805030504020804" pitchFamily="34" charset="0"/>
            </a:endParaRPr>
          </a:p>
        </p:txBody>
      </p:sp>
      <p:cxnSp>
        <p:nvCxnSpPr>
          <p:cNvPr id="12" name="Straight Connector 11"/>
          <p:cNvCxnSpPr/>
          <p:nvPr/>
        </p:nvCxnSpPr>
        <p:spPr>
          <a:xfrm>
            <a:off x="3066801" y="4166126"/>
            <a:ext cx="470559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23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22530" y="520700"/>
            <a:ext cx="9693679" cy="1200329"/>
          </a:xfrm>
          <a:prstGeom prst="rect">
            <a:avLst/>
          </a:prstGeom>
          <a:noFill/>
        </p:spPr>
        <p:txBody>
          <a:bodyPr wrap="none" rtlCol="0">
            <a:spAutoFit/>
          </a:bodyPr>
          <a:lstStyle/>
          <a:p>
            <a:pPr algn="ctr">
              <a:defRPr/>
            </a:pPr>
            <a:r>
              <a:rPr lang="en-US" altLang="tr-TR" sz="7200" dirty="0">
                <a:solidFill>
                  <a:srgbClr val="C00000"/>
                </a:solidFill>
                <a:latin typeface="Eras Bold ITC" panose="020B0907030504020204" pitchFamily="34" charset="0"/>
                <a:cs typeface="Times New Roman" pitchFamily="18" charset="0"/>
              </a:rPr>
              <a:t>Important Reminder</a:t>
            </a:r>
            <a:endParaRPr lang="tr-TR" altLang="tr-TR" sz="3600" dirty="0">
              <a:solidFill>
                <a:srgbClr val="C00000"/>
              </a:solidFill>
              <a:latin typeface="Eras Bold ITC" panose="020B0907030504020204" pitchFamily="34" charset="0"/>
              <a:cs typeface="Times New Roman" pitchFamily="18" charset="0"/>
            </a:endParaRPr>
          </a:p>
        </p:txBody>
      </p:sp>
      <p:sp>
        <p:nvSpPr>
          <p:cNvPr id="8" name="TextBox 7"/>
          <p:cNvSpPr txBox="1"/>
          <p:nvPr/>
        </p:nvSpPr>
        <p:spPr>
          <a:xfrm>
            <a:off x="1722530" y="1888980"/>
            <a:ext cx="8980306" cy="6740307"/>
          </a:xfrm>
          <a:prstGeom prst="rect">
            <a:avLst/>
          </a:prstGeom>
          <a:noFill/>
        </p:spPr>
        <p:txBody>
          <a:bodyPr wrap="square" rtlCol="0">
            <a:spAutoFit/>
          </a:bodyPr>
          <a:lstStyle/>
          <a:p>
            <a:r>
              <a:rPr lang="en-US" sz="2400" dirty="0">
                <a:latin typeface="Eras Demi ITC" panose="020B0805030504020804" pitchFamily="34" charset="0"/>
              </a:rPr>
              <a:t>According to Erasmus+</a:t>
            </a:r>
            <a:r>
              <a:rPr lang="tr-TR" sz="2400" dirty="0">
                <a:latin typeface="Eras Demi ITC" panose="020B0805030504020804" pitchFamily="34" charset="0"/>
              </a:rPr>
              <a:t>/Exchange</a:t>
            </a:r>
            <a:r>
              <a:rPr lang="en-US" sz="2400" dirty="0">
                <a:latin typeface="Eras Demi ITC" panose="020B0805030504020804" pitchFamily="34" charset="0"/>
              </a:rPr>
              <a:t> </a:t>
            </a:r>
            <a:r>
              <a:rPr lang="tr-TR" sz="2400" dirty="0">
                <a:latin typeface="Eras Demi ITC" panose="020B0805030504020804" pitchFamily="34" charset="0"/>
              </a:rPr>
              <a:t>Program </a:t>
            </a:r>
            <a:r>
              <a:rPr lang="en-US" sz="2400" dirty="0">
                <a:latin typeface="Eras Demi ITC" panose="020B0805030504020804" pitchFamily="34" charset="0"/>
              </a:rPr>
              <a:t>Regulations, </a:t>
            </a:r>
            <a:endParaRPr lang="tr-TR" sz="2400" dirty="0">
              <a:latin typeface="Eras Demi ITC" panose="020B0805030504020804" pitchFamily="34" charset="0"/>
            </a:endParaRPr>
          </a:p>
          <a:p>
            <a:r>
              <a:rPr lang="tr-TR" sz="2400" dirty="0">
                <a:latin typeface="Eras Demi ITC" panose="020B0805030504020804" pitchFamily="34" charset="0"/>
              </a:rPr>
              <a:t>Incoming Exchange </a:t>
            </a:r>
            <a:r>
              <a:rPr lang="en-US" sz="2400" dirty="0">
                <a:latin typeface="Eras Demi ITC" panose="020B0805030504020804" pitchFamily="34" charset="0"/>
              </a:rPr>
              <a:t>students </a:t>
            </a:r>
            <a:r>
              <a:rPr lang="en-US" sz="2400" dirty="0">
                <a:solidFill>
                  <a:srgbClr val="C00000"/>
                </a:solidFill>
                <a:latin typeface="Eras Demi ITC" panose="020B0805030504020804" pitchFamily="34" charset="0"/>
              </a:rPr>
              <a:t>must</a:t>
            </a:r>
            <a:r>
              <a:rPr lang="en-US" sz="2400" dirty="0">
                <a:latin typeface="Eras Demi ITC" panose="020B0805030504020804" pitchFamily="34" charset="0"/>
              </a:rPr>
              <a:t> be registered to:</a:t>
            </a:r>
          </a:p>
          <a:p>
            <a:endParaRPr lang="tr-TR" sz="2400" dirty="0">
              <a:latin typeface="Eras Demi ITC" panose="020B0805030504020804" pitchFamily="34" charset="0"/>
            </a:endParaRPr>
          </a:p>
          <a:p>
            <a:pPr algn="ctr"/>
            <a:r>
              <a:rPr lang="en-US" sz="2400" dirty="0">
                <a:solidFill>
                  <a:srgbClr val="C00000"/>
                </a:solidFill>
                <a:latin typeface="Eras Demi ITC" panose="020B0805030504020804" pitchFamily="34" charset="0"/>
              </a:rPr>
              <a:t>MINIMUM</a:t>
            </a:r>
            <a:r>
              <a:rPr lang="en-US" sz="2400" dirty="0">
                <a:latin typeface="Eras Demi ITC" panose="020B0805030504020804" pitchFamily="34" charset="0"/>
              </a:rPr>
              <a:t> </a:t>
            </a:r>
            <a:r>
              <a:rPr lang="tr-TR" sz="2400" dirty="0">
                <a:latin typeface="Eras Demi ITC" panose="020B0805030504020804" pitchFamily="34" charset="0"/>
              </a:rPr>
              <a:t>4 to 6</a:t>
            </a:r>
            <a:r>
              <a:rPr lang="en-US" sz="2400" dirty="0">
                <a:latin typeface="Eras Demi ITC" panose="020B0805030504020804" pitchFamily="34" charset="0"/>
              </a:rPr>
              <a:t> courses</a:t>
            </a:r>
            <a:r>
              <a:rPr lang="tr-TR" sz="2400" dirty="0">
                <a:latin typeface="Eras Demi ITC" panose="020B0805030504020804" pitchFamily="34" charset="0"/>
              </a:rPr>
              <a:t> </a:t>
            </a:r>
          </a:p>
          <a:p>
            <a:pPr algn="ctr"/>
            <a:r>
              <a:rPr lang="tr-TR" sz="2400" dirty="0">
                <a:latin typeface="Eras Demi ITC" panose="020B0805030504020804" pitchFamily="34" charset="0"/>
              </a:rPr>
              <a:t>Depending on registered depts. regular course loads</a:t>
            </a:r>
          </a:p>
          <a:p>
            <a:endParaRPr lang="en-US" sz="2400" dirty="0">
              <a:latin typeface="Eras Demi ITC" panose="020B0805030504020804" pitchFamily="34" charset="0"/>
            </a:endParaRPr>
          </a:p>
          <a:p>
            <a:r>
              <a:rPr lang="en-US" sz="2400" dirty="0">
                <a:latin typeface="Eras Demi ITC" panose="020B0805030504020804" pitchFamily="34" charset="0"/>
              </a:rPr>
              <a:t>				</a:t>
            </a:r>
            <a:r>
              <a:rPr lang="tr-TR" sz="2400" dirty="0">
                <a:latin typeface="Eras Demi ITC" panose="020B0805030504020804" pitchFamily="34" charset="0"/>
              </a:rPr>
              <a:t>or</a:t>
            </a:r>
            <a:endParaRPr lang="en-US" sz="2400" dirty="0">
              <a:latin typeface="Eras Demi ITC" panose="020B0805030504020804" pitchFamily="34" charset="0"/>
            </a:endParaRPr>
          </a:p>
          <a:p>
            <a:endParaRPr lang="en-US" sz="2400" dirty="0">
              <a:latin typeface="Eras Demi ITC" panose="020B0805030504020804" pitchFamily="34" charset="0"/>
            </a:endParaRPr>
          </a:p>
          <a:p>
            <a:r>
              <a:rPr lang="en-US" sz="2400" dirty="0">
                <a:latin typeface="Eras Demi ITC" panose="020B0805030504020804" pitchFamily="34" charset="0"/>
              </a:rPr>
              <a:t>		30 ECTS in total for the Erasmus+ grant</a:t>
            </a:r>
            <a:endParaRPr lang="tr-TR" sz="2400" dirty="0">
              <a:latin typeface="Eras Demi ITC" panose="020B0805030504020804" pitchFamily="34" charset="0"/>
            </a:endParaRPr>
          </a:p>
          <a:p>
            <a:r>
              <a:rPr lang="tr-TR" sz="2400" dirty="0">
                <a:latin typeface="Eras Demi ITC" panose="020B0805030504020804" pitchFamily="34" charset="0"/>
              </a:rPr>
              <a:t>  </a:t>
            </a:r>
          </a:p>
          <a:p>
            <a:r>
              <a:rPr lang="tr-TR" sz="2400" dirty="0">
                <a:latin typeface="Eras Demi ITC" panose="020B0805030504020804" pitchFamily="34" charset="0"/>
              </a:rPr>
              <a:t>  </a:t>
            </a:r>
            <a:r>
              <a:rPr lang="en-US" sz="2400" dirty="0">
                <a:latin typeface="Eras Demi ITC" panose="020B0805030504020804" pitchFamily="34" charset="0"/>
              </a:rPr>
              <a:t>Any </a:t>
            </a:r>
            <a:r>
              <a:rPr lang="en-US" sz="2400" dirty="0">
                <a:solidFill>
                  <a:srgbClr val="FF0000"/>
                </a:solidFill>
                <a:latin typeface="Eras Demi ITC" panose="020B0805030504020804" pitchFamily="34" charset="0"/>
              </a:rPr>
              <a:t>modifications</a:t>
            </a:r>
            <a:r>
              <a:rPr lang="tr-TR" sz="2400" dirty="0">
                <a:solidFill>
                  <a:srgbClr val="FF0000"/>
                </a:solidFill>
                <a:latin typeface="Eras Demi ITC" panose="020B0805030504020804" pitchFamily="34" charset="0"/>
              </a:rPr>
              <a:t> at course selection </a:t>
            </a:r>
            <a:r>
              <a:rPr lang="tr-TR" sz="2400" dirty="0">
                <a:latin typeface="Eras Demi ITC" panose="020B0805030504020804" pitchFamily="34" charset="0"/>
              </a:rPr>
              <a:t>mentioned in</a:t>
            </a:r>
          </a:p>
          <a:p>
            <a:r>
              <a:rPr lang="tr-TR" sz="2400" dirty="0">
                <a:latin typeface="Eras Demi ITC" panose="020B0805030504020804" pitchFamily="34" charset="0"/>
              </a:rPr>
              <a:t>  </a:t>
            </a:r>
            <a:r>
              <a:rPr lang="en-US" sz="2400" dirty="0">
                <a:latin typeface="Eras Demi ITC" panose="020B0805030504020804" pitchFamily="34" charset="0"/>
              </a:rPr>
              <a:t>the course lists/learning </a:t>
            </a:r>
            <a:r>
              <a:rPr lang="en-US" sz="2400" u="sng" dirty="0">
                <a:latin typeface="Eras Demi ITC" panose="020B0805030504020804" pitchFamily="34" charset="0"/>
              </a:rPr>
              <a:t>agreements</a:t>
            </a:r>
            <a:r>
              <a:rPr lang="tr-TR" sz="2400" u="sng" dirty="0">
                <a:latin typeface="Eras Demi ITC" panose="020B0805030504020804" pitchFamily="34" charset="0"/>
              </a:rPr>
              <a:t> </a:t>
            </a:r>
            <a:r>
              <a:rPr lang="en-US" sz="2400" u="sng" dirty="0">
                <a:solidFill>
                  <a:srgbClr val="FF0000"/>
                </a:solidFill>
                <a:latin typeface="Eras Demi ITC" panose="020B0805030504020804" pitchFamily="34" charset="0"/>
              </a:rPr>
              <a:t>have to be</a:t>
            </a:r>
            <a:r>
              <a:rPr lang="tr-TR" sz="2400" u="sng" dirty="0">
                <a:solidFill>
                  <a:srgbClr val="FF0000"/>
                </a:solidFill>
                <a:latin typeface="Eras Demi ITC" panose="020B0805030504020804" pitchFamily="34" charset="0"/>
              </a:rPr>
              <a:t> </a:t>
            </a:r>
          </a:p>
          <a:p>
            <a:r>
              <a:rPr lang="tr-TR" sz="2400" u="sng" dirty="0">
                <a:solidFill>
                  <a:srgbClr val="FF0000"/>
                </a:solidFill>
                <a:latin typeface="Eras Demi ITC" panose="020B0805030504020804" pitchFamily="34" charset="0"/>
              </a:rPr>
              <a:t>  a</a:t>
            </a:r>
            <a:r>
              <a:rPr lang="en-US" sz="2400" u="sng" dirty="0" err="1">
                <a:solidFill>
                  <a:srgbClr val="FF0000"/>
                </a:solidFill>
                <a:latin typeface="Eras Demi ITC" panose="020B0805030504020804" pitchFamily="34" charset="0"/>
              </a:rPr>
              <a:t>pproved</a:t>
            </a:r>
            <a:r>
              <a:rPr lang="en-US" sz="2400" u="sng" dirty="0">
                <a:solidFill>
                  <a:srgbClr val="FF0000"/>
                </a:solidFill>
                <a:latin typeface="Eras Demi ITC" panose="020B0805030504020804" pitchFamily="34" charset="0"/>
              </a:rPr>
              <a:t> by home university</a:t>
            </a:r>
            <a:r>
              <a:rPr lang="tr-TR" sz="2400" u="sng" dirty="0">
                <a:solidFill>
                  <a:srgbClr val="FF0000"/>
                </a:solidFill>
                <a:latin typeface="Eras Demi ITC" panose="020B0805030504020804" pitchFamily="34" charset="0"/>
              </a:rPr>
              <a:t> first</a:t>
            </a:r>
            <a:r>
              <a:rPr lang="en-US" sz="2400" u="sng" dirty="0">
                <a:solidFill>
                  <a:srgbClr val="FF0000"/>
                </a:solidFill>
                <a:latin typeface="Eras Demi ITC" panose="020B0805030504020804" pitchFamily="34" charset="0"/>
              </a:rPr>
              <a:t>!</a:t>
            </a:r>
          </a:p>
          <a:p>
            <a:endParaRPr lang="tr-TR" sz="2400" dirty="0">
              <a:latin typeface="Eras Demi ITC" panose="020B0805030504020804" pitchFamily="34" charset="0"/>
            </a:endParaRPr>
          </a:p>
          <a:p>
            <a:endParaRPr lang="tr-TR" sz="2400" dirty="0">
              <a:latin typeface="Eras Demi ITC" panose="020B0805030504020804" pitchFamily="34" charset="0"/>
            </a:endParaRPr>
          </a:p>
          <a:p>
            <a:endParaRPr lang="tr-TR" sz="2400" dirty="0">
              <a:latin typeface="Eras Demi ITC" panose="020B0805030504020804" pitchFamily="34" charset="0"/>
            </a:endParaRPr>
          </a:p>
          <a:p>
            <a:endParaRPr lang="tr-TR" sz="2400" dirty="0">
              <a:latin typeface="Eras Demi ITC" panose="020B0805030504020804" pitchFamily="34" charset="0"/>
            </a:endParaRPr>
          </a:p>
          <a:p>
            <a:endParaRPr lang="en-US" sz="2400" dirty="0">
              <a:latin typeface="Eras Demi ITC" panose="020B08050305040208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950" y="4797310"/>
            <a:ext cx="18224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93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44583" cy="6858000"/>
          </a:xfrm>
          <a:prstGeom prst="rect">
            <a:avLst/>
          </a:prstGeom>
          <a:solidFill>
            <a:srgbClr val="055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22530" y="520700"/>
            <a:ext cx="9693679" cy="1200329"/>
          </a:xfrm>
          <a:prstGeom prst="rect">
            <a:avLst/>
          </a:prstGeom>
          <a:noFill/>
        </p:spPr>
        <p:txBody>
          <a:bodyPr wrap="none" rtlCol="0">
            <a:spAutoFit/>
          </a:bodyPr>
          <a:lstStyle/>
          <a:p>
            <a:pPr algn="ctr">
              <a:defRPr/>
            </a:pPr>
            <a:r>
              <a:rPr lang="en-US" altLang="tr-TR" sz="7200" dirty="0">
                <a:solidFill>
                  <a:srgbClr val="C00000"/>
                </a:solidFill>
                <a:latin typeface="Eras Bold ITC" panose="020B0907030504020204" pitchFamily="34" charset="0"/>
                <a:cs typeface="Times New Roman" pitchFamily="18" charset="0"/>
              </a:rPr>
              <a:t>Important Reminder</a:t>
            </a:r>
            <a:endParaRPr lang="tr-TR" altLang="tr-TR" sz="3600" dirty="0">
              <a:solidFill>
                <a:srgbClr val="C00000"/>
              </a:solidFill>
              <a:latin typeface="Eras Bold ITC" panose="020B0907030504020204" pitchFamily="34" charset="0"/>
              <a:cs typeface="Times New Roman" pitchFamily="18" charset="0"/>
            </a:endParaRPr>
          </a:p>
        </p:txBody>
      </p:sp>
      <p:sp>
        <p:nvSpPr>
          <p:cNvPr id="8" name="TextBox 7"/>
          <p:cNvSpPr txBox="1"/>
          <p:nvPr/>
        </p:nvSpPr>
        <p:spPr>
          <a:xfrm>
            <a:off x="852069" y="1888980"/>
            <a:ext cx="10653293" cy="4524315"/>
          </a:xfrm>
          <a:prstGeom prst="rect">
            <a:avLst/>
          </a:prstGeom>
          <a:noFill/>
        </p:spPr>
        <p:txBody>
          <a:bodyPr wrap="square" rtlCol="0">
            <a:spAutoFit/>
          </a:bodyPr>
          <a:lstStyle/>
          <a:p>
            <a:endParaRPr lang="tr-TR" sz="2400" dirty="0">
              <a:latin typeface="Eras Demi ITC" panose="020B0805030504020804" pitchFamily="34" charset="0"/>
            </a:endParaRPr>
          </a:p>
          <a:p>
            <a:r>
              <a:rPr lang="en-US" sz="2400" dirty="0">
                <a:latin typeface="Eras Demi ITC" panose="020B0805030504020804" pitchFamily="34" charset="0"/>
              </a:rPr>
              <a:t>Erasmus+</a:t>
            </a:r>
            <a:r>
              <a:rPr lang="tr-TR" sz="2400" dirty="0">
                <a:latin typeface="Eras Demi ITC" panose="020B0805030504020804" pitchFamily="34" charset="0"/>
              </a:rPr>
              <a:t>/Exchange</a:t>
            </a:r>
            <a:r>
              <a:rPr lang="en-US" sz="2400" dirty="0">
                <a:latin typeface="Eras Demi ITC" panose="020B0805030504020804" pitchFamily="34" charset="0"/>
              </a:rPr>
              <a:t> </a:t>
            </a:r>
            <a:r>
              <a:rPr lang="tr-TR" sz="2400" dirty="0">
                <a:latin typeface="Eras Demi ITC" panose="020B0805030504020804" pitchFamily="34" charset="0"/>
              </a:rPr>
              <a:t>Program Students’ course registrations can be made by Department Coordinators/Secrataries </a:t>
            </a:r>
            <a:r>
              <a:rPr lang="tr-TR" sz="2400" u="sng" dirty="0">
                <a:latin typeface="Eras Demi ITC" panose="020B0805030504020804" pitchFamily="34" charset="0"/>
              </a:rPr>
              <a:t>ONLY!</a:t>
            </a:r>
          </a:p>
          <a:p>
            <a:endParaRPr lang="tr-TR" sz="2400" dirty="0">
              <a:latin typeface="Eras Demi ITC" panose="020B0805030504020804" pitchFamily="34" charset="0"/>
            </a:endParaRPr>
          </a:p>
          <a:p>
            <a:r>
              <a:rPr lang="tr-TR" sz="2400" dirty="0">
                <a:latin typeface="Eras Demi ITC" panose="020B0805030504020804" pitchFamily="34" charset="0"/>
              </a:rPr>
              <a:t>You must personally go to the department and ensure that your</a:t>
            </a:r>
          </a:p>
          <a:p>
            <a:r>
              <a:rPr lang="tr-TR" sz="2400" dirty="0">
                <a:latin typeface="Eras Demi ITC" panose="020B0805030504020804" pitchFamily="34" charset="0"/>
              </a:rPr>
              <a:t>Registration is done. E-mail communication is recommended.</a:t>
            </a:r>
          </a:p>
          <a:p>
            <a:r>
              <a:rPr lang="tr-TR" sz="2400" dirty="0">
                <a:latin typeface="Eras Demi ITC" panose="020B0805030504020804" pitchFamily="34" charset="0"/>
              </a:rPr>
              <a:t> </a:t>
            </a:r>
          </a:p>
          <a:p>
            <a:r>
              <a:rPr lang="tr-TR" sz="2400" dirty="0">
                <a:solidFill>
                  <a:schemeClr val="tx1">
                    <a:lumMod val="95000"/>
                    <a:lumOff val="5000"/>
                  </a:schemeClr>
                </a:solidFill>
                <a:latin typeface="Eras Demi ITC" panose="020B0805030504020804" pitchFamily="34" charset="0"/>
              </a:rPr>
              <a:t>You can make </a:t>
            </a:r>
            <a:r>
              <a:rPr lang="en-US" sz="2400" dirty="0">
                <a:solidFill>
                  <a:schemeClr val="tx1">
                    <a:lumMod val="95000"/>
                    <a:lumOff val="5000"/>
                  </a:schemeClr>
                </a:solidFill>
                <a:latin typeface="Eras Demi ITC" panose="020B0805030504020804" pitchFamily="34" charset="0"/>
              </a:rPr>
              <a:t>modifications</a:t>
            </a:r>
            <a:r>
              <a:rPr lang="tr-TR" sz="2400" dirty="0">
                <a:solidFill>
                  <a:schemeClr val="tx1">
                    <a:lumMod val="95000"/>
                    <a:lumOff val="5000"/>
                  </a:schemeClr>
                </a:solidFill>
                <a:latin typeface="Eras Demi ITC" panose="020B0805030504020804" pitchFamily="34" charset="0"/>
              </a:rPr>
              <a:t> at your registered course list</a:t>
            </a:r>
          </a:p>
          <a:p>
            <a:r>
              <a:rPr lang="tr-TR" sz="2400" dirty="0">
                <a:solidFill>
                  <a:schemeClr val="tx1">
                    <a:lumMod val="95000"/>
                    <a:lumOff val="5000"/>
                  </a:schemeClr>
                </a:solidFill>
                <a:latin typeface="Eras Demi ITC" panose="020B0805030504020804" pitchFamily="34" charset="0"/>
              </a:rPr>
              <a:t>during add/drop week.</a:t>
            </a:r>
          </a:p>
          <a:p>
            <a:r>
              <a:rPr lang="tr-TR" sz="2400" dirty="0">
                <a:latin typeface="Eras Demi ITC" panose="020B0805030504020804" pitchFamily="34" charset="0"/>
              </a:rPr>
              <a:t>  </a:t>
            </a:r>
          </a:p>
          <a:p>
            <a:endParaRPr lang="tr-TR" sz="2400" dirty="0">
              <a:latin typeface="Eras Demi ITC" panose="020B0805030504020804" pitchFamily="34" charset="0"/>
            </a:endParaRPr>
          </a:p>
          <a:p>
            <a:endParaRPr lang="en-US" sz="2400" dirty="0">
              <a:latin typeface="Eras Demi ITC" panose="020B08050305040208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329" y="6058952"/>
            <a:ext cx="3109080" cy="33917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806" y="4166126"/>
            <a:ext cx="1758125" cy="1758125"/>
          </a:xfrm>
          <a:prstGeom prst="rect">
            <a:avLst/>
          </a:prstGeom>
        </p:spPr>
      </p:pic>
    </p:spTree>
    <p:extLst>
      <p:ext uri="{BB962C8B-B14F-4D97-AF65-F5344CB8AC3E}">
        <p14:creationId xmlns:p14="http://schemas.microsoft.com/office/powerpoint/2010/main" val="1576572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30668</TotalTime>
  <Words>2224</Words>
  <Application>Microsoft Office PowerPoint</Application>
  <PresentationFormat>Widescreen</PresentationFormat>
  <Paragraphs>299</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Calibri</vt:lpstr>
      <vt:lpstr>Calibri Light</vt:lpstr>
      <vt:lpstr>Eras Bold ITC</vt:lpstr>
      <vt:lpstr>Eras Demi ITC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Reminder for Courses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TEAM 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Altaf Salemwala</dc:creator>
  <cp:lastModifiedBy>User</cp:lastModifiedBy>
  <cp:revision>211</cp:revision>
  <cp:lastPrinted>2024-01-22T11:23:50Z</cp:lastPrinted>
  <dcterms:created xsi:type="dcterms:W3CDTF">2017-08-18T10:57:25Z</dcterms:created>
  <dcterms:modified xsi:type="dcterms:W3CDTF">2025-09-05T10:23:21Z</dcterms:modified>
</cp:coreProperties>
</file>